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76" r:id="rId2"/>
    <p:sldId id="279" r:id="rId3"/>
    <p:sldId id="278" r:id="rId4"/>
    <p:sldId id="277" r:id="rId5"/>
    <p:sldId id="268" r:id="rId6"/>
    <p:sldId id="284" r:id="rId7"/>
    <p:sldId id="282" r:id="rId8"/>
    <p:sldId id="266" r:id="rId9"/>
    <p:sldId id="265" r:id="rId10"/>
    <p:sldId id="264" r:id="rId11"/>
    <p:sldId id="263" r:id="rId12"/>
    <p:sldId id="262" r:id="rId13"/>
    <p:sldId id="261" r:id="rId14"/>
    <p:sldId id="309" r:id="rId15"/>
    <p:sldId id="285" r:id="rId16"/>
    <p:sldId id="308" r:id="rId17"/>
    <p:sldId id="310" r:id="rId18"/>
    <p:sldId id="307" r:id="rId19"/>
    <p:sldId id="306" r:id="rId20"/>
    <p:sldId id="305" r:id="rId21"/>
    <p:sldId id="304" r:id="rId22"/>
    <p:sldId id="303" r:id="rId23"/>
    <p:sldId id="302" r:id="rId24"/>
    <p:sldId id="301" r:id="rId25"/>
    <p:sldId id="299" r:id="rId26"/>
    <p:sldId id="311" r:id="rId27"/>
    <p:sldId id="312" r:id="rId28"/>
    <p:sldId id="318" r:id="rId29"/>
    <p:sldId id="319" r:id="rId30"/>
    <p:sldId id="320" r:id="rId31"/>
    <p:sldId id="313" r:id="rId32"/>
    <p:sldId id="314" r:id="rId33"/>
    <p:sldId id="300" r:id="rId34"/>
    <p:sldId id="315" r:id="rId35"/>
    <p:sldId id="316" r:id="rId36"/>
    <p:sldId id="317" r:id="rId37"/>
    <p:sldId id="298" r:id="rId38"/>
    <p:sldId id="321" r:id="rId39"/>
    <p:sldId id="322" r:id="rId40"/>
    <p:sldId id="327" r:id="rId41"/>
    <p:sldId id="323" r:id="rId42"/>
    <p:sldId id="297" r:id="rId43"/>
    <p:sldId id="324" r:id="rId44"/>
    <p:sldId id="325" r:id="rId45"/>
    <p:sldId id="296" r:id="rId46"/>
    <p:sldId id="328" r:id="rId47"/>
    <p:sldId id="329" r:id="rId48"/>
    <p:sldId id="330" r:id="rId49"/>
    <p:sldId id="331" r:id="rId50"/>
    <p:sldId id="332" r:id="rId51"/>
    <p:sldId id="333" r:id="rId52"/>
    <p:sldId id="334" r:id="rId53"/>
    <p:sldId id="335" r:id="rId54"/>
    <p:sldId id="336" r:id="rId55"/>
    <p:sldId id="337" r:id="rId56"/>
    <p:sldId id="338" r:id="rId57"/>
    <p:sldId id="326" r:id="rId58"/>
    <p:sldId id="339" r:id="rId59"/>
    <p:sldId id="340" r:id="rId60"/>
    <p:sldId id="341" r:id="rId61"/>
    <p:sldId id="342" r:id="rId62"/>
    <p:sldId id="343" r:id="rId63"/>
    <p:sldId id="344" r:id="rId64"/>
    <p:sldId id="260" r:id="rId65"/>
    <p:sldId id="34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66FF"/>
    <a:srgbClr val="FFFF00"/>
    <a:srgbClr val="FF9999"/>
    <a:srgbClr val="FF66FF"/>
    <a:srgbClr val="FFFFCC"/>
    <a:srgbClr val="66CCFF"/>
    <a:srgbClr val="FFCC99"/>
    <a:srgbClr val="99FF9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74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90542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2864450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16696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6BF6B9-84C6-4BF4-B16C-67A8DEA09D15}"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51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6BF6B9-84C6-4BF4-B16C-67A8DEA09D15}"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152987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6BF6B9-84C6-4BF4-B16C-67A8DEA09D15}" type="datetimeFigureOut">
              <a:rPr lang="en-US" smtClean="0"/>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60103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6BF6B9-84C6-4BF4-B16C-67A8DEA09D15}"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3310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66BF6B9-84C6-4BF4-B16C-67A8DEA09D15}" type="datetimeFigureOut">
              <a:rPr lang="en-US" smtClean="0"/>
              <a:t>12/13/2021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866065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66BF6B9-84C6-4BF4-B16C-67A8DEA09D15}" type="datetimeFigureOut">
              <a:rPr lang="en-US" smtClean="0"/>
              <a:t>12/13/2021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B63C72-7E01-4FCF-9C2C-60976C383BB9}" type="slidenum">
              <a:rPr lang="en-US" smtClean="0"/>
              <a:t>‹#›</a:t>
            </a:fld>
            <a:endParaRPr lang="en-US"/>
          </a:p>
        </p:txBody>
      </p:sp>
    </p:spTree>
    <p:extLst>
      <p:ext uri="{BB962C8B-B14F-4D97-AF65-F5344CB8AC3E}">
        <p14:creationId xmlns:p14="http://schemas.microsoft.com/office/powerpoint/2010/main" val="314633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6BF6B9-84C6-4BF4-B16C-67A8DEA09D15}"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69706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6BF6B9-84C6-4BF4-B16C-67A8DEA09D15}" type="datetimeFigureOut">
              <a:rPr lang="en-US" smtClean="0"/>
              <a:t>12/13/2021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B63C72-7E01-4FCF-9C2C-60976C383BB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0811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vi.wikipedia.org/wiki/T%E1%BA%ADp_tin:Harry-truman.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vi.wikipedia.org/wiki/T%E1%BA%ADp_tin:Eisenhower_official.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vi.wikipedia.org/wiki/T%E1%BA%ADp_tin:Lbj2.jpg" TargetMode="External"/><Relationship Id="rId5" Type="http://schemas.openxmlformats.org/officeDocument/2006/relationships/image" Target="../media/image7.jpeg"/><Relationship Id="rId4" Type="http://schemas.openxmlformats.org/officeDocument/2006/relationships/hyperlink" Target="http://vi.wikipedia.org/wiki/T%E1%BA%ADp_tin:John_F._Kennedy,_White_House_color_photo_portrait.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hyperlink" Target="http://vi.wikipedia.org/wiki/T%E1%BA%ADp_tin:Nixon_30-0316a.jpg" TargetMode="External"/><Relationship Id="rId9"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vi.wikipedia.org/wiki/T%E1%BA%ADp_tin:Nixon_30-0316a.jp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pic>
        <p:nvPicPr>
          <p:cNvPr id="3" name="Picture 2">
            <a:extLst>
              <a:ext uri="{FF2B5EF4-FFF2-40B4-BE49-F238E27FC236}">
                <a16:creationId xmlns="" xmlns:a16="http://schemas.microsoft.com/office/drawing/2014/main" id="{BA1A459B-F6DE-4497-8E3B-C7AF1741DBBF}"/>
              </a:ext>
            </a:extLst>
          </p:cNvPr>
          <p:cNvPicPr>
            <a:picLocks noChangeAspect="1"/>
          </p:cNvPicPr>
          <p:nvPr/>
        </p:nvPicPr>
        <p:blipFill>
          <a:blip r:embed="rId4"/>
          <a:stretch>
            <a:fillRect/>
          </a:stretch>
        </p:blipFill>
        <p:spPr>
          <a:xfrm>
            <a:off x="53490" y="1737288"/>
            <a:ext cx="12085019" cy="5172891"/>
          </a:xfrm>
          <a:prstGeom prst="rect">
            <a:avLst/>
          </a:prstGeom>
        </p:spPr>
      </p:pic>
      <p:sp>
        <p:nvSpPr>
          <p:cNvPr id="7" name="WordArt 4">
            <a:extLst>
              <a:ext uri="{FF2B5EF4-FFF2-40B4-BE49-F238E27FC236}">
                <a16:creationId xmlns="" xmlns:a16="http://schemas.microsoft.com/office/drawing/2014/main" id="{6AE2CEEE-A6CB-4003-A510-6C2271BE8D1F}"/>
              </a:ext>
            </a:extLst>
          </p:cNvPr>
          <p:cNvSpPr>
            <a:spLocks noChangeArrowheads="1" noChangeShapeType="1" noTextEdit="1"/>
          </p:cNvSpPr>
          <p:nvPr/>
        </p:nvSpPr>
        <p:spPr bwMode="auto">
          <a:xfrm>
            <a:off x="2419350" y="70052"/>
            <a:ext cx="6629400" cy="1743075"/>
          </a:xfrm>
          <a:prstGeom prst="rect">
            <a:avLst/>
          </a:prstGeom>
        </p:spPr>
        <p:txBody>
          <a:bodyPr wrap="none" fromWordArt="1">
            <a:prstTxWarp prst="textPlain">
              <a:avLst>
                <a:gd name="adj" fmla="val 50000"/>
              </a:avLst>
            </a:prstTxWarp>
          </a:bodyPr>
          <a:lstStyle/>
          <a:p>
            <a:pPr algn="ctr"/>
            <a:r>
              <a:rPr lang="en-US" sz="2400" b="1" kern="10" dirty="0">
                <a:ln w="12700" cap="sq">
                  <a:solidFill>
                    <a:srgbClr val="FFFF00"/>
                  </a:solidFill>
                  <a:round/>
                  <a:headEnd type="none" w="sm" len="sm"/>
                  <a:tailEnd type="none" w="sm" len="sm"/>
                </a:ln>
                <a:solidFill>
                  <a:srgbClr val="FF0000"/>
                </a:solidFill>
                <a:effectLst>
                  <a:outerShdw dist="45791" dir="2021404" algn="ctr" rotWithShape="0">
                    <a:srgbClr val="9999FF"/>
                  </a:outerShdw>
                </a:effectLst>
                <a:cs typeface="Arial" panose="020B0604020202020204" pitchFamily="34" charset="0"/>
              </a:rPr>
              <a:t>CHÀO CÁC BẠN SINH VIÊN</a:t>
            </a:r>
          </a:p>
        </p:txBody>
      </p:sp>
    </p:spTree>
    <p:extLst>
      <p:ext uri="{BB962C8B-B14F-4D97-AF65-F5344CB8AC3E}">
        <p14:creationId xmlns:p14="http://schemas.microsoft.com/office/powerpoint/2010/main" val="324543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 Box 5">
            <a:extLst>
              <a:ext uri="{FF2B5EF4-FFF2-40B4-BE49-F238E27FC236}">
                <a16:creationId xmlns="" xmlns:a16="http://schemas.microsoft.com/office/drawing/2014/main" id="{D921855E-A610-4A53-97BB-5E3A0E2F90D6}"/>
              </a:ext>
            </a:extLst>
          </p:cNvPr>
          <p:cNvSpPr txBox="1">
            <a:spLocks noChangeArrowheads="1"/>
          </p:cNvSpPr>
          <p:nvPr/>
        </p:nvSpPr>
        <p:spPr bwMode="auto">
          <a:xfrm>
            <a:off x="1371600" y="1790700"/>
            <a:ext cx="6400800" cy="4524375"/>
          </a:xfrm>
          <a:prstGeom prst="rect">
            <a:avLst/>
          </a:prstGeom>
          <a:noFill/>
          <a:ln w="9525">
            <a:noFill/>
            <a:miter lim="800000"/>
            <a:headEnd/>
            <a:tailEnd/>
          </a:ln>
          <a:effectLst/>
        </p:spPr>
        <p:txBody>
          <a:bodyPr>
            <a:spAutoFit/>
          </a:bodyPr>
          <a:lstStyle/>
          <a:p>
            <a:pPr algn="just" eaLnBrk="1" hangingPunct="1">
              <a:spcBef>
                <a:spcPct val="50000"/>
              </a:spcBef>
              <a:buFontTx/>
              <a:buChar char="-"/>
              <a:defRPr/>
            </a:pPr>
            <a:r>
              <a:rPr lang="en-US" sz="2400" b="1" dirty="0" err="1">
                <a:solidFill>
                  <a:srgbClr val="0000FF"/>
                </a:solidFill>
                <a:latin typeface="Arial" charset="0"/>
              </a:rPr>
              <a:t>Tháng</a:t>
            </a:r>
            <a:r>
              <a:rPr lang="en-US" sz="2400" b="1" dirty="0">
                <a:solidFill>
                  <a:srgbClr val="0000FF"/>
                </a:solidFill>
                <a:latin typeface="Arial" charset="0"/>
              </a:rPr>
              <a:t> 3/1947 TT Mỹ Truman </a:t>
            </a:r>
            <a:r>
              <a:rPr lang="en-US" sz="2400" b="1" dirty="0" err="1">
                <a:solidFill>
                  <a:srgbClr val="0000FF"/>
                </a:solidFill>
                <a:latin typeface="Arial" charset="0"/>
              </a:rPr>
              <a:t>chính</a:t>
            </a:r>
            <a:r>
              <a:rPr lang="en-US" sz="2400" b="1" dirty="0">
                <a:solidFill>
                  <a:srgbClr val="0000FF"/>
                </a:solidFill>
                <a:latin typeface="Arial" charset="0"/>
              </a:rPr>
              <a:t> </a:t>
            </a:r>
            <a:r>
              <a:rPr lang="en-US" sz="2400" b="1" dirty="0" err="1">
                <a:solidFill>
                  <a:srgbClr val="0000FF"/>
                </a:solidFill>
                <a:latin typeface="Arial" charset="0"/>
              </a:rPr>
              <a:t>thức</a:t>
            </a:r>
            <a:r>
              <a:rPr lang="en-US" sz="2400" b="1" dirty="0">
                <a:solidFill>
                  <a:srgbClr val="0000FF"/>
                </a:solidFill>
                <a:latin typeface="Arial" charset="0"/>
              </a:rPr>
              <a:t> </a:t>
            </a:r>
            <a:r>
              <a:rPr lang="en-US" sz="2400" b="1" dirty="0" err="1">
                <a:solidFill>
                  <a:srgbClr val="0000FF"/>
                </a:solidFill>
                <a:latin typeface="Arial" charset="0"/>
              </a:rPr>
              <a:t>công</a:t>
            </a:r>
            <a:r>
              <a:rPr lang="en-US" sz="2400" b="1" dirty="0">
                <a:solidFill>
                  <a:srgbClr val="0000FF"/>
                </a:solidFill>
                <a:latin typeface="Arial" charset="0"/>
              </a:rPr>
              <a:t> </a:t>
            </a:r>
            <a:r>
              <a:rPr lang="en-US" sz="2400" b="1" dirty="0" err="1">
                <a:solidFill>
                  <a:srgbClr val="0000FF"/>
                </a:solidFill>
                <a:latin typeface="Arial" charset="0"/>
              </a:rPr>
              <a:t>bô</a:t>
            </a:r>
            <a:r>
              <a:rPr lang="en-US" sz="2400" b="1" dirty="0">
                <a:solidFill>
                  <a:srgbClr val="0000FF"/>
                </a:solidFill>
                <a:latin typeface="Arial" charset="0"/>
              </a:rPr>
              <a:t>́ </a:t>
            </a:r>
            <a:r>
              <a:rPr lang="en-US" sz="2400" b="1" dirty="0" err="1">
                <a:solidFill>
                  <a:srgbClr val="0000FF"/>
                </a:solidFill>
                <a:latin typeface="Arial" charset="0"/>
              </a:rPr>
              <a:t>chiến</a:t>
            </a:r>
            <a:r>
              <a:rPr lang="en-US" sz="2400" b="1" dirty="0">
                <a:solidFill>
                  <a:srgbClr val="0000FF"/>
                </a:solidFill>
                <a:latin typeface="Arial" charset="0"/>
              </a:rPr>
              <a:t> </a:t>
            </a:r>
            <a:r>
              <a:rPr lang="en-US" sz="2400" b="1" dirty="0" err="1">
                <a:solidFill>
                  <a:srgbClr val="0000FF"/>
                </a:solidFill>
                <a:latin typeface="Arial" charset="0"/>
              </a:rPr>
              <a:t>lực</a:t>
            </a:r>
            <a:r>
              <a:rPr lang="en-US" sz="2400" b="1" dirty="0">
                <a:solidFill>
                  <a:srgbClr val="0000FF"/>
                </a:solidFill>
                <a:latin typeface="Arial" charset="0"/>
              </a:rPr>
              <a:t> “</a:t>
            </a:r>
            <a:r>
              <a:rPr lang="en-US" sz="2400" b="1" dirty="0" err="1">
                <a:solidFill>
                  <a:srgbClr val="0000FF"/>
                </a:solidFill>
                <a:latin typeface="Arial" charset="0"/>
              </a:rPr>
              <a:t>Ngăn</a:t>
            </a:r>
            <a:r>
              <a:rPr lang="en-US" sz="2400" b="1" dirty="0">
                <a:solidFill>
                  <a:srgbClr val="0000FF"/>
                </a:solidFill>
                <a:latin typeface="Arial" charset="0"/>
              </a:rPr>
              <a:t> </a:t>
            </a:r>
            <a:r>
              <a:rPr lang="en-US" sz="2400" b="1" dirty="0" err="1">
                <a:solidFill>
                  <a:srgbClr val="0000FF"/>
                </a:solidFill>
                <a:latin typeface="Arial" charset="0"/>
              </a:rPr>
              <a:t>chặn</a:t>
            </a:r>
            <a:r>
              <a:rPr lang="en-US" sz="2400" b="1" dirty="0">
                <a:solidFill>
                  <a:srgbClr val="0000FF"/>
                </a:solidFill>
                <a:latin typeface="Arial" charset="0"/>
              </a:rPr>
              <a:t>” </a:t>
            </a:r>
            <a:r>
              <a:rPr lang="en-US" sz="2400" b="1" dirty="0" err="1">
                <a:solidFill>
                  <a:srgbClr val="0000FF"/>
                </a:solidFill>
                <a:latin typeface="Arial" charset="0"/>
              </a:rPr>
              <a:t>với</a:t>
            </a:r>
            <a:r>
              <a:rPr lang="en-US" sz="2400" b="1" dirty="0">
                <a:solidFill>
                  <a:srgbClr val="0000FF"/>
                </a:solidFill>
                <a:latin typeface="Arial" charset="0"/>
              </a:rPr>
              <a:t> </a:t>
            </a:r>
            <a:r>
              <a:rPr lang="en-US" sz="2400" b="1" dirty="0" err="1">
                <a:solidFill>
                  <a:srgbClr val="0000FF"/>
                </a:solidFill>
                <a:latin typeface="Arial" charset="0"/>
              </a:rPr>
              <a:t>mục</a:t>
            </a:r>
            <a:r>
              <a:rPr lang="en-US" sz="2400" b="1" dirty="0">
                <a:solidFill>
                  <a:srgbClr val="0000FF"/>
                </a:solidFill>
                <a:latin typeface="Arial" charset="0"/>
              </a:rPr>
              <a:t> </a:t>
            </a:r>
            <a:r>
              <a:rPr lang="en-US" sz="2400" b="1" dirty="0" err="1">
                <a:solidFill>
                  <a:srgbClr val="0000FF"/>
                </a:solidFill>
                <a:latin typeface="Arial" charset="0"/>
              </a:rPr>
              <a:t>tiêu</a:t>
            </a:r>
            <a:r>
              <a:rPr lang="en-US" sz="2400" b="1" dirty="0">
                <a:solidFill>
                  <a:srgbClr val="0000FF"/>
                </a:solidFill>
                <a:latin typeface="Arial" charset="0"/>
              </a:rPr>
              <a:t> là “</a:t>
            </a:r>
            <a:r>
              <a:rPr lang="en-US" sz="2400" b="1" dirty="0" err="1">
                <a:solidFill>
                  <a:srgbClr val="0000FF"/>
                </a:solidFill>
                <a:latin typeface="Arial" charset="0"/>
              </a:rPr>
              <a:t>Dùng</a:t>
            </a:r>
            <a:r>
              <a:rPr lang="en-US" sz="2400" b="1" dirty="0">
                <a:solidFill>
                  <a:srgbClr val="0000FF"/>
                </a:solidFill>
                <a:latin typeface="Arial" charset="0"/>
              </a:rPr>
              <a:t> </a:t>
            </a:r>
            <a:r>
              <a:rPr lang="en-US" sz="2400" b="1" dirty="0" err="1">
                <a:solidFill>
                  <a:srgbClr val="0000FF"/>
                </a:solidFill>
                <a:latin typeface="Arial" charset="0"/>
              </a:rPr>
              <a:t>mọi</a:t>
            </a:r>
            <a:r>
              <a:rPr lang="en-US" sz="2400" b="1" dirty="0">
                <a:solidFill>
                  <a:srgbClr val="0000FF"/>
                </a:solidFill>
                <a:latin typeface="Arial" charset="0"/>
              </a:rPr>
              <a:t> </a:t>
            </a:r>
            <a:r>
              <a:rPr lang="en-US" sz="2400" b="1" dirty="0" err="1">
                <a:solidFill>
                  <a:srgbClr val="0000FF"/>
                </a:solidFill>
                <a:latin typeface="Arial" charset="0"/>
              </a:rPr>
              <a:t>thu</a:t>
            </a:r>
            <a:r>
              <a:rPr lang="en-US" sz="2400" b="1" dirty="0">
                <a:solidFill>
                  <a:srgbClr val="0000FF"/>
                </a:solidFill>
                <a:latin typeface="Arial" charset="0"/>
              </a:rPr>
              <a:t>̉ </a:t>
            </a:r>
            <a:r>
              <a:rPr lang="en-US" sz="2400" b="1" dirty="0" err="1">
                <a:solidFill>
                  <a:srgbClr val="0000FF"/>
                </a:solidFill>
                <a:latin typeface="Arial" charset="0"/>
              </a:rPr>
              <a:t>đoạn</a:t>
            </a:r>
            <a:r>
              <a:rPr lang="en-US" sz="2400" b="1" dirty="0">
                <a:solidFill>
                  <a:srgbClr val="0000FF"/>
                </a:solidFill>
                <a:latin typeface="Arial" charset="0"/>
              </a:rPr>
              <a:t> </a:t>
            </a:r>
            <a:r>
              <a:rPr lang="en-US" sz="2400" b="1" dirty="0" err="1">
                <a:solidFill>
                  <a:srgbClr val="0000FF"/>
                </a:solidFill>
                <a:latin typeface="Arial" charset="0"/>
              </a:rPr>
              <a:t>đê</a:t>
            </a:r>
            <a:r>
              <a:rPr lang="en-US" sz="2400" b="1" dirty="0">
                <a:solidFill>
                  <a:srgbClr val="0000FF"/>
                </a:solidFill>
                <a:latin typeface="Arial" charset="0"/>
              </a:rPr>
              <a:t>̉ </a:t>
            </a:r>
            <a:r>
              <a:rPr lang="en-US" sz="2400" b="1" dirty="0" err="1">
                <a:solidFill>
                  <a:srgbClr val="0000FF"/>
                </a:solidFill>
                <a:latin typeface="Arial" charset="0"/>
              </a:rPr>
              <a:t>chặn</a:t>
            </a:r>
            <a:r>
              <a:rPr lang="en-US" sz="2400" b="1" dirty="0">
                <a:solidFill>
                  <a:srgbClr val="0000FF"/>
                </a:solidFill>
                <a:latin typeface="Arial" charset="0"/>
              </a:rPr>
              <a:t> </a:t>
            </a:r>
            <a:r>
              <a:rPr lang="en-US" sz="2400" b="1" dirty="0" err="1">
                <a:solidFill>
                  <a:srgbClr val="0000FF"/>
                </a:solidFill>
                <a:latin typeface="Arial" charset="0"/>
              </a:rPr>
              <a:t>đứng</a:t>
            </a:r>
            <a:r>
              <a:rPr lang="en-US" sz="2400" b="1" dirty="0">
                <a:solidFill>
                  <a:srgbClr val="0000FF"/>
                </a:solidFill>
                <a:latin typeface="Arial" charset="0"/>
              </a:rPr>
              <a:t> </a:t>
            </a:r>
            <a:r>
              <a:rPr lang="en-US" sz="2400" b="1" dirty="0" err="1">
                <a:solidFill>
                  <a:srgbClr val="0000FF"/>
                </a:solidFill>
                <a:latin typeface="Arial" charset="0"/>
              </a:rPr>
              <a:t>sư</a:t>
            </a:r>
            <a:r>
              <a:rPr lang="en-US" sz="2400" b="1" dirty="0">
                <a:solidFill>
                  <a:srgbClr val="0000FF"/>
                </a:solidFill>
                <a:latin typeface="Arial" charset="0"/>
              </a:rPr>
              <a:t>̣ </a:t>
            </a:r>
            <a:r>
              <a:rPr lang="en-US" sz="2400" b="1" dirty="0" err="1">
                <a:solidFill>
                  <a:srgbClr val="0000FF"/>
                </a:solidFill>
                <a:latin typeface="Arial" charset="0"/>
              </a:rPr>
              <a:t>khuyếch</a:t>
            </a:r>
            <a:r>
              <a:rPr lang="en-US" sz="2400" b="1" dirty="0">
                <a:solidFill>
                  <a:srgbClr val="0000FF"/>
                </a:solidFill>
                <a:latin typeface="Arial" charset="0"/>
              </a:rPr>
              <a:t> </a:t>
            </a:r>
            <a:r>
              <a:rPr lang="en-US" sz="2400" b="1" dirty="0" err="1">
                <a:solidFill>
                  <a:srgbClr val="0000FF"/>
                </a:solidFill>
                <a:latin typeface="Arial" charset="0"/>
              </a:rPr>
              <a:t>trương</a:t>
            </a:r>
            <a:r>
              <a:rPr lang="en-US" sz="2400" b="1" dirty="0">
                <a:solidFill>
                  <a:srgbClr val="0000FF"/>
                </a:solidFill>
                <a:latin typeface="Arial" charset="0"/>
              </a:rPr>
              <a:t> </a:t>
            </a:r>
            <a:r>
              <a:rPr lang="en-US" sz="2400" b="1" dirty="0" err="1">
                <a:solidFill>
                  <a:srgbClr val="0000FF"/>
                </a:solidFill>
                <a:latin typeface="Arial" charset="0"/>
              </a:rPr>
              <a:t>quyền</a:t>
            </a:r>
            <a:r>
              <a:rPr lang="en-US" sz="2400" b="1" dirty="0">
                <a:solidFill>
                  <a:srgbClr val="0000FF"/>
                </a:solidFill>
                <a:latin typeface="Arial" charset="0"/>
              </a:rPr>
              <a:t> </a:t>
            </a:r>
            <a:r>
              <a:rPr lang="en-US" sz="2400" b="1" dirty="0" err="1">
                <a:solidFill>
                  <a:srgbClr val="0000FF"/>
                </a:solidFill>
                <a:latin typeface="Arial" charset="0"/>
              </a:rPr>
              <a:t>lực</a:t>
            </a:r>
            <a:r>
              <a:rPr lang="en-US" sz="2400" b="1" dirty="0">
                <a:solidFill>
                  <a:srgbClr val="0000FF"/>
                </a:solidFill>
                <a:latin typeface="Arial" charset="0"/>
              </a:rPr>
              <a:t> </a:t>
            </a:r>
            <a:r>
              <a:rPr lang="en-US" sz="2400" b="1" dirty="0" err="1">
                <a:solidFill>
                  <a:srgbClr val="0000FF"/>
                </a:solidFill>
                <a:latin typeface="Arial" charset="0"/>
              </a:rPr>
              <a:t>của</a:t>
            </a:r>
            <a:r>
              <a:rPr lang="en-US" sz="2400" b="1" dirty="0">
                <a:solidFill>
                  <a:srgbClr val="0000FF"/>
                </a:solidFill>
                <a:latin typeface="Arial" charset="0"/>
              </a:rPr>
              <a:t> </a:t>
            </a:r>
            <a:r>
              <a:rPr lang="en-US" sz="2400" b="1" dirty="0" err="1">
                <a:solidFill>
                  <a:srgbClr val="0000FF"/>
                </a:solidFill>
                <a:latin typeface="Arial" charset="0"/>
              </a:rPr>
              <a:t>Liên</a:t>
            </a:r>
            <a:r>
              <a:rPr lang="en-US" sz="2400" b="1" dirty="0">
                <a:solidFill>
                  <a:srgbClr val="0000FF"/>
                </a:solidFill>
                <a:latin typeface="Arial" charset="0"/>
              </a:rPr>
              <a:t> </a:t>
            </a:r>
            <a:r>
              <a:rPr lang="en-US" sz="2400" b="1" dirty="0" err="1">
                <a:solidFill>
                  <a:srgbClr val="0000FF"/>
                </a:solidFill>
                <a:latin typeface="Arial" charset="0"/>
              </a:rPr>
              <a:t>Xô</a:t>
            </a:r>
            <a:r>
              <a:rPr lang="en-US" sz="2400" b="1" dirty="0">
                <a:solidFill>
                  <a:srgbClr val="0000FF"/>
                </a:solidFill>
                <a:latin typeface="Arial" charset="0"/>
              </a:rPr>
              <a:t> </a:t>
            </a:r>
            <a:r>
              <a:rPr lang="en-US" sz="2400" b="1" dirty="0" err="1">
                <a:solidFill>
                  <a:srgbClr val="0000FF"/>
                </a:solidFill>
                <a:latin typeface="Arial" charset="0"/>
              </a:rPr>
              <a:t>trong</a:t>
            </a:r>
            <a:r>
              <a:rPr lang="en-US" sz="2400" b="1" dirty="0">
                <a:solidFill>
                  <a:srgbClr val="0000FF"/>
                </a:solidFill>
                <a:latin typeface="Arial" charset="0"/>
              </a:rPr>
              <a:t> </a:t>
            </a:r>
            <a:r>
              <a:rPr lang="en-US" sz="2400" b="1" dirty="0" err="1">
                <a:solidFill>
                  <a:srgbClr val="0000FF"/>
                </a:solidFill>
                <a:latin typeface="Arial" charset="0"/>
              </a:rPr>
              <a:t>điều</a:t>
            </a:r>
            <a:r>
              <a:rPr lang="en-US" sz="2400" b="1" dirty="0">
                <a:solidFill>
                  <a:srgbClr val="0000FF"/>
                </a:solidFill>
                <a:latin typeface="Arial" charset="0"/>
              </a:rPr>
              <a:t> </a:t>
            </a:r>
            <a:r>
              <a:rPr lang="en-US" sz="2400" b="1" dirty="0" err="1">
                <a:solidFill>
                  <a:srgbClr val="0000FF"/>
                </a:solidFill>
                <a:latin typeface="Arial" charset="0"/>
              </a:rPr>
              <a:t>kiện</a:t>
            </a:r>
            <a:r>
              <a:rPr lang="en-US" sz="2400" b="1" dirty="0">
                <a:solidFill>
                  <a:srgbClr val="0000FF"/>
                </a:solidFill>
                <a:latin typeface="Arial" charset="0"/>
              </a:rPr>
              <a:t> </a:t>
            </a:r>
            <a:r>
              <a:rPr lang="en-US" sz="2400" b="1" dirty="0" err="1">
                <a:solidFill>
                  <a:srgbClr val="0000FF"/>
                </a:solidFill>
                <a:latin typeface="Arial" charset="0"/>
              </a:rPr>
              <a:t>không</a:t>
            </a:r>
            <a:r>
              <a:rPr lang="en-US" sz="2400" b="1" dirty="0">
                <a:solidFill>
                  <a:srgbClr val="0000FF"/>
                </a:solidFill>
                <a:latin typeface="Arial" charset="0"/>
              </a:rPr>
              <a:t> </a:t>
            </a:r>
            <a:r>
              <a:rPr lang="en-US" sz="2400" b="1" dirty="0" err="1">
                <a:solidFill>
                  <a:srgbClr val="0000FF"/>
                </a:solidFill>
                <a:latin typeface="Arial" charset="0"/>
              </a:rPr>
              <a:t>phát</a:t>
            </a:r>
            <a:r>
              <a:rPr lang="en-US" sz="2400" b="1" dirty="0">
                <a:solidFill>
                  <a:srgbClr val="0000FF"/>
                </a:solidFill>
                <a:latin typeface="Arial" charset="0"/>
              </a:rPr>
              <a:t> </a:t>
            </a:r>
            <a:r>
              <a:rPr lang="en-US" sz="2400" b="1" dirty="0" err="1">
                <a:solidFill>
                  <a:srgbClr val="0000FF"/>
                </a:solidFill>
                <a:latin typeface="Arial" charset="0"/>
              </a:rPr>
              <a:t>động</a:t>
            </a:r>
            <a:r>
              <a:rPr lang="en-US" sz="2400" b="1" dirty="0">
                <a:solidFill>
                  <a:srgbClr val="0000FF"/>
                </a:solidFill>
                <a:latin typeface="Arial" charset="0"/>
              </a:rPr>
              <a:t> </a:t>
            </a:r>
            <a:r>
              <a:rPr lang="en-US" sz="2400" b="1" dirty="0" err="1">
                <a:solidFill>
                  <a:srgbClr val="0000FF"/>
                </a:solidFill>
                <a:latin typeface="Arial" charset="0"/>
              </a:rPr>
              <a:t>chiến</a:t>
            </a:r>
            <a:r>
              <a:rPr lang="en-US" sz="2400" b="1" dirty="0">
                <a:solidFill>
                  <a:srgbClr val="0000FF"/>
                </a:solidFill>
                <a:latin typeface="Arial" charset="0"/>
              </a:rPr>
              <a:t> </a:t>
            </a:r>
            <a:r>
              <a:rPr lang="en-US" sz="2400" b="1" dirty="0" err="1">
                <a:solidFill>
                  <a:srgbClr val="0000FF"/>
                </a:solidFill>
                <a:latin typeface="Arial" charset="0"/>
              </a:rPr>
              <a:t>tranh</a:t>
            </a:r>
            <a:r>
              <a:rPr lang="en-US" sz="2400" b="1" dirty="0">
                <a:solidFill>
                  <a:srgbClr val="0000FF"/>
                </a:solidFill>
                <a:latin typeface="Arial" charset="0"/>
              </a:rPr>
              <a:t> </a:t>
            </a:r>
            <a:r>
              <a:rPr lang="en-US" sz="2400" b="1" dirty="0" err="1">
                <a:solidFill>
                  <a:srgbClr val="0000FF"/>
                </a:solidFill>
                <a:latin typeface="Arial" charset="0"/>
              </a:rPr>
              <a:t>va</a:t>
            </a:r>
            <a:r>
              <a:rPr lang="en-US" sz="2400" b="1" dirty="0">
                <a:solidFill>
                  <a:srgbClr val="0000FF"/>
                </a:solidFill>
                <a:latin typeface="Arial" charset="0"/>
              </a:rPr>
              <a:t>̀ </a:t>
            </a:r>
            <a:r>
              <a:rPr lang="en-US" sz="2400" b="1" dirty="0" err="1">
                <a:solidFill>
                  <a:srgbClr val="0000FF"/>
                </a:solidFill>
                <a:latin typeface="Arial" charset="0"/>
              </a:rPr>
              <a:t>gieo</a:t>
            </a:r>
            <a:r>
              <a:rPr lang="en-US" sz="2400" b="1" dirty="0">
                <a:solidFill>
                  <a:srgbClr val="0000FF"/>
                </a:solidFill>
                <a:latin typeface="Arial" charset="0"/>
              </a:rPr>
              <a:t> </a:t>
            </a:r>
            <a:r>
              <a:rPr lang="en-US" sz="2400" b="1" dirty="0" err="1">
                <a:solidFill>
                  <a:srgbClr val="0000FF"/>
                </a:solidFill>
                <a:latin typeface="Arial" charset="0"/>
              </a:rPr>
              <a:t>hạt</a:t>
            </a:r>
            <a:r>
              <a:rPr lang="en-US" sz="2400" b="1" dirty="0">
                <a:solidFill>
                  <a:srgbClr val="0000FF"/>
                </a:solidFill>
                <a:latin typeface="Arial" charset="0"/>
              </a:rPr>
              <a:t> </a:t>
            </a:r>
            <a:r>
              <a:rPr lang="en-US" sz="2400" b="1" dirty="0" err="1">
                <a:solidFill>
                  <a:srgbClr val="0000FF"/>
                </a:solidFill>
                <a:latin typeface="Arial" charset="0"/>
              </a:rPr>
              <a:t>giống</a:t>
            </a:r>
            <a:r>
              <a:rPr lang="en-US" sz="2400" b="1" dirty="0">
                <a:solidFill>
                  <a:srgbClr val="0000FF"/>
                </a:solidFill>
                <a:latin typeface="Arial" charset="0"/>
              </a:rPr>
              <a:t> </a:t>
            </a:r>
            <a:r>
              <a:rPr lang="en-US" sz="2400" b="1" dirty="0" err="1">
                <a:solidFill>
                  <a:srgbClr val="0000FF"/>
                </a:solidFill>
                <a:latin typeface="Arial" charset="0"/>
              </a:rPr>
              <a:t>thức</a:t>
            </a:r>
            <a:r>
              <a:rPr lang="en-US" sz="2400" b="1" dirty="0">
                <a:solidFill>
                  <a:srgbClr val="0000FF"/>
                </a:solidFill>
                <a:latin typeface="Arial" charset="0"/>
              </a:rPr>
              <a:t> </a:t>
            </a:r>
            <a:r>
              <a:rPr lang="en-US" sz="2400" b="1" dirty="0" err="1">
                <a:solidFill>
                  <a:srgbClr val="0000FF"/>
                </a:solidFill>
                <a:latin typeface="Arial" charset="0"/>
              </a:rPr>
              <a:t>tỉnh</a:t>
            </a:r>
            <a:r>
              <a:rPr lang="en-US" sz="2400" b="1" dirty="0">
                <a:solidFill>
                  <a:srgbClr val="0000FF"/>
                </a:solidFill>
                <a:latin typeface="Arial" charset="0"/>
              </a:rPr>
              <a:t>, </a:t>
            </a:r>
            <a:r>
              <a:rPr lang="en-US" sz="2400" b="1" dirty="0" err="1">
                <a:solidFill>
                  <a:srgbClr val="0000FF"/>
                </a:solidFill>
                <a:latin typeface="Arial" charset="0"/>
              </a:rPr>
              <a:t>hủy</a:t>
            </a:r>
            <a:r>
              <a:rPr lang="en-US" sz="2400" b="1" dirty="0">
                <a:solidFill>
                  <a:srgbClr val="0000FF"/>
                </a:solidFill>
                <a:latin typeface="Arial" charset="0"/>
              </a:rPr>
              <a:t> </a:t>
            </a:r>
            <a:r>
              <a:rPr lang="en-US" sz="2400" b="1" dirty="0" err="1">
                <a:solidFill>
                  <a:srgbClr val="0000FF"/>
                </a:solidFill>
                <a:latin typeface="Arial" charset="0"/>
              </a:rPr>
              <a:t>diệt</a:t>
            </a:r>
            <a:r>
              <a:rPr lang="en-US" sz="2400" b="1" dirty="0">
                <a:solidFill>
                  <a:srgbClr val="0000FF"/>
                </a:solidFill>
                <a:latin typeface="Arial" charset="0"/>
              </a:rPr>
              <a:t> </a:t>
            </a:r>
            <a:r>
              <a:rPr lang="en-US" sz="2400" b="1" dirty="0" err="1">
                <a:solidFill>
                  <a:srgbClr val="0000FF"/>
                </a:solidFill>
                <a:latin typeface="Arial" charset="0"/>
              </a:rPr>
              <a:t>chê</a:t>
            </a:r>
            <a:r>
              <a:rPr lang="en-US" sz="2400" b="1" dirty="0">
                <a:solidFill>
                  <a:srgbClr val="0000FF"/>
                </a:solidFill>
                <a:latin typeface="Arial" charset="0"/>
              </a:rPr>
              <a:t>́ </a:t>
            </a:r>
            <a:r>
              <a:rPr lang="en-US" sz="2400" b="1" dirty="0" err="1">
                <a:solidFill>
                  <a:srgbClr val="0000FF"/>
                </a:solidFill>
                <a:latin typeface="Arial" charset="0"/>
              </a:rPr>
              <a:t>đô</a:t>
            </a:r>
            <a:r>
              <a:rPr lang="en-US" sz="2400" b="1" dirty="0">
                <a:solidFill>
                  <a:srgbClr val="0000FF"/>
                </a:solidFill>
                <a:latin typeface="Arial" charset="0"/>
              </a:rPr>
              <a:t>̣ </a:t>
            </a:r>
            <a:r>
              <a:rPr lang="en-US" sz="2400" b="1" dirty="0" err="1">
                <a:solidFill>
                  <a:srgbClr val="0000FF"/>
                </a:solidFill>
                <a:latin typeface="Arial" charset="0"/>
              </a:rPr>
              <a:t>Xô</a:t>
            </a:r>
            <a:r>
              <a:rPr lang="en-US" sz="2400" b="1" dirty="0">
                <a:solidFill>
                  <a:srgbClr val="0000FF"/>
                </a:solidFill>
                <a:latin typeface="Arial" charset="0"/>
              </a:rPr>
              <a:t> </a:t>
            </a:r>
            <a:r>
              <a:rPr lang="en-US" sz="2400" b="1" dirty="0" err="1">
                <a:solidFill>
                  <a:srgbClr val="0000FF"/>
                </a:solidFill>
                <a:latin typeface="Arial" charset="0"/>
              </a:rPr>
              <a:t>Viết</a:t>
            </a:r>
            <a:r>
              <a:rPr lang="en-US" sz="2400" b="1" dirty="0">
                <a:solidFill>
                  <a:srgbClr val="0000FF"/>
                </a:solidFill>
                <a:latin typeface="Arial" charset="0"/>
              </a:rPr>
              <a:t> </a:t>
            </a:r>
            <a:r>
              <a:rPr lang="en-US" sz="2400" b="1" dirty="0" err="1">
                <a:solidFill>
                  <a:srgbClr val="0000FF"/>
                </a:solidFill>
                <a:latin typeface="Arial" charset="0"/>
              </a:rPr>
              <a:t>nhằm</a:t>
            </a:r>
            <a:r>
              <a:rPr lang="en-US" sz="2400" b="1" dirty="0">
                <a:solidFill>
                  <a:srgbClr val="0000FF"/>
                </a:solidFill>
                <a:latin typeface="Arial" charset="0"/>
              </a:rPr>
              <a:t> </a:t>
            </a:r>
            <a:r>
              <a:rPr lang="en-US" sz="2400" b="1" dirty="0" err="1">
                <a:solidFill>
                  <a:srgbClr val="0000FF"/>
                </a:solidFill>
                <a:latin typeface="Arial" charset="0"/>
              </a:rPr>
              <a:t>tạo</a:t>
            </a:r>
            <a:r>
              <a:rPr lang="en-US" sz="2400" b="1" dirty="0">
                <a:solidFill>
                  <a:srgbClr val="0000FF"/>
                </a:solidFill>
                <a:latin typeface="Arial" charset="0"/>
              </a:rPr>
              <a:t> ra </a:t>
            </a:r>
            <a:r>
              <a:rPr lang="en-US" sz="2400" b="1" dirty="0" err="1">
                <a:solidFill>
                  <a:srgbClr val="0000FF"/>
                </a:solidFill>
                <a:latin typeface="Arial" charset="0"/>
              </a:rPr>
              <a:t>sư</a:t>
            </a:r>
            <a:r>
              <a:rPr lang="en-US" sz="2400" b="1" dirty="0">
                <a:solidFill>
                  <a:srgbClr val="0000FF"/>
                </a:solidFill>
                <a:latin typeface="Arial" charset="0"/>
              </a:rPr>
              <a:t>̣ </a:t>
            </a:r>
            <a:r>
              <a:rPr lang="en-US" sz="2400" b="1" dirty="0" err="1">
                <a:solidFill>
                  <a:srgbClr val="0000FF"/>
                </a:solidFill>
                <a:latin typeface="Arial" charset="0"/>
              </a:rPr>
              <a:t>thay</a:t>
            </a:r>
            <a:r>
              <a:rPr lang="en-US" sz="2400" b="1" dirty="0">
                <a:solidFill>
                  <a:srgbClr val="0000FF"/>
                </a:solidFill>
                <a:latin typeface="Arial" charset="0"/>
              </a:rPr>
              <a:t> </a:t>
            </a:r>
            <a:r>
              <a:rPr lang="en-US" sz="2400" b="1" dirty="0" err="1">
                <a:solidFill>
                  <a:srgbClr val="0000FF"/>
                </a:solidFill>
                <a:latin typeface="Arial" charset="0"/>
              </a:rPr>
              <a:t>đổi</a:t>
            </a:r>
            <a:r>
              <a:rPr lang="en-US" sz="2400" b="1" dirty="0">
                <a:solidFill>
                  <a:srgbClr val="0000FF"/>
                </a:solidFill>
                <a:latin typeface="Arial" charset="0"/>
              </a:rPr>
              <a:t> </a:t>
            </a:r>
            <a:r>
              <a:rPr lang="en-US" sz="2400" b="1" dirty="0" err="1">
                <a:solidFill>
                  <a:srgbClr val="0000FF"/>
                </a:solidFill>
                <a:latin typeface="Arial" charset="0"/>
              </a:rPr>
              <a:t>tận</a:t>
            </a:r>
            <a:r>
              <a:rPr lang="en-US" sz="2400" b="1" dirty="0">
                <a:solidFill>
                  <a:srgbClr val="0000FF"/>
                </a:solidFill>
                <a:latin typeface="Arial" charset="0"/>
              </a:rPr>
              <a:t> </a:t>
            </a:r>
            <a:r>
              <a:rPr lang="en-US" sz="2400" b="1" dirty="0" err="1">
                <a:solidFill>
                  <a:srgbClr val="0000FF"/>
                </a:solidFill>
                <a:latin typeface="Arial" charset="0"/>
              </a:rPr>
              <a:t>gốc</a:t>
            </a:r>
            <a:r>
              <a:rPr lang="en-US" sz="2400" b="1" dirty="0">
                <a:solidFill>
                  <a:srgbClr val="0000FF"/>
                </a:solidFill>
                <a:latin typeface="Arial" charset="0"/>
              </a:rPr>
              <a:t> </a:t>
            </a:r>
            <a:r>
              <a:rPr lang="en-US" sz="2400" b="1" dirty="0" err="1">
                <a:solidFill>
                  <a:srgbClr val="0000FF"/>
                </a:solidFill>
                <a:latin typeface="Arial" charset="0"/>
              </a:rPr>
              <a:t>đối</a:t>
            </a:r>
            <a:r>
              <a:rPr lang="en-US" sz="2400" b="1" dirty="0">
                <a:solidFill>
                  <a:srgbClr val="0000FF"/>
                </a:solidFill>
                <a:latin typeface="Arial" charset="0"/>
              </a:rPr>
              <a:t> </a:t>
            </a:r>
            <a:r>
              <a:rPr lang="en-US" sz="2400" b="1" dirty="0" err="1">
                <a:solidFill>
                  <a:srgbClr val="0000FF"/>
                </a:solidFill>
                <a:latin typeface="Arial" charset="0"/>
              </a:rPr>
              <a:t>với</a:t>
            </a:r>
            <a:r>
              <a:rPr lang="en-US" sz="2400" b="1" dirty="0">
                <a:solidFill>
                  <a:srgbClr val="0000FF"/>
                </a:solidFill>
                <a:latin typeface="Arial" charset="0"/>
              </a:rPr>
              <a:t> </a:t>
            </a:r>
            <a:r>
              <a:rPr lang="en-US" sz="2400" b="1" dirty="0" err="1">
                <a:solidFill>
                  <a:srgbClr val="0000FF"/>
                </a:solidFill>
                <a:latin typeface="Arial" charset="0"/>
              </a:rPr>
              <a:t>xa</a:t>
            </a:r>
            <a:r>
              <a:rPr lang="en-US" sz="2400" b="1" dirty="0">
                <a:solidFill>
                  <a:srgbClr val="0000FF"/>
                </a:solidFill>
                <a:latin typeface="Arial" charset="0"/>
              </a:rPr>
              <a:t>̃ </a:t>
            </a:r>
            <a:r>
              <a:rPr lang="en-US" sz="2400" b="1" dirty="0" err="1">
                <a:solidFill>
                  <a:srgbClr val="0000FF"/>
                </a:solidFill>
                <a:latin typeface="Arial" charset="0"/>
              </a:rPr>
              <a:t>hội</a:t>
            </a:r>
            <a:r>
              <a:rPr lang="en-US" sz="2400" b="1" dirty="0">
                <a:solidFill>
                  <a:srgbClr val="0000FF"/>
                </a:solidFill>
                <a:latin typeface="Arial" charset="0"/>
              </a:rPr>
              <a:t> </a:t>
            </a:r>
            <a:r>
              <a:rPr lang="en-US" sz="2400" b="1" dirty="0" err="1">
                <a:solidFill>
                  <a:srgbClr val="0000FF"/>
                </a:solidFill>
                <a:latin typeface="Arial" charset="0"/>
              </a:rPr>
              <a:t>Liên</a:t>
            </a:r>
            <a:r>
              <a:rPr lang="en-US" sz="2400" b="1" dirty="0">
                <a:solidFill>
                  <a:srgbClr val="0000FF"/>
                </a:solidFill>
                <a:latin typeface="Arial" charset="0"/>
              </a:rPr>
              <a:t> </a:t>
            </a:r>
            <a:r>
              <a:rPr lang="en-US" sz="2400" b="1" dirty="0" err="1">
                <a:solidFill>
                  <a:srgbClr val="0000FF"/>
                </a:solidFill>
                <a:latin typeface="Arial" charset="0"/>
              </a:rPr>
              <a:t>Xô</a:t>
            </a:r>
            <a:r>
              <a:rPr lang="en-US" sz="2400" b="1" dirty="0">
                <a:solidFill>
                  <a:srgbClr val="0000FF"/>
                </a:solidFill>
                <a:latin typeface="Arial" charset="0"/>
              </a:rPr>
              <a:t> </a:t>
            </a:r>
            <a:r>
              <a:rPr lang="en-US" sz="2400" b="1" dirty="0" err="1">
                <a:solidFill>
                  <a:srgbClr val="0000FF"/>
                </a:solidFill>
                <a:latin typeface="Arial" charset="0"/>
              </a:rPr>
              <a:t>đồng</a:t>
            </a:r>
            <a:r>
              <a:rPr lang="en-US" sz="2400" b="1" dirty="0">
                <a:solidFill>
                  <a:srgbClr val="0000FF"/>
                </a:solidFill>
                <a:latin typeface="Arial" charset="0"/>
              </a:rPr>
              <a:t> </a:t>
            </a:r>
            <a:r>
              <a:rPr lang="en-US" sz="2400" b="1" dirty="0" err="1">
                <a:solidFill>
                  <a:srgbClr val="0000FF"/>
                </a:solidFill>
                <a:latin typeface="Arial" charset="0"/>
              </a:rPr>
              <a:t>thời</a:t>
            </a:r>
            <a:r>
              <a:rPr lang="en-US" sz="2400" b="1" dirty="0">
                <a:solidFill>
                  <a:srgbClr val="0000FF"/>
                </a:solidFill>
                <a:latin typeface="Arial" charset="0"/>
              </a:rPr>
              <a:t> </a:t>
            </a:r>
            <a:r>
              <a:rPr lang="en-US" sz="2400" b="1" dirty="0" err="1">
                <a:solidFill>
                  <a:srgbClr val="0000FF"/>
                </a:solidFill>
                <a:latin typeface="Arial" charset="0"/>
              </a:rPr>
              <a:t>phát</a:t>
            </a:r>
            <a:r>
              <a:rPr lang="en-US" sz="2400" b="1" dirty="0">
                <a:solidFill>
                  <a:srgbClr val="0000FF"/>
                </a:solidFill>
                <a:latin typeface="Arial" charset="0"/>
              </a:rPr>
              <a:t> </a:t>
            </a:r>
            <a:r>
              <a:rPr lang="en-US" sz="2400" b="1" dirty="0" err="1">
                <a:solidFill>
                  <a:srgbClr val="0000FF"/>
                </a:solidFill>
                <a:latin typeface="Arial" charset="0"/>
              </a:rPr>
              <a:t>động</a:t>
            </a:r>
            <a:r>
              <a:rPr lang="en-US" sz="2400" b="1" dirty="0">
                <a:solidFill>
                  <a:srgbClr val="0000FF"/>
                </a:solidFill>
                <a:latin typeface="Arial" charset="0"/>
              </a:rPr>
              <a:t> </a:t>
            </a:r>
            <a:r>
              <a:rPr lang="en-US" sz="2400" b="1" dirty="0" err="1">
                <a:solidFill>
                  <a:srgbClr val="0000FF"/>
                </a:solidFill>
                <a:latin typeface="Arial" charset="0"/>
              </a:rPr>
              <a:t>cuộc</a:t>
            </a:r>
            <a:r>
              <a:rPr lang="en-US" sz="2400" b="1" dirty="0">
                <a:solidFill>
                  <a:srgbClr val="0000FF"/>
                </a:solidFill>
                <a:latin typeface="Arial" charset="0"/>
              </a:rPr>
              <a:t> </a:t>
            </a:r>
            <a:r>
              <a:rPr lang="en-US" sz="2400" b="1" dirty="0" err="1">
                <a:solidFill>
                  <a:srgbClr val="0000FF"/>
                </a:solidFill>
                <a:latin typeface="Arial" charset="0"/>
              </a:rPr>
              <a:t>chiến</a:t>
            </a:r>
            <a:r>
              <a:rPr lang="en-US" sz="2400" b="1" dirty="0">
                <a:solidFill>
                  <a:srgbClr val="0000FF"/>
                </a:solidFill>
                <a:latin typeface="Arial" charset="0"/>
              </a:rPr>
              <a:t> </a:t>
            </a:r>
            <a:r>
              <a:rPr lang="en-US" sz="2400" b="1" dirty="0" err="1">
                <a:solidFill>
                  <a:srgbClr val="0000FF"/>
                </a:solidFill>
                <a:latin typeface="Arial" charset="0"/>
              </a:rPr>
              <a:t>tranh</a:t>
            </a:r>
            <a:r>
              <a:rPr lang="en-US" sz="2400" b="1" dirty="0">
                <a:solidFill>
                  <a:srgbClr val="0000FF"/>
                </a:solidFill>
                <a:latin typeface="Arial" charset="0"/>
              </a:rPr>
              <a:t> </a:t>
            </a:r>
            <a:r>
              <a:rPr lang="en-US" sz="2400" b="1" dirty="0" err="1">
                <a:solidFill>
                  <a:srgbClr val="0000FF"/>
                </a:solidFill>
                <a:latin typeface="Arial" charset="0"/>
              </a:rPr>
              <a:t>Lạnh</a:t>
            </a:r>
            <a:r>
              <a:rPr lang="en-US" sz="2400" b="1" dirty="0">
                <a:solidFill>
                  <a:srgbClr val="0000FF"/>
                </a:solidFill>
                <a:latin typeface="Arial" charset="0"/>
              </a:rPr>
              <a:t> </a:t>
            </a:r>
            <a:r>
              <a:rPr lang="en-US" sz="2400" b="1" dirty="0" err="1">
                <a:solidFill>
                  <a:srgbClr val="0000FF"/>
                </a:solidFill>
                <a:latin typeface="Arial" charset="0"/>
              </a:rPr>
              <a:t>đối</a:t>
            </a:r>
            <a:r>
              <a:rPr lang="en-US" sz="2400" b="1" dirty="0">
                <a:solidFill>
                  <a:srgbClr val="0000FF"/>
                </a:solidFill>
                <a:latin typeface="Arial" charset="0"/>
              </a:rPr>
              <a:t> </a:t>
            </a:r>
            <a:r>
              <a:rPr lang="en-US" sz="2400" b="1" dirty="0" err="1">
                <a:solidFill>
                  <a:srgbClr val="0000FF"/>
                </a:solidFill>
                <a:latin typeface="Arial" charset="0"/>
              </a:rPr>
              <a:t>đầu</a:t>
            </a:r>
            <a:r>
              <a:rPr lang="en-US" sz="2400" b="1" dirty="0">
                <a:solidFill>
                  <a:srgbClr val="0000FF"/>
                </a:solidFill>
                <a:latin typeface="Arial" charset="0"/>
              </a:rPr>
              <a:t> </a:t>
            </a:r>
            <a:r>
              <a:rPr lang="en-US" sz="2400" b="1" dirty="0" err="1">
                <a:solidFill>
                  <a:srgbClr val="0000FF"/>
                </a:solidFill>
                <a:latin typeface="Arial" charset="0"/>
              </a:rPr>
              <a:t>quyết</a:t>
            </a:r>
            <a:r>
              <a:rPr lang="en-US" sz="2400" b="1" dirty="0">
                <a:solidFill>
                  <a:srgbClr val="0000FF"/>
                </a:solidFill>
                <a:latin typeface="Arial" charset="0"/>
              </a:rPr>
              <a:t> </a:t>
            </a:r>
            <a:r>
              <a:rPr lang="en-US" sz="2400" b="1" dirty="0" err="1">
                <a:solidFill>
                  <a:srgbClr val="0000FF"/>
                </a:solidFill>
                <a:latin typeface="Arial" charset="0"/>
              </a:rPr>
              <a:t>liệt</a:t>
            </a:r>
            <a:r>
              <a:rPr lang="en-US" sz="2400" b="1" dirty="0">
                <a:solidFill>
                  <a:srgbClr val="0000FF"/>
                </a:solidFill>
                <a:latin typeface="Arial" charset="0"/>
              </a:rPr>
              <a:t>, </a:t>
            </a:r>
            <a:r>
              <a:rPr lang="en-US" sz="2400" b="1" dirty="0" err="1">
                <a:solidFill>
                  <a:srgbClr val="0000FF"/>
                </a:solidFill>
                <a:latin typeface="Arial" charset="0"/>
              </a:rPr>
              <a:t>toàn</a:t>
            </a:r>
            <a:r>
              <a:rPr lang="en-US" sz="2400" b="1" dirty="0">
                <a:solidFill>
                  <a:srgbClr val="0000FF"/>
                </a:solidFill>
                <a:latin typeface="Arial" charset="0"/>
              </a:rPr>
              <a:t> </a:t>
            </a:r>
            <a:r>
              <a:rPr lang="en-US" sz="2400" b="1" dirty="0" err="1">
                <a:solidFill>
                  <a:srgbClr val="0000FF"/>
                </a:solidFill>
                <a:latin typeface="Arial" charset="0"/>
              </a:rPr>
              <a:t>diện</a:t>
            </a:r>
            <a:r>
              <a:rPr lang="en-US" sz="2400" b="1" dirty="0">
                <a:solidFill>
                  <a:srgbClr val="0000FF"/>
                </a:solidFill>
                <a:latin typeface="Arial" charset="0"/>
              </a:rPr>
              <a:t> </a:t>
            </a:r>
            <a:r>
              <a:rPr lang="en-US" sz="2400" b="1" dirty="0" err="1">
                <a:solidFill>
                  <a:srgbClr val="0000FF"/>
                </a:solidFill>
                <a:latin typeface="Arial" charset="0"/>
              </a:rPr>
              <a:t>với</a:t>
            </a:r>
            <a:r>
              <a:rPr lang="en-US" sz="2400" b="1" dirty="0">
                <a:solidFill>
                  <a:srgbClr val="0000FF"/>
                </a:solidFill>
                <a:latin typeface="Arial" charset="0"/>
              </a:rPr>
              <a:t> </a:t>
            </a:r>
            <a:r>
              <a:rPr lang="en-US" sz="2400" b="1" dirty="0" err="1">
                <a:solidFill>
                  <a:srgbClr val="0000FF"/>
                </a:solidFill>
                <a:latin typeface="Arial" charset="0"/>
              </a:rPr>
              <a:t>Liên</a:t>
            </a:r>
            <a:r>
              <a:rPr lang="en-US" sz="2400" b="1" dirty="0">
                <a:solidFill>
                  <a:srgbClr val="0000FF"/>
                </a:solidFill>
                <a:latin typeface="Arial" charset="0"/>
              </a:rPr>
              <a:t> </a:t>
            </a:r>
            <a:r>
              <a:rPr lang="en-US" sz="2400" b="1" dirty="0" err="1">
                <a:solidFill>
                  <a:srgbClr val="0000FF"/>
                </a:solidFill>
                <a:latin typeface="Arial" charset="0"/>
              </a:rPr>
              <a:t>Xô</a:t>
            </a:r>
            <a:r>
              <a:rPr lang="en-US" sz="2400" b="1" dirty="0">
                <a:solidFill>
                  <a:srgbClr val="0000FF"/>
                </a:solidFill>
                <a:latin typeface="Arial" charset="0"/>
              </a:rPr>
              <a:t> </a:t>
            </a:r>
            <a:r>
              <a:rPr lang="en-US" sz="2400" b="1" dirty="0" err="1">
                <a:solidFill>
                  <a:srgbClr val="0000FF"/>
                </a:solidFill>
                <a:latin typeface="Arial" charset="0"/>
              </a:rPr>
              <a:t>bằng</a:t>
            </a:r>
            <a:r>
              <a:rPr lang="en-US" sz="2400" b="1" dirty="0">
                <a:solidFill>
                  <a:srgbClr val="0000FF"/>
                </a:solidFill>
                <a:latin typeface="Arial" charset="0"/>
              </a:rPr>
              <a:t> </a:t>
            </a:r>
            <a:r>
              <a:rPr lang="en-US" sz="2400" b="1" dirty="0" err="1">
                <a:solidFill>
                  <a:srgbClr val="0000FF"/>
                </a:solidFill>
                <a:latin typeface="Arial" charset="0"/>
              </a:rPr>
              <a:t>các</a:t>
            </a:r>
            <a:r>
              <a:rPr lang="en-US" sz="2400" b="1" dirty="0">
                <a:solidFill>
                  <a:srgbClr val="0000FF"/>
                </a:solidFill>
                <a:latin typeface="Arial" charset="0"/>
              </a:rPr>
              <a:t> </a:t>
            </a:r>
            <a:r>
              <a:rPr lang="en-US" sz="2400" b="1" dirty="0" err="1">
                <a:solidFill>
                  <a:srgbClr val="0000FF"/>
                </a:solidFill>
                <a:latin typeface="Arial" charset="0"/>
              </a:rPr>
              <a:t>hình</a:t>
            </a:r>
            <a:r>
              <a:rPr lang="en-US" sz="2400" b="1" dirty="0">
                <a:solidFill>
                  <a:srgbClr val="0000FF"/>
                </a:solidFill>
                <a:latin typeface="Arial" charset="0"/>
              </a:rPr>
              <a:t> </a:t>
            </a:r>
            <a:r>
              <a:rPr lang="en-US" sz="2400" b="1" dirty="0" err="1">
                <a:solidFill>
                  <a:srgbClr val="0000FF"/>
                </a:solidFill>
                <a:latin typeface="Arial" charset="0"/>
              </a:rPr>
              <a:t>thức</a:t>
            </a:r>
            <a:r>
              <a:rPr lang="en-US" sz="2400" b="1" dirty="0">
                <a:solidFill>
                  <a:srgbClr val="0000FF"/>
                </a:solidFill>
                <a:latin typeface="Arial" charset="0"/>
              </a:rPr>
              <a:t> </a:t>
            </a:r>
            <a:r>
              <a:rPr lang="en-US" sz="2400" b="1" dirty="0" err="1">
                <a:solidFill>
                  <a:srgbClr val="0000FF"/>
                </a:solidFill>
                <a:latin typeface="Arial" charset="0"/>
              </a:rPr>
              <a:t>chiến</a:t>
            </a:r>
            <a:r>
              <a:rPr lang="en-US" sz="2400" b="1" dirty="0">
                <a:solidFill>
                  <a:srgbClr val="0000FF"/>
                </a:solidFill>
                <a:latin typeface="Arial" charset="0"/>
              </a:rPr>
              <a:t> </a:t>
            </a:r>
            <a:r>
              <a:rPr lang="en-US" sz="2400" b="1" dirty="0" err="1">
                <a:solidFill>
                  <a:srgbClr val="0000FF"/>
                </a:solidFill>
                <a:latin typeface="Arial" charset="0"/>
              </a:rPr>
              <a:t>tranh</a:t>
            </a:r>
            <a:r>
              <a:rPr lang="en-US" sz="2400" b="1" dirty="0">
                <a:solidFill>
                  <a:srgbClr val="0000FF"/>
                </a:solidFill>
                <a:latin typeface="Arial" charset="0"/>
              </a:rPr>
              <a:t> </a:t>
            </a:r>
            <a:r>
              <a:rPr lang="en-US" sz="2400" b="1" dirty="0" err="1">
                <a:solidFill>
                  <a:srgbClr val="0000FF"/>
                </a:solidFill>
                <a:latin typeface="Arial" charset="0"/>
              </a:rPr>
              <a:t>tâm</a:t>
            </a:r>
            <a:r>
              <a:rPr lang="en-US" sz="2400" b="1" dirty="0">
                <a:solidFill>
                  <a:srgbClr val="0000FF"/>
                </a:solidFill>
                <a:latin typeface="Arial" charset="0"/>
              </a:rPr>
              <a:t> </a:t>
            </a:r>
            <a:r>
              <a:rPr lang="en-US" sz="2400" b="1" dirty="0" err="1">
                <a:solidFill>
                  <a:srgbClr val="0000FF"/>
                </a:solidFill>
                <a:latin typeface="Arial" charset="0"/>
              </a:rPr>
              <a:t>ly</a:t>
            </a:r>
            <a:r>
              <a:rPr lang="en-US" sz="2400" b="1" dirty="0">
                <a:solidFill>
                  <a:srgbClr val="0000FF"/>
                </a:solidFill>
                <a:latin typeface="Arial" charset="0"/>
              </a:rPr>
              <a:t>́, </a:t>
            </a:r>
            <a:r>
              <a:rPr lang="en-US" sz="2400" b="1" dirty="0" err="1">
                <a:solidFill>
                  <a:srgbClr val="0000FF"/>
                </a:solidFill>
                <a:latin typeface="Arial" charset="0"/>
              </a:rPr>
              <a:t>chạy</a:t>
            </a:r>
            <a:r>
              <a:rPr lang="en-US" sz="2400" b="1" dirty="0">
                <a:solidFill>
                  <a:srgbClr val="0000FF"/>
                </a:solidFill>
                <a:latin typeface="Arial" charset="0"/>
              </a:rPr>
              <a:t> </a:t>
            </a:r>
            <a:r>
              <a:rPr lang="en-US" sz="2400" b="1" dirty="0" err="1">
                <a:solidFill>
                  <a:srgbClr val="0000FF"/>
                </a:solidFill>
                <a:latin typeface="Arial" charset="0"/>
              </a:rPr>
              <a:t>đua</a:t>
            </a:r>
            <a:r>
              <a:rPr lang="en-US" sz="2400" b="1" dirty="0">
                <a:solidFill>
                  <a:srgbClr val="0000FF"/>
                </a:solidFill>
                <a:latin typeface="Arial" charset="0"/>
              </a:rPr>
              <a:t> vũ </a:t>
            </a:r>
            <a:r>
              <a:rPr lang="en-US" sz="2400" b="1" dirty="0" err="1">
                <a:solidFill>
                  <a:srgbClr val="0000FF"/>
                </a:solidFill>
                <a:latin typeface="Arial" charset="0"/>
              </a:rPr>
              <a:t>trang</a:t>
            </a:r>
            <a:r>
              <a:rPr lang="en-US" sz="2400" b="1" dirty="0">
                <a:solidFill>
                  <a:srgbClr val="0000FF"/>
                </a:solidFill>
                <a:latin typeface="Arial" charset="0"/>
              </a:rPr>
              <a:t>, </a:t>
            </a:r>
            <a:r>
              <a:rPr lang="en-US" sz="2400" b="1" dirty="0" err="1">
                <a:solidFill>
                  <a:srgbClr val="0000FF"/>
                </a:solidFill>
                <a:latin typeface="Arial" charset="0"/>
              </a:rPr>
              <a:t>cấm</a:t>
            </a:r>
            <a:r>
              <a:rPr lang="en-US" sz="2400" b="1" dirty="0">
                <a:solidFill>
                  <a:srgbClr val="0000FF"/>
                </a:solidFill>
                <a:latin typeface="Arial" charset="0"/>
              </a:rPr>
              <a:t> </a:t>
            </a:r>
            <a:r>
              <a:rPr lang="en-US" sz="2400" b="1" dirty="0" err="1">
                <a:solidFill>
                  <a:srgbClr val="0000FF"/>
                </a:solidFill>
                <a:latin typeface="Arial" charset="0"/>
              </a:rPr>
              <a:t>vận</a:t>
            </a:r>
            <a:r>
              <a:rPr lang="en-US" sz="2400" b="1" dirty="0">
                <a:solidFill>
                  <a:srgbClr val="0000FF"/>
                </a:solidFill>
                <a:latin typeface="Arial" charset="0"/>
              </a:rPr>
              <a:t> </a:t>
            </a:r>
            <a:r>
              <a:rPr lang="en-US" sz="2400" b="1" dirty="0" err="1">
                <a:solidFill>
                  <a:srgbClr val="0000FF"/>
                </a:solidFill>
                <a:latin typeface="Arial" charset="0"/>
              </a:rPr>
              <a:t>kinh</a:t>
            </a:r>
            <a:r>
              <a:rPr lang="en-US" sz="2400" b="1" dirty="0">
                <a:solidFill>
                  <a:srgbClr val="0000FF"/>
                </a:solidFill>
                <a:latin typeface="Arial" charset="0"/>
              </a:rPr>
              <a:t> </a:t>
            </a:r>
            <a:r>
              <a:rPr lang="en-US" sz="2400" b="1" dirty="0" err="1">
                <a:solidFill>
                  <a:srgbClr val="0000FF"/>
                </a:solidFill>
                <a:latin typeface="Arial" charset="0"/>
              </a:rPr>
              <a:t>tê</a:t>
            </a:r>
            <a:r>
              <a:rPr lang="en-US" sz="2400" b="1" dirty="0">
                <a:solidFill>
                  <a:srgbClr val="0000FF"/>
                </a:solidFill>
                <a:latin typeface="Arial" charset="0"/>
              </a:rPr>
              <a:t>́ </a:t>
            </a:r>
            <a:r>
              <a:rPr lang="en-US" sz="2400" b="1" dirty="0" err="1">
                <a:solidFill>
                  <a:srgbClr val="0000FF"/>
                </a:solidFill>
                <a:latin typeface="Arial" charset="0"/>
              </a:rPr>
              <a:t>vv</a:t>
            </a:r>
            <a:r>
              <a:rPr lang="en-US" sz="2400" b="1" dirty="0">
                <a:solidFill>
                  <a:srgbClr val="0000FF"/>
                </a:solidFill>
                <a:latin typeface="Arial" charset="0"/>
              </a:rPr>
              <a:t>…</a:t>
            </a:r>
          </a:p>
        </p:txBody>
      </p:sp>
      <p:pic>
        <p:nvPicPr>
          <p:cNvPr id="8" name="Picture 2" descr="Harry S. Truman">
            <a:hlinkClick r:id="rId4" tooltip="Harry S. Truman"/>
            <a:extLst>
              <a:ext uri="{FF2B5EF4-FFF2-40B4-BE49-F238E27FC236}">
                <a16:creationId xmlns="" xmlns:a16="http://schemas.microsoft.com/office/drawing/2014/main" id="{C007AB7E-E5F4-4BD0-B279-C6BB8B4FDC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9131" y="2671763"/>
            <a:ext cx="1905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 xmlns:a16="http://schemas.microsoft.com/office/drawing/2014/main" id="{F47B4DDD-8FC7-4635-AEAD-BDB4EEA166CE}"/>
              </a:ext>
            </a:extLst>
          </p:cNvPr>
          <p:cNvSpPr>
            <a:spLocks noChangeArrowheads="1"/>
          </p:cNvSpPr>
          <p:nvPr/>
        </p:nvSpPr>
        <p:spPr bwMode="auto">
          <a:xfrm>
            <a:off x="8368481" y="2138363"/>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800" b="1">
                <a:latin typeface="Arial" panose="020B0604020202020204" pitchFamily="34" charset="0"/>
              </a:rPr>
              <a:t>Harry S. Truman</a:t>
            </a:r>
            <a:r>
              <a:rPr lang="en-US" altLang="en-US" sz="1800">
                <a:latin typeface="Arial" panose="020B0604020202020204" pitchFamily="34" charset="0"/>
              </a:rPr>
              <a:t> </a:t>
            </a:r>
          </a:p>
        </p:txBody>
      </p:sp>
      <p:sp>
        <p:nvSpPr>
          <p:cNvPr id="10" name="Text Box 6">
            <a:extLst>
              <a:ext uri="{FF2B5EF4-FFF2-40B4-BE49-F238E27FC236}">
                <a16:creationId xmlns="" xmlns:a16="http://schemas.microsoft.com/office/drawing/2014/main" id="{94BAC177-2227-4EFA-A42B-8EE8472AA28F}"/>
              </a:ext>
            </a:extLst>
          </p:cNvPr>
          <p:cNvSpPr txBox="1">
            <a:spLocks noChangeArrowheads="1"/>
          </p:cNvSpPr>
          <p:nvPr/>
        </p:nvSpPr>
        <p:spPr bwMode="auto">
          <a:xfrm>
            <a:off x="8730431" y="5110163"/>
            <a:ext cx="1447800" cy="366712"/>
          </a:xfrm>
          <a:prstGeom prst="rect">
            <a:avLst/>
          </a:prstGeom>
          <a:noFill/>
          <a:ln w="9525">
            <a:noFill/>
            <a:miter lim="800000"/>
            <a:headEnd/>
            <a:tailEnd/>
          </a:ln>
          <a:effectLst/>
        </p:spPr>
        <p:txBody>
          <a:bodyPr>
            <a:spAutoFit/>
          </a:bodyPr>
          <a:lstStyle/>
          <a:p>
            <a:pPr eaLnBrk="1" hangingPunct="1">
              <a:spcBef>
                <a:spcPct val="50000"/>
              </a:spcBef>
              <a:defRPr/>
            </a:pPr>
            <a:r>
              <a:rPr lang="en-US">
                <a:effectLst>
                  <a:outerShdw blurRad="38100" dist="38100" dir="2700000" algn="tl">
                    <a:srgbClr val="000000"/>
                  </a:outerShdw>
                </a:effectLst>
                <a:latin typeface="Arial" charset="0"/>
              </a:rPr>
              <a:t>1945 - 1953</a:t>
            </a:r>
          </a:p>
        </p:txBody>
      </p:sp>
      <p:sp>
        <p:nvSpPr>
          <p:cNvPr id="11" name="Text Box 12">
            <a:extLst>
              <a:ext uri="{FF2B5EF4-FFF2-40B4-BE49-F238E27FC236}">
                <a16:creationId xmlns="" xmlns:a16="http://schemas.microsoft.com/office/drawing/2014/main" id="{CAD5C80A-1356-4A8E-81FF-F4265C4579C2}"/>
              </a:ext>
            </a:extLst>
          </p:cNvPr>
          <p:cNvSpPr txBox="1">
            <a:spLocks noChangeArrowheads="1"/>
          </p:cNvSpPr>
          <p:nvPr/>
        </p:nvSpPr>
        <p:spPr bwMode="auto">
          <a:xfrm>
            <a:off x="3638550" y="59436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dirty="0">
                <a:solidFill>
                  <a:srgbClr val="0000FF"/>
                </a:solidFill>
              </a:rPr>
              <a:t>QUÁ TRÌNH PHÁT TRIỂN</a:t>
            </a:r>
          </a:p>
        </p:txBody>
      </p:sp>
    </p:spTree>
    <p:extLst>
      <p:ext uri="{BB962C8B-B14F-4D97-AF65-F5344CB8AC3E}">
        <p14:creationId xmlns:p14="http://schemas.microsoft.com/office/powerpoint/2010/main" val="26175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AutoShape 5">
            <a:extLst>
              <a:ext uri="{FF2B5EF4-FFF2-40B4-BE49-F238E27FC236}">
                <a16:creationId xmlns="" xmlns:a16="http://schemas.microsoft.com/office/drawing/2014/main" id="{F4E99BC9-E86D-4FE0-9E72-B25A9EF75169}"/>
              </a:ext>
            </a:extLst>
          </p:cNvPr>
          <p:cNvSpPr>
            <a:spLocks noChangeArrowheads="1"/>
          </p:cNvSpPr>
          <p:nvPr/>
        </p:nvSpPr>
        <p:spPr bwMode="auto">
          <a:xfrm>
            <a:off x="2185219" y="990600"/>
            <a:ext cx="3276600" cy="4724400"/>
          </a:xfrm>
          <a:prstGeom prst="wedgeRoundRectCallout">
            <a:avLst>
              <a:gd name="adj1" fmla="val 102423"/>
              <a:gd name="adj2" fmla="val -33502"/>
              <a:gd name="adj3" fmla="val 16667"/>
            </a:avLst>
          </a:prstGeom>
          <a:solidFill>
            <a:schemeClr val="accent6"/>
          </a:solidFill>
          <a:ln w="9525">
            <a:solidFill>
              <a:schemeClr val="tx1"/>
            </a:solidFill>
            <a:miter lim="800000"/>
            <a:headEnd/>
            <a:tailEnd/>
          </a:ln>
          <a:effectLst/>
        </p:spPr>
        <p:txBody>
          <a:bodyPr/>
          <a:lstStyle/>
          <a:p>
            <a:pPr algn="ctr" eaLnBrk="1" hangingPunct="1">
              <a:defRPr/>
            </a:pPr>
            <a:endParaRPr lang="vi-VN">
              <a:effectLst>
                <a:outerShdw blurRad="38100" dist="38100" dir="2700000" algn="tl">
                  <a:srgbClr val="000000"/>
                </a:outerShdw>
              </a:effectLst>
              <a:latin typeface="Arial" charset="0"/>
            </a:endParaRPr>
          </a:p>
        </p:txBody>
      </p:sp>
      <p:pic>
        <p:nvPicPr>
          <p:cNvPr id="8" name="Picture 2" descr="Dwight David Eisenhower">
            <a:hlinkClick r:id="rId4" tooltip="Dwight David Eisenhower"/>
            <a:extLst>
              <a:ext uri="{FF2B5EF4-FFF2-40B4-BE49-F238E27FC236}">
                <a16:creationId xmlns="" xmlns:a16="http://schemas.microsoft.com/office/drawing/2014/main" id="{C1466FF3-44F2-4407-8FD7-516295B38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822960"/>
            <a:ext cx="2636838"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 xmlns:a16="http://schemas.microsoft.com/office/drawing/2014/main" id="{BAF9C61E-60B7-4911-8687-49A32C93AEE6}"/>
              </a:ext>
            </a:extLst>
          </p:cNvPr>
          <p:cNvSpPr>
            <a:spLocks noChangeArrowheads="1"/>
          </p:cNvSpPr>
          <p:nvPr/>
        </p:nvSpPr>
        <p:spPr bwMode="auto">
          <a:xfrm>
            <a:off x="6811690" y="4305300"/>
            <a:ext cx="3351213" cy="396875"/>
          </a:xfrm>
          <a:prstGeom prst="rect">
            <a:avLst/>
          </a:prstGeom>
          <a:noFill/>
          <a:ln w="9525">
            <a:noFill/>
            <a:miter lim="800000"/>
            <a:headEnd/>
            <a:tailEnd/>
          </a:ln>
          <a:effectLst/>
        </p:spPr>
        <p:txBody>
          <a:bodyPr wrap="none" anchor="ctr">
            <a:spAutoFit/>
          </a:bodyPr>
          <a:lstStyle/>
          <a:p>
            <a:pPr eaLnBrk="1" hangingPunct="1">
              <a:defRPr/>
            </a:pPr>
            <a:r>
              <a:rPr lang="en-US" sz="2000" b="1" dirty="0">
                <a:latin typeface="Arial" charset="0"/>
              </a:rPr>
              <a:t>Dwight David Eisenhower</a:t>
            </a:r>
            <a:r>
              <a:rPr lang="en-US" dirty="0">
                <a:effectLst>
                  <a:outerShdw blurRad="38100" dist="38100" dir="2700000" algn="tl">
                    <a:srgbClr val="000000"/>
                  </a:outerShdw>
                </a:effectLst>
                <a:latin typeface="Arial" charset="0"/>
              </a:rPr>
              <a:t> </a:t>
            </a:r>
          </a:p>
        </p:txBody>
      </p:sp>
      <p:sp>
        <p:nvSpPr>
          <p:cNvPr id="10" name="Text Box 4">
            <a:extLst>
              <a:ext uri="{FF2B5EF4-FFF2-40B4-BE49-F238E27FC236}">
                <a16:creationId xmlns="" xmlns:a16="http://schemas.microsoft.com/office/drawing/2014/main" id="{648B04F0-026B-403C-98A4-B433AF3D746A}"/>
              </a:ext>
            </a:extLst>
          </p:cNvPr>
          <p:cNvSpPr txBox="1">
            <a:spLocks noChangeArrowheads="1"/>
          </p:cNvSpPr>
          <p:nvPr/>
        </p:nvSpPr>
        <p:spPr bwMode="auto">
          <a:xfrm>
            <a:off x="7572375" y="4888865"/>
            <a:ext cx="2109788"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dirty="0">
                <a:effectLst>
                  <a:outerShdw blurRad="38100" dist="38100" dir="2700000" algn="tl">
                    <a:srgbClr val="000000"/>
                  </a:outerShdw>
                </a:effectLst>
                <a:latin typeface="Arial" charset="0"/>
              </a:rPr>
              <a:t>1953 - 1961</a:t>
            </a:r>
          </a:p>
        </p:txBody>
      </p:sp>
      <p:sp>
        <p:nvSpPr>
          <p:cNvPr id="11" name="Text Box 6">
            <a:extLst>
              <a:ext uri="{FF2B5EF4-FFF2-40B4-BE49-F238E27FC236}">
                <a16:creationId xmlns="" xmlns:a16="http://schemas.microsoft.com/office/drawing/2014/main" id="{02AA9374-2832-414E-A582-97124363E1BC}"/>
              </a:ext>
            </a:extLst>
          </p:cNvPr>
          <p:cNvSpPr txBox="1">
            <a:spLocks noChangeArrowheads="1"/>
          </p:cNvSpPr>
          <p:nvPr/>
        </p:nvSpPr>
        <p:spPr bwMode="auto">
          <a:xfrm>
            <a:off x="2380905" y="1171575"/>
            <a:ext cx="2819400" cy="4362450"/>
          </a:xfrm>
          <a:prstGeom prst="rect">
            <a:avLst/>
          </a:prstGeom>
          <a:noFill/>
          <a:ln w="9525">
            <a:noFill/>
            <a:miter lim="800000"/>
            <a:headEnd/>
            <a:tailEnd/>
          </a:ln>
          <a:effectLst/>
        </p:spPr>
        <p:txBody>
          <a:bodyPr>
            <a:spAutoFit/>
          </a:bodyPr>
          <a:lstStyle/>
          <a:p>
            <a:pPr algn="just" eaLnBrk="1" hangingPunct="1">
              <a:spcBef>
                <a:spcPct val="50000"/>
              </a:spcBef>
              <a:defRPr/>
            </a:pPr>
            <a:r>
              <a:rPr lang="en-US" sz="2800" b="1" dirty="0">
                <a:latin typeface="Arial" charset="0"/>
              </a:rPr>
              <a:t>“ </a:t>
            </a:r>
            <a:r>
              <a:rPr lang="en-US" sz="2800" b="1" dirty="0" err="1">
                <a:latin typeface="Arial" charset="0"/>
              </a:rPr>
              <a:t>Giải</a:t>
            </a:r>
            <a:r>
              <a:rPr lang="en-US" sz="2800" b="1" dirty="0">
                <a:latin typeface="Arial" charset="0"/>
              </a:rPr>
              <a:t> </a:t>
            </a:r>
            <a:r>
              <a:rPr lang="en-US" sz="2800" b="1" dirty="0" err="1">
                <a:latin typeface="Arial" charset="0"/>
              </a:rPr>
              <a:t>thoát</a:t>
            </a:r>
            <a:r>
              <a:rPr lang="en-US" sz="2800" b="1" dirty="0">
                <a:latin typeface="Arial" charset="0"/>
              </a:rPr>
              <a:t> </a:t>
            </a:r>
            <a:r>
              <a:rPr lang="en-US" sz="2800" b="1" dirty="0" err="1">
                <a:latin typeface="Arial" charset="0"/>
              </a:rPr>
              <a:t>thê</a:t>
            </a:r>
            <a:r>
              <a:rPr lang="en-US" sz="2800" b="1" dirty="0">
                <a:latin typeface="Arial" charset="0"/>
              </a:rPr>
              <a:t>́ </a:t>
            </a:r>
            <a:r>
              <a:rPr lang="en-US" sz="2800" b="1" dirty="0" err="1">
                <a:latin typeface="Arial" charset="0"/>
              </a:rPr>
              <a:t>giới</a:t>
            </a:r>
            <a:r>
              <a:rPr lang="en-US" sz="2800" b="1" dirty="0">
                <a:latin typeface="Arial" charset="0"/>
              </a:rPr>
              <a:t> </a:t>
            </a:r>
            <a:r>
              <a:rPr lang="en-US" sz="2800" b="1" dirty="0" err="1">
                <a:latin typeface="Arial" charset="0"/>
              </a:rPr>
              <a:t>khỏi</a:t>
            </a:r>
            <a:r>
              <a:rPr lang="en-US" sz="2800" b="1" dirty="0">
                <a:latin typeface="Arial" charset="0"/>
              </a:rPr>
              <a:t> chủ </a:t>
            </a:r>
            <a:r>
              <a:rPr lang="en-US" sz="2800" b="1" dirty="0" err="1">
                <a:latin typeface="Arial" charset="0"/>
              </a:rPr>
              <a:t>nghĩa</a:t>
            </a:r>
            <a:r>
              <a:rPr lang="en-US" sz="2800" b="1" dirty="0">
                <a:latin typeface="Arial" charset="0"/>
              </a:rPr>
              <a:t> </a:t>
            </a:r>
            <a:r>
              <a:rPr lang="en-US" sz="2800" b="1" dirty="0" err="1">
                <a:latin typeface="Arial" charset="0"/>
              </a:rPr>
              <a:t>xa</a:t>
            </a:r>
            <a:r>
              <a:rPr lang="en-US" sz="2800" b="1" dirty="0">
                <a:latin typeface="Arial" charset="0"/>
              </a:rPr>
              <a:t>̃ </a:t>
            </a:r>
            <a:r>
              <a:rPr lang="en-US" sz="2800" b="1" dirty="0" err="1">
                <a:latin typeface="Arial" charset="0"/>
              </a:rPr>
              <a:t>hội</a:t>
            </a:r>
            <a:r>
              <a:rPr lang="en-US" sz="2800" b="1" dirty="0">
                <a:latin typeface="Arial" charset="0"/>
              </a:rPr>
              <a:t> </a:t>
            </a:r>
            <a:r>
              <a:rPr lang="en-US" sz="2800" b="1" dirty="0" err="1">
                <a:latin typeface="Arial" charset="0"/>
              </a:rPr>
              <a:t>đa</a:t>
            </a:r>
            <a:r>
              <a:rPr lang="en-US" sz="2800" b="1" dirty="0">
                <a:latin typeface="Arial" charset="0"/>
              </a:rPr>
              <a:t>̃ </a:t>
            </a:r>
            <a:r>
              <a:rPr lang="en-US" sz="2800" b="1" dirty="0" err="1">
                <a:latin typeface="Arial" charset="0"/>
              </a:rPr>
              <a:t>đang</a:t>
            </a:r>
            <a:r>
              <a:rPr lang="en-US" sz="2800" b="1" dirty="0">
                <a:latin typeface="Arial" charset="0"/>
              </a:rPr>
              <a:t> </a:t>
            </a:r>
            <a:r>
              <a:rPr lang="en-US" sz="2800" b="1" dirty="0" err="1">
                <a:latin typeface="Arial" charset="0"/>
              </a:rPr>
              <a:t>va</a:t>
            </a:r>
            <a:r>
              <a:rPr lang="en-US" sz="2800" b="1" dirty="0">
                <a:latin typeface="Arial" charset="0"/>
              </a:rPr>
              <a:t>̀ </a:t>
            </a:r>
            <a:r>
              <a:rPr lang="en-US" sz="2800" b="1" dirty="0" err="1">
                <a:latin typeface="Arial" charset="0"/>
              </a:rPr>
              <a:t>xe</a:t>
            </a:r>
            <a:r>
              <a:rPr lang="en-US" sz="2800" b="1" dirty="0">
                <a:latin typeface="Arial" charset="0"/>
              </a:rPr>
              <a:t>̃ là </a:t>
            </a:r>
            <a:r>
              <a:rPr lang="en-US" sz="2800" b="1" dirty="0" err="1">
                <a:latin typeface="Arial" charset="0"/>
              </a:rPr>
              <a:t>mục</a:t>
            </a:r>
            <a:r>
              <a:rPr lang="en-US" sz="2800" b="1" dirty="0">
                <a:latin typeface="Arial" charset="0"/>
              </a:rPr>
              <a:t> </a:t>
            </a:r>
            <a:r>
              <a:rPr lang="en-US" sz="2800" b="1" dirty="0" err="1">
                <a:latin typeface="Arial" charset="0"/>
              </a:rPr>
              <a:t>tiêu</a:t>
            </a:r>
            <a:r>
              <a:rPr lang="en-US" sz="2800" b="1" dirty="0">
                <a:latin typeface="Arial" charset="0"/>
              </a:rPr>
              <a:t> </a:t>
            </a:r>
            <a:r>
              <a:rPr lang="en-US" sz="2800" b="1" dirty="0" err="1">
                <a:latin typeface="Arial" charset="0"/>
              </a:rPr>
              <a:t>chính</a:t>
            </a:r>
            <a:r>
              <a:rPr lang="en-US" sz="2800" b="1" dirty="0">
                <a:latin typeface="Arial" charset="0"/>
              </a:rPr>
              <a:t> </a:t>
            </a:r>
            <a:r>
              <a:rPr lang="en-US" sz="2800" b="1" dirty="0" err="1">
                <a:latin typeface="Arial" charset="0"/>
              </a:rPr>
              <a:t>của</a:t>
            </a:r>
            <a:r>
              <a:rPr lang="en-US" sz="2800" b="1" dirty="0">
                <a:latin typeface="Arial" charset="0"/>
              </a:rPr>
              <a:t> </a:t>
            </a:r>
            <a:r>
              <a:rPr lang="en-US" sz="2800" b="1" dirty="0" err="1">
                <a:latin typeface="Arial" charset="0"/>
              </a:rPr>
              <a:t>chính</a:t>
            </a:r>
            <a:r>
              <a:rPr lang="en-US" sz="2800" b="1" dirty="0">
                <a:latin typeface="Arial" charset="0"/>
              </a:rPr>
              <a:t> </a:t>
            </a:r>
            <a:r>
              <a:rPr lang="en-US" sz="2800" b="1" dirty="0" err="1">
                <a:latin typeface="Arial" charset="0"/>
              </a:rPr>
              <a:t>sách</a:t>
            </a:r>
            <a:r>
              <a:rPr lang="en-US" sz="2800" b="1" dirty="0">
                <a:latin typeface="Arial" charset="0"/>
              </a:rPr>
              <a:t> </a:t>
            </a:r>
            <a:r>
              <a:rPr lang="en-US" sz="2800" b="1" dirty="0" err="1">
                <a:latin typeface="Arial" charset="0"/>
              </a:rPr>
              <a:t>đối</a:t>
            </a:r>
            <a:r>
              <a:rPr lang="en-US" sz="2800" b="1" dirty="0">
                <a:latin typeface="Arial" charset="0"/>
              </a:rPr>
              <a:t> </a:t>
            </a:r>
            <a:r>
              <a:rPr lang="en-US" sz="2800" b="1" dirty="0" err="1">
                <a:latin typeface="Arial" charset="0"/>
              </a:rPr>
              <a:t>ngoại</a:t>
            </a:r>
            <a:r>
              <a:rPr lang="en-US" sz="2800" b="1" dirty="0">
                <a:latin typeface="Arial" charset="0"/>
              </a:rPr>
              <a:t> Mỹ </a:t>
            </a:r>
            <a:r>
              <a:rPr lang="en-US" sz="2800" b="1" dirty="0" err="1">
                <a:latin typeface="Arial" charset="0"/>
              </a:rPr>
              <a:t>cho</a:t>
            </a:r>
            <a:r>
              <a:rPr lang="en-US" sz="2800" b="1" dirty="0">
                <a:latin typeface="Arial" charset="0"/>
              </a:rPr>
              <a:t> </a:t>
            </a:r>
            <a:r>
              <a:rPr lang="en-US" sz="2800" b="1" dirty="0" err="1">
                <a:latin typeface="Arial" charset="0"/>
              </a:rPr>
              <a:t>đến</a:t>
            </a:r>
            <a:r>
              <a:rPr lang="en-US" sz="2800" b="1" dirty="0">
                <a:latin typeface="Arial" charset="0"/>
              </a:rPr>
              <a:t> </a:t>
            </a:r>
            <a:r>
              <a:rPr lang="en-US" sz="2800" b="1" dirty="0" err="1">
                <a:latin typeface="Arial" charset="0"/>
              </a:rPr>
              <a:t>khi</a:t>
            </a:r>
            <a:r>
              <a:rPr lang="en-US" sz="2800" b="1" dirty="0">
                <a:latin typeface="Arial" charset="0"/>
              </a:rPr>
              <a:t> </a:t>
            </a:r>
            <a:r>
              <a:rPr lang="en-US" sz="2800" b="1" dirty="0" err="1">
                <a:latin typeface="Arial" charset="0"/>
              </a:rPr>
              <a:t>nào</a:t>
            </a:r>
            <a:r>
              <a:rPr lang="en-US" sz="2800" b="1" dirty="0">
                <a:latin typeface="Arial" charset="0"/>
              </a:rPr>
              <a:t> </a:t>
            </a:r>
            <a:r>
              <a:rPr lang="en-US" sz="2800" b="1" dirty="0" err="1">
                <a:latin typeface="Arial" charset="0"/>
              </a:rPr>
              <a:t>đạt</a:t>
            </a:r>
            <a:r>
              <a:rPr lang="en-US" sz="2800" b="1" dirty="0">
                <a:latin typeface="Arial" charset="0"/>
              </a:rPr>
              <a:t> </a:t>
            </a:r>
            <a:r>
              <a:rPr lang="en-US" sz="2800" b="1" dirty="0" err="1">
                <a:latin typeface="Arial" charset="0"/>
              </a:rPr>
              <a:t>kết</a:t>
            </a:r>
            <a:r>
              <a:rPr lang="en-US" sz="2800" b="1" dirty="0">
                <a:latin typeface="Arial" charset="0"/>
              </a:rPr>
              <a:t> quả”</a:t>
            </a:r>
          </a:p>
        </p:txBody>
      </p:sp>
    </p:spTree>
    <p:extLst>
      <p:ext uri="{BB962C8B-B14F-4D97-AF65-F5344CB8AC3E}">
        <p14:creationId xmlns:p14="http://schemas.microsoft.com/office/powerpoint/2010/main" val="324733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3">
            <a:extLst>
              <a:ext uri="{FF2B5EF4-FFF2-40B4-BE49-F238E27FC236}">
                <a16:creationId xmlns="" xmlns:a16="http://schemas.microsoft.com/office/drawing/2014/main" id="{D17D4011-CC08-49D5-9AD7-8BA0BADED0C1}"/>
              </a:ext>
            </a:extLst>
          </p:cNvPr>
          <p:cNvSpPr>
            <a:spLocks noChangeArrowheads="1"/>
          </p:cNvSpPr>
          <p:nvPr/>
        </p:nvSpPr>
        <p:spPr bwMode="auto">
          <a:xfrm>
            <a:off x="2009775" y="381000"/>
            <a:ext cx="2965450" cy="366713"/>
          </a:xfrm>
          <a:prstGeom prst="rect">
            <a:avLst/>
          </a:prstGeom>
          <a:noFill/>
          <a:ln w="9525">
            <a:noFill/>
            <a:miter lim="800000"/>
            <a:headEnd/>
            <a:tailEnd/>
          </a:ln>
          <a:effectLst/>
        </p:spPr>
        <p:txBody>
          <a:bodyPr wrap="none" anchor="ctr">
            <a:spAutoFit/>
          </a:bodyPr>
          <a:lstStyle/>
          <a:p>
            <a:pPr eaLnBrk="1" hangingPunct="1">
              <a:defRPr/>
            </a:pPr>
            <a:r>
              <a:rPr lang="en-US" b="1" dirty="0">
                <a:latin typeface="Arial" charset="0"/>
              </a:rPr>
              <a:t>John Fitzgerald Kennedy</a:t>
            </a:r>
            <a:r>
              <a:rPr lang="en-US" dirty="0">
                <a:effectLst>
                  <a:outerShdw blurRad="38100" dist="38100" dir="2700000" algn="tl">
                    <a:srgbClr val="000000"/>
                  </a:outerShdw>
                </a:effectLst>
                <a:latin typeface="Arial" charset="0"/>
              </a:rPr>
              <a:t> </a:t>
            </a:r>
          </a:p>
        </p:txBody>
      </p:sp>
      <p:pic>
        <p:nvPicPr>
          <p:cNvPr id="8" name="Picture 2" descr="John Fitzgerald Kennedy">
            <a:hlinkClick r:id="rId4" tooltip="John Fitzgerald Kennedy"/>
            <a:extLst>
              <a:ext uri="{FF2B5EF4-FFF2-40B4-BE49-F238E27FC236}">
                <a16:creationId xmlns="" xmlns:a16="http://schemas.microsoft.com/office/drawing/2014/main" id="{DFD54BB4-42BE-4996-A016-5D678E86F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6975" y="822960"/>
            <a:ext cx="190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a:extLst>
              <a:ext uri="{FF2B5EF4-FFF2-40B4-BE49-F238E27FC236}">
                <a16:creationId xmlns="" xmlns:a16="http://schemas.microsoft.com/office/drawing/2014/main" id="{28B690D5-63B0-4DF7-B0A7-7BF8924ACB73}"/>
              </a:ext>
            </a:extLst>
          </p:cNvPr>
          <p:cNvSpPr txBox="1">
            <a:spLocks noChangeArrowheads="1"/>
          </p:cNvSpPr>
          <p:nvPr/>
        </p:nvSpPr>
        <p:spPr bwMode="auto">
          <a:xfrm>
            <a:off x="1393825" y="3514725"/>
            <a:ext cx="3581400" cy="2308324"/>
          </a:xfrm>
          <a:prstGeom prst="rect">
            <a:avLst/>
          </a:prstGeom>
          <a:noFill/>
          <a:ln w="9525">
            <a:noFill/>
            <a:miter lim="800000"/>
            <a:headEnd/>
            <a:tailEnd/>
          </a:ln>
          <a:effectLst/>
        </p:spPr>
        <p:txBody>
          <a:bodyPr>
            <a:spAutoFit/>
          </a:bodyPr>
          <a:lstStyle/>
          <a:p>
            <a:pPr algn="just" eaLnBrk="1" hangingPunct="1">
              <a:spcBef>
                <a:spcPct val="50000"/>
              </a:spcBef>
              <a:defRPr/>
            </a:pPr>
            <a:r>
              <a:rPr lang="en-US" sz="2400" b="1" dirty="0">
                <a:solidFill>
                  <a:srgbClr val="0000CC"/>
                </a:solidFill>
                <a:latin typeface="Arial" charset="0"/>
              </a:rPr>
              <a:t>“</a:t>
            </a:r>
            <a:r>
              <a:rPr lang="en-US" sz="2400" b="1" dirty="0" err="1">
                <a:solidFill>
                  <a:srgbClr val="0000CC"/>
                </a:solidFill>
                <a:latin typeface="Arial" charset="0"/>
              </a:rPr>
              <a:t>Cần</a:t>
            </a:r>
            <a:r>
              <a:rPr lang="en-US" sz="2400" b="1" dirty="0">
                <a:solidFill>
                  <a:srgbClr val="0000CC"/>
                </a:solidFill>
                <a:latin typeface="Arial" charset="0"/>
              </a:rPr>
              <a:t> </a:t>
            </a:r>
            <a:r>
              <a:rPr lang="en-US" sz="2400" b="1" dirty="0" err="1">
                <a:solidFill>
                  <a:srgbClr val="0000CC"/>
                </a:solidFill>
                <a:latin typeface="Arial" charset="0"/>
              </a:rPr>
              <a:t>phải</a:t>
            </a:r>
            <a:r>
              <a:rPr lang="en-US" sz="2400" b="1" dirty="0">
                <a:solidFill>
                  <a:srgbClr val="0000CC"/>
                </a:solidFill>
                <a:latin typeface="Arial" charset="0"/>
              </a:rPr>
              <a:t> chú </a:t>
            </a:r>
            <a:r>
              <a:rPr lang="en-US" sz="2400" b="1" dirty="0" err="1">
                <a:solidFill>
                  <a:srgbClr val="0000CC"/>
                </a:solidFill>
                <a:latin typeface="Arial" charset="0"/>
              </a:rPr>
              <a:t>trọng</a:t>
            </a:r>
            <a:r>
              <a:rPr lang="en-US" sz="2400" b="1" dirty="0">
                <a:solidFill>
                  <a:srgbClr val="0000CC"/>
                </a:solidFill>
                <a:latin typeface="Arial" charset="0"/>
              </a:rPr>
              <a:t> </a:t>
            </a:r>
            <a:r>
              <a:rPr lang="en-US" sz="2400" b="1" dirty="0" err="1">
                <a:solidFill>
                  <a:srgbClr val="0000CC"/>
                </a:solidFill>
                <a:latin typeface="Arial" charset="0"/>
              </a:rPr>
              <a:t>đến</a:t>
            </a:r>
            <a:r>
              <a:rPr lang="en-US" sz="2400" b="1" dirty="0">
                <a:solidFill>
                  <a:srgbClr val="0000CC"/>
                </a:solidFill>
                <a:latin typeface="Arial" charset="0"/>
              </a:rPr>
              <a:t> </a:t>
            </a:r>
            <a:r>
              <a:rPr lang="en-US" sz="2400" b="1" dirty="0" err="1">
                <a:solidFill>
                  <a:srgbClr val="0000CC"/>
                </a:solidFill>
                <a:latin typeface="Arial" charset="0"/>
              </a:rPr>
              <a:t>việc</a:t>
            </a:r>
            <a:r>
              <a:rPr lang="en-US" sz="2400" b="1" dirty="0">
                <a:solidFill>
                  <a:srgbClr val="0000CC"/>
                </a:solidFill>
                <a:latin typeface="Arial" charset="0"/>
              </a:rPr>
              <a:t> </a:t>
            </a:r>
            <a:r>
              <a:rPr lang="en-US" sz="2400" b="1" dirty="0" err="1">
                <a:solidFill>
                  <a:srgbClr val="0000CC"/>
                </a:solidFill>
                <a:latin typeface="Arial" charset="0"/>
              </a:rPr>
              <a:t>bồi</a:t>
            </a:r>
            <a:r>
              <a:rPr lang="en-US" sz="2400" b="1" dirty="0">
                <a:solidFill>
                  <a:srgbClr val="0000CC"/>
                </a:solidFill>
                <a:latin typeface="Arial" charset="0"/>
              </a:rPr>
              <a:t> </a:t>
            </a:r>
            <a:r>
              <a:rPr lang="en-US" sz="2400" b="1" dirty="0" err="1">
                <a:solidFill>
                  <a:srgbClr val="0000CC"/>
                </a:solidFill>
                <a:latin typeface="Arial" charset="0"/>
              </a:rPr>
              <a:t>dưỡng</a:t>
            </a:r>
            <a:r>
              <a:rPr lang="en-US" sz="2400" b="1" dirty="0">
                <a:solidFill>
                  <a:srgbClr val="0000CC"/>
                </a:solidFill>
                <a:latin typeface="Arial" charset="0"/>
              </a:rPr>
              <a:t> </a:t>
            </a:r>
            <a:r>
              <a:rPr lang="en-US" sz="2400" b="1" dirty="0" err="1">
                <a:solidFill>
                  <a:srgbClr val="0000CC"/>
                </a:solidFill>
                <a:latin typeface="Arial" charset="0"/>
              </a:rPr>
              <a:t>hạt</a:t>
            </a:r>
            <a:r>
              <a:rPr lang="en-US" sz="2400" b="1" dirty="0">
                <a:solidFill>
                  <a:srgbClr val="0000CC"/>
                </a:solidFill>
                <a:latin typeface="Arial" charset="0"/>
              </a:rPr>
              <a:t> </a:t>
            </a:r>
            <a:r>
              <a:rPr lang="en-US" sz="2400" b="1" dirty="0" err="1">
                <a:solidFill>
                  <a:srgbClr val="0000CC"/>
                </a:solidFill>
                <a:latin typeface="Arial" charset="0"/>
              </a:rPr>
              <a:t>giống</a:t>
            </a:r>
            <a:r>
              <a:rPr lang="en-US" sz="2400" b="1" dirty="0">
                <a:solidFill>
                  <a:srgbClr val="0000CC"/>
                </a:solidFill>
                <a:latin typeface="Arial" charset="0"/>
              </a:rPr>
              <a:t> </a:t>
            </a:r>
            <a:r>
              <a:rPr lang="en-US" sz="2400" b="1" dirty="0" err="1">
                <a:solidFill>
                  <a:srgbClr val="0000CC"/>
                </a:solidFill>
                <a:latin typeface="Arial" charset="0"/>
              </a:rPr>
              <a:t>tư</a:t>
            </a:r>
            <a:r>
              <a:rPr lang="en-US" sz="2400" b="1" dirty="0">
                <a:solidFill>
                  <a:srgbClr val="0000CC"/>
                </a:solidFill>
                <a:latin typeface="Arial" charset="0"/>
              </a:rPr>
              <a:t>̣ do </a:t>
            </a:r>
            <a:r>
              <a:rPr lang="en-US" sz="2400" b="1" dirty="0" err="1">
                <a:solidFill>
                  <a:srgbClr val="0000CC"/>
                </a:solidFill>
                <a:latin typeface="Arial" charset="0"/>
              </a:rPr>
              <a:t>tư</a:t>
            </a:r>
            <a:r>
              <a:rPr lang="en-US" sz="2400" b="1" dirty="0">
                <a:solidFill>
                  <a:srgbClr val="0000CC"/>
                </a:solidFill>
                <a:latin typeface="Arial" charset="0"/>
              </a:rPr>
              <a:t>̀ </a:t>
            </a:r>
            <a:r>
              <a:rPr lang="en-US" sz="2400" b="1" dirty="0" err="1">
                <a:solidFill>
                  <a:srgbClr val="0000CC"/>
                </a:solidFill>
                <a:latin typeface="Arial" charset="0"/>
              </a:rPr>
              <a:t>bất</a:t>
            </a:r>
            <a:r>
              <a:rPr lang="en-US" sz="2400" b="1" dirty="0">
                <a:solidFill>
                  <a:srgbClr val="0000CC"/>
                </a:solidFill>
                <a:latin typeface="Arial" charset="0"/>
              </a:rPr>
              <a:t> </a:t>
            </a:r>
            <a:r>
              <a:rPr lang="en-US" sz="2400" b="1" dirty="0" err="1">
                <a:solidFill>
                  <a:srgbClr val="0000CC"/>
                </a:solidFill>
                <a:latin typeface="Arial" charset="0"/>
              </a:rPr>
              <a:t>ky</a:t>
            </a:r>
            <a:r>
              <a:rPr lang="en-US" sz="2400" b="1" dirty="0">
                <a:solidFill>
                  <a:srgbClr val="0000CC"/>
                </a:solidFill>
                <a:latin typeface="Arial" charset="0"/>
              </a:rPr>
              <a:t>̀ </a:t>
            </a:r>
            <a:r>
              <a:rPr lang="en-US" sz="2400" b="1" dirty="0" err="1">
                <a:solidFill>
                  <a:srgbClr val="0000CC"/>
                </a:solidFill>
                <a:latin typeface="Arial" charset="0"/>
              </a:rPr>
              <a:t>ke</a:t>
            </a:r>
            <a:r>
              <a:rPr lang="en-US" sz="2400" b="1" dirty="0">
                <a:solidFill>
                  <a:srgbClr val="0000CC"/>
                </a:solidFill>
                <a:latin typeface="Arial" charset="0"/>
              </a:rPr>
              <a:t>̃ </a:t>
            </a:r>
            <a:r>
              <a:rPr lang="en-US" sz="2400" b="1" dirty="0" err="1">
                <a:solidFill>
                  <a:srgbClr val="0000CC"/>
                </a:solidFill>
                <a:latin typeface="Arial" charset="0"/>
              </a:rPr>
              <a:t>hơ</a:t>
            </a:r>
            <a:r>
              <a:rPr lang="en-US" sz="2400" b="1" dirty="0">
                <a:solidFill>
                  <a:srgbClr val="0000CC"/>
                </a:solidFill>
                <a:latin typeface="Arial" charset="0"/>
              </a:rPr>
              <a:t>̉ </a:t>
            </a:r>
            <a:r>
              <a:rPr lang="en-US" sz="2400" b="1" dirty="0" err="1">
                <a:solidFill>
                  <a:srgbClr val="0000CC"/>
                </a:solidFill>
                <a:latin typeface="Arial" charset="0"/>
              </a:rPr>
              <a:t>nào</a:t>
            </a:r>
            <a:r>
              <a:rPr lang="en-US" sz="2400" b="1" dirty="0">
                <a:solidFill>
                  <a:srgbClr val="0000CC"/>
                </a:solidFill>
                <a:latin typeface="Arial" charset="0"/>
              </a:rPr>
              <a:t> </a:t>
            </a:r>
            <a:r>
              <a:rPr lang="en-US" sz="2400" b="1" dirty="0" err="1">
                <a:solidFill>
                  <a:srgbClr val="0000CC"/>
                </a:solidFill>
                <a:latin typeface="Arial" charset="0"/>
              </a:rPr>
              <a:t>xuất</a:t>
            </a:r>
            <a:r>
              <a:rPr lang="en-US" sz="2400" b="1" dirty="0">
                <a:solidFill>
                  <a:srgbClr val="0000CC"/>
                </a:solidFill>
                <a:latin typeface="Arial" charset="0"/>
              </a:rPr>
              <a:t> </a:t>
            </a:r>
            <a:r>
              <a:rPr lang="en-US" sz="2400" b="1" dirty="0" err="1">
                <a:solidFill>
                  <a:srgbClr val="0000CC"/>
                </a:solidFill>
                <a:latin typeface="Arial" charset="0"/>
              </a:rPr>
              <a:t>hiện</a:t>
            </a:r>
            <a:r>
              <a:rPr lang="en-US" sz="2400" b="1" dirty="0">
                <a:solidFill>
                  <a:srgbClr val="0000CC"/>
                </a:solidFill>
                <a:latin typeface="Arial" charset="0"/>
              </a:rPr>
              <a:t> </a:t>
            </a:r>
            <a:r>
              <a:rPr lang="en-US" sz="2400" b="1" dirty="0" err="1">
                <a:solidFill>
                  <a:srgbClr val="0000CC"/>
                </a:solidFill>
                <a:latin typeface="Arial" charset="0"/>
              </a:rPr>
              <a:t>sau</a:t>
            </a:r>
            <a:r>
              <a:rPr lang="en-US" sz="2400" b="1" dirty="0">
                <a:solidFill>
                  <a:srgbClr val="0000CC"/>
                </a:solidFill>
                <a:latin typeface="Arial" charset="0"/>
              </a:rPr>
              <a:t> </a:t>
            </a:r>
            <a:r>
              <a:rPr lang="en-US" sz="2400" b="1" dirty="0" err="1">
                <a:solidFill>
                  <a:srgbClr val="0000CC"/>
                </a:solidFill>
                <a:latin typeface="Arial" charset="0"/>
              </a:rPr>
              <a:t>bức</a:t>
            </a:r>
            <a:r>
              <a:rPr lang="en-US" sz="2400" b="1" dirty="0">
                <a:solidFill>
                  <a:srgbClr val="0000CC"/>
                </a:solidFill>
                <a:latin typeface="Arial" charset="0"/>
              </a:rPr>
              <a:t> </a:t>
            </a:r>
            <a:r>
              <a:rPr lang="en-US" sz="2400" b="1" dirty="0" err="1">
                <a:solidFill>
                  <a:srgbClr val="0000CC"/>
                </a:solidFill>
                <a:latin typeface="Arial" charset="0"/>
              </a:rPr>
              <a:t>màn</a:t>
            </a:r>
            <a:r>
              <a:rPr lang="en-US" sz="2400" b="1" dirty="0">
                <a:solidFill>
                  <a:srgbClr val="0000CC"/>
                </a:solidFill>
                <a:latin typeface="Arial" charset="0"/>
              </a:rPr>
              <a:t> </a:t>
            </a:r>
            <a:r>
              <a:rPr lang="en-US" sz="2400" b="1" dirty="0" err="1">
                <a:solidFill>
                  <a:srgbClr val="0000CC"/>
                </a:solidFill>
                <a:latin typeface="Arial" charset="0"/>
              </a:rPr>
              <a:t>thép</a:t>
            </a:r>
            <a:r>
              <a:rPr lang="en-US" sz="2400" b="1" dirty="0">
                <a:solidFill>
                  <a:srgbClr val="0000CC"/>
                </a:solidFill>
                <a:latin typeface="Arial" charset="0"/>
              </a:rPr>
              <a:t> </a:t>
            </a:r>
            <a:r>
              <a:rPr lang="en-US" sz="2400" b="1" dirty="0" err="1">
                <a:solidFill>
                  <a:srgbClr val="0000CC"/>
                </a:solidFill>
                <a:latin typeface="Arial" charset="0"/>
              </a:rPr>
              <a:t>cộng</a:t>
            </a:r>
            <a:r>
              <a:rPr lang="en-US" sz="2400" b="1" dirty="0">
                <a:solidFill>
                  <a:srgbClr val="0000CC"/>
                </a:solidFill>
                <a:latin typeface="Arial" charset="0"/>
              </a:rPr>
              <a:t> </a:t>
            </a:r>
            <a:r>
              <a:rPr lang="en-US" sz="2400" b="1" dirty="0" err="1">
                <a:solidFill>
                  <a:srgbClr val="0000CC"/>
                </a:solidFill>
                <a:latin typeface="Arial" charset="0"/>
              </a:rPr>
              <a:t>sản</a:t>
            </a:r>
            <a:r>
              <a:rPr lang="en-US" sz="2400" b="1" dirty="0">
                <a:solidFill>
                  <a:srgbClr val="0000CC"/>
                </a:solidFill>
                <a:latin typeface="Arial" charset="0"/>
              </a:rPr>
              <a:t>”</a:t>
            </a:r>
          </a:p>
        </p:txBody>
      </p:sp>
      <p:sp>
        <p:nvSpPr>
          <p:cNvPr id="10" name="Rectangle 6">
            <a:extLst>
              <a:ext uri="{FF2B5EF4-FFF2-40B4-BE49-F238E27FC236}">
                <a16:creationId xmlns="" xmlns:a16="http://schemas.microsoft.com/office/drawing/2014/main" id="{419112C1-AF5F-4C9B-9214-F1AE6B0BAC57}"/>
              </a:ext>
            </a:extLst>
          </p:cNvPr>
          <p:cNvSpPr>
            <a:spLocks noChangeArrowheads="1"/>
          </p:cNvSpPr>
          <p:nvPr/>
        </p:nvSpPr>
        <p:spPr bwMode="auto">
          <a:xfrm>
            <a:off x="7343775" y="408622"/>
            <a:ext cx="2381250" cy="366713"/>
          </a:xfrm>
          <a:prstGeom prst="rect">
            <a:avLst/>
          </a:prstGeom>
          <a:noFill/>
          <a:ln w="9525">
            <a:noFill/>
            <a:miter lim="800000"/>
            <a:headEnd/>
            <a:tailEnd/>
          </a:ln>
          <a:effectLst/>
        </p:spPr>
        <p:txBody>
          <a:bodyPr wrap="none" anchor="ctr">
            <a:spAutoFit/>
          </a:bodyPr>
          <a:lstStyle/>
          <a:p>
            <a:pPr eaLnBrk="1" hangingPunct="1">
              <a:defRPr/>
            </a:pPr>
            <a:r>
              <a:rPr lang="en-US" b="1" dirty="0">
                <a:latin typeface="Arial" charset="0"/>
              </a:rPr>
              <a:t>Lyndon B. Johnson</a:t>
            </a:r>
            <a:r>
              <a:rPr lang="en-US" dirty="0">
                <a:effectLst>
                  <a:outerShdw blurRad="38100" dist="38100" dir="2700000" algn="tl">
                    <a:srgbClr val="000000"/>
                  </a:outerShdw>
                </a:effectLst>
                <a:latin typeface="Arial" charset="0"/>
              </a:rPr>
              <a:t> </a:t>
            </a:r>
          </a:p>
        </p:txBody>
      </p:sp>
      <p:pic>
        <p:nvPicPr>
          <p:cNvPr id="11" name="Picture 5" descr="Lyndon B. Johnson">
            <a:hlinkClick r:id="rId6" tooltip="Lyndon B. Johnson"/>
            <a:extLst>
              <a:ext uri="{FF2B5EF4-FFF2-40B4-BE49-F238E27FC236}">
                <a16:creationId xmlns="" xmlns:a16="http://schemas.microsoft.com/office/drawing/2014/main" id="{3FAE46A2-680E-4B6C-8B7B-4EEDFA0AD0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981" y="871829"/>
            <a:ext cx="1905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a:extLst>
              <a:ext uri="{FF2B5EF4-FFF2-40B4-BE49-F238E27FC236}">
                <a16:creationId xmlns="" xmlns:a16="http://schemas.microsoft.com/office/drawing/2014/main" id="{D7DA1463-CE28-4330-94AF-66B7FCC9BBA3}"/>
              </a:ext>
            </a:extLst>
          </p:cNvPr>
          <p:cNvSpPr txBox="1">
            <a:spLocks noChangeArrowheads="1"/>
          </p:cNvSpPr>
          <p:nvPr/>
        </p:nvSpPr>
        <p:spPr bwMode="auto">
          <a:xfrm>
            <a:off x="7606481" y="3825823"/>
            <a:ext cx="1524000" cy="366713"/>
          </a:xfrm>
          <a:prstGeom prst="rect">
            <a:avLst/>
          </a:prstGeom>
          <a:noFill/>
          <a:ln w="9525">
            <a:noFill/>
            <a:miter lim="800000"/>
            <a:headEnd/>
            <a:tailEnd/>
          </a:ln>
          <a:effectLst/>
        </p:spPr>
        <p:txBody>
          <a:bodyPr>
            <a:spAutoFit/>
          </a:bodyPr>
          <a:lstStyle/>
          <a:p>
            <a:pPr eaLnBrk="1" hangingPunct="1">
              <a:spcBef>
                <a:spcPct val="50000"/>
              </a:spcBef>
              <a:defRPr/>
            </a:pPr>
            <a:r>
              <a:rPr lang="en-US" dirty="0">
                <a:latin typeface="Arial" charset="0"/>
              </a:rPr>
              <a:t>1963 - 1969</a:t>
            </a:r>
          </a:p>
        </p:txBody>
      </p:sp>
      <p:sp>
        <p:nvSpPr>
          <p:cNvPr id="13" name="Text Box 8">
            <a:extLst>
              <a:ext uri="{FF2B5EF4-FFF2-40B4-BE49-F238E27FC236}">
                <a16:creationId xmlns="" xmlns:a16="http://schemas.microsoft.com/office/drawing/2014/main" id="{B1A917DA-89AD-4A2E-AD3F-5EB3471271EA}"/>
              </a:ext>
            </a:extLst>
          </p:cNvPr>
          <p:cNvSpPr txBox="1">
            <a:spLocks noChangeArrowheads="1"/>
          </p:cNvSpPr>
          <p:nvPr/>
        </p:nvSpPr>
        <p:spPr bwMode="auto">
          <a:xfrm>
            <a:off x="6721477" y="4270474"/>
            <a:ext cx="2971800" cy="1569660"/>
          </a:xfrm>
          <a:prstGeom prst="rect">
            <a:avLst/>
          </a:prstGeom>
          <a:noFill/>
          <a:ln w="9525">
            <a:noFill/>
            <a:miter lim="800000"/>
            <a:headEnd/>
            <a:tailEnd/>
          </a:ln>
          <a:effectLst/>
        </p:spPr>
        <p:txBody>
          <a:bodyPr>
            <a:spAutoFit/>
          </a:bodyPr>
          <a:lstStyle/>
          <a:p>
            <a:pPr algn="just" eaLnBrk="1" hangingPunct="1">
              <a:spcBef>
                <a:spcPct val="50000"/>
              </a:spcBef>
              <a:defRPr/>
            </a:pPr>
            <a:r>
              <a:rPr lang="en-US" sz="2400" b="1" dirty="0">
                <a:solidFill>
                  <a:srgbClr val="0000CC"/>
                </a:solidFill>
                <a:latin typeface="Arial" charset="0"/>
              </a:rPr>
              <a:t>“ </a:t>
            </a:r>
            <a:r>
              <a:rPr lang="en-US" sz="2400" b="1" dirty="0" err="1">
                <a:solidFill>
                  <a:srgbClr val="0000CC"/>
                </a:solidFill>
                <a:latin typeface="Arial" charset="0"/>
              </a:rPr>
              <a:t>Diễn</a:t>
            </a:r>
            <a:r>
              <a:rPr lang="en-US" sz="2400" b="1" dirty="0">
                <a:solidFill>
                  <a:srgbClr val="0000CC"/>
                </a:solidFill>
                <a:latin typeface="Arial" charset="0"/>
              </a:rPr>
              <a:t> </a:t>
            </a:r>
            <a:r>
              <a:rPr lang="en-US" sz="2400" b="1" dirty="0" err="1">
                <a:solidFill>
                  <a:srgbClr val="0000CC"/>
                </a:solidFill>
                <a:latin typeface="Arial" charset="0"/>
              </a:rPr>
              <a:t>biến</a:t>
            </a:r>
            <a:r>
              <a:rPr lang="en-US" sz="2400" b="1" dirty="0">
                <a:solidFill>
                  <a:srgbClr val="0000CC"/>
                </a:solidFill>
                <a:latin typeface="Arial" charset="0"/>
              </a:rPr>
              <a:t> </a:t>
            </a:r>
            <a:r>
              <a:rPr lang="en-US" sz="2400" b="1" dirty="0" err="1">
                <a:solidFill>
                  <a:srgbClr val="0000CC"/>
                </a:solidFill>
                <a:latin typeface="Arial" charset="0"/>
              </a:rPr>
              <a:t>hòa</a:t>
            </a:r>
            <a:r>
              <a:rPr lang="en-US" sz="2400" b="1" dirty="0">
                <a:solidFill>
                  <a:srgbClr val="0000CC"/>
                </a:solidFill>
                <a:latin typeface="Arial" charset="0"/>
              </a:rPr>
              <a:t> </a:t>
            </a:r>
            <a:r>
              <a:rPr lang="en-US" sz="2400" b="1" dirty="0" err="1">
                <a:solidFill>
                  <a:srgbClr val="0000CC"/>
                </a:solidFill>
                <a:latin typeface="Arial" charset="0"/>
              </a:rPr>
              <a:t>bình</a:t>
            </a:r>
            <a:r>
              <a:rPr lang="en-US" sz="2400" b="1" dirty="0">
                <a:solidFill>
                  <a:srgbClr val="0000CC"/>
                </a:solidFill>
                <a:latin typeface="Arial" charset="0"/>
              </a:rPr>
              <a:t> là </a:t>
            </a:r>
            <a:r>
              <a:rPr lang="en-US" sz="2400" b="1" dirty="0" err="1">
                <a:solidFill>
                  <a:srgbClr val="0000CC"/>
                </a:solidFill>
                <a:latin typeface="Arial" charset="0"/>
              </a:rPr>
              <a:t>biện</a:t>
            </a:r>
            <a:r>
              <a:rPr lang="en-US" sz="2400" b="1" dirty="0">
                <a:solidFill>
                  <a:srgbClr val="0000CC"/>
                </a:solidFill>
                <a:latin typeface="Arial" charset="0"/>
              </a:rPr>
              <a:t> </a:t>
            </a:r>
            <a:r>
              <a:rPr lang="en-US" sz="2400" b="1" dirty="0" err="1">
                <a:solidFill>
                  <a:srgbClr val="0000CC"/>
                </a:solidFill>
                <a:latin typeface="Arial" charset="0"/>
              </a:rPr>
              <a:t>pháp</a:t>
            </a:r>
            <a:r>
              <a:rPr lang="en-US" sz="2400" b="1" dirty="0">
                <a:solidFill>
                  <a:srgbClr val="0000CC"/>
                </a:solidFill>
                <a:latin typeface="Arial" charset="0"/>
              </a:rPr>
              <a:t> </a:t>
            </a:r>
            <a:r>
              <a:rPr lang="en-US" sz="2400" b="1" dirty="0" err="1">
                <a:solidFill>
                  <a:srgbClr val="0000CC"/>
                </a:solidFill>
                <a:latin typeface="Arial" charset="0"/>
              </a:rPr>
              <a:t>chậm</a:t>
            </a:r>
            <a:r>
              <a:rPr lang="en-US" sz="2400" b="1" dirty="0">
                <a:solidFill>
                  <a:srgbClr val="0000CC"/>
                </a:solidFill>
                <a:latin typeface="Arial" charset="0"/>
              </a:rPr>
              <a:t> </a:t>
            </a:r>
            <a:r>
              <a:rPr lang="en-US" sz="2400" b="1" dirty="0" err="1">
                <a:solidFill>
                  <a:srgbClr val="0000CC"/>
                </a:solidFill>
                <a:latin typeface="Arial" charset="0"/>
              </a:rPr>
              <a:t>chạp</a:t>
            </a:r>
            <a:r>
              <a:rPr lang="en-US" sz="2400" b="1" dirty="0">
                <a:solidFill>
                  <a:srgbClr val="0000CC"/>
                </a:solidFill>
                <a:latin typeface="Arial" charset="0"/>
              </a:rPr>
              <a:t> song </a:t>
            </a:r>
            <a:r>
              <a:rPr lang="en-US" sz="2400" b="1" dirty="0" err="1">
                <a:solidFill>
                  <a:srgbClr val="0000CC"/>
                </a:solidFill>
                <a:latin typeface="Arial" charset="0"/>
              </a:rPr>
              <a:t>đáng</a:t>
            </a:r>
            <a:r>
              <a:rPr lang="en-US" sz="2400" b="1" dirty="0">
                <a:solidFill>
                  <a:srgbClr val="0000CC"/>
                </a:solidFill>
                <a:latin typeface="Arial" charset="0"/>
              </a:rPr>
              <a:t> tin </a:t>
            </a:r>
            <a:r>
              <a:rPr lang="en-US" sz="2400" b="1" dirty="0" err="1">
                <a:solidFill>
                  <a:srgbClr val="0000CC"/>
                </a:solidFill>
                <a:latin typeface="Arial" charset="0"/>
              </a:rPr>
              <a:t>cậy</a:t>
            </a:r>
            <a:r>
              <a:rPr lang="en-US" sz="2400" b="1" dirty="0">
                <a:solidFill>
                  <a:srgbClr val="0000CC"/>
                </a:solidFill>
                <a:latin typeface="Arial" charset="0"/>
              </a:rPr>
              <a:t>”</a:t>
            </a:r>
          </a:p>
        </p:txBody>
      </p:sp>
    </p:spTree>
    <p:extLst>
      <p:ext uri="{BB962C8B-B14F-4D97-AF65-F5344CB8AC3E}">
        <p14:creationId xmlns:p14="http://schemas.microsoft.com/office/powerpoint/2010/main" val="56523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 Box 4">
            <a:extLst>
              <a:ext uri="{FF2B5EF4-FFF2-40B4-BE49-F238E27FC236}">
                <a16:creationId xmlns="" xmlns:a16="http://schemas.microsoft.com/office/drawing/2014/main" id="{A2253925-94F1-4FC4-BAAB-9147EAB140B3}"/>
              </a:ext>
            </a:extLst>
          </p:cNvPr>
          <p:cNvSpPr txBox="1">
            <a:spLocks noChangeArrowheads="1"/>
          </p:cNvSpPr>
          <p:nvPr/>
        </p:nvSpPr>
        <p:spPr bwMode="auto">
          <a:xfrm>
            <a:off x="2066925" y="752475"/>
            <a:ext cx="7467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50000"/>
              </a:spcBef>
              <a:buClrTx/>
              <a:buSzTx/>
              <a:buFontTx/>
              <a:buNone/>
            </a:pPr>
            <a:r>
              <a:rPr lang="en-US" altLang="en-US" sz="2400" b="1" dirty="0" err="1">
                <a:solidFill>
                  <a:srgbClr val="0000CC"/>
                </a:solidFill>
                <a:latin typeface="Arial" panose="020B0604020202020204" pitchFamily="34" charset="0"/>
              </a:rPr>
              <a:t>Nhìn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một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cách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tổng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quát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ngăn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chặn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sử</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dụng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từ</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sau</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tranh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thế</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giới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thứ</a:t>
            </a:r>
            <a:r>
              <a:rPr lang="en-US" altLang="en-US" sz="2400" b="1" dirty="0">
                <a:solidFill>
                  <a:srgbClr val="0000CC"/>
                </a:solidFill>
                <a:latin typeface="Arial" panose="020B0604020202020204" pitchFamily="34" charset="0"/>
              </a:rPr>
              <a:t> II </a:t>
            </a:r>
            <a:r>
              <a:rPr lang="en-US" altLang="en-US" sz="2400" b="1" dirty="0" err="1">
                <a:solidFill>
                  <a:srgbClr val="0000CC"/>
                </a:solidFill>
                <a:latin typeface="Arial" panose="020B0604020202020204" pitchFamily="34" charset="0"/>
              </a:rPr>
              <a:t>đến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cuối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những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năm</a:t>
            </a:r>
            <a:r>
              <a:rPr lang="en-US" altLang="en-US" sz="2400" b="1" dirty="0">
                <a:solidFill>
                  <a:srgbClr val="0000CC"/>
                </a:solidFill>
                <a:latin typeface="Arial" panose="020B0604020202020204" pitchFamily="34" charset="0"/>
              </a:rPr>
              <a:t> 70 </a:t>
            </a:r>
            <a:r>
              <a:rPr lang="en-US" altLang="en-US" sz="2400" b="1" dirty="0" err="1">
                <a:solidFill>
                  <a:srgbClr val="0000CC"/>
                </a:solidFill>
                <a:latin typeface="Arial" panose="020B0604020202020204" pitchFamily="34" charset="0"/>
              </a:rPr>
              <a:t>của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thế</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kỷ</a:t>
            </a:r>
            <a:r>
              <a:rPr lang="en-US" altLang="en-US" sz="2400" b="1" dirty="0">
                <a:solidFill>
                  <a:srgbClr val="0000CC"/>
                </a:solidFill>
                <a:latin typeface="Arial" panose="020B0604020202020204" pitchFamily="34" charset="0"/>
              </a:rPr>
              <a:t> XX, </a:t>
            </a:r>
            <a:r>
              <a:rPr lang="en-US" altLang="en-US" sz="2400" b="1" dirty="0" err="1">
                <a:solidFill>
                  <a:srgbClr val="0000CC"/>
                </a:solidFill>
                <a:latin typeface="Arial" panose="020B0604020202020204" pitchFamily="34" charset="0"/>
              </a:rPr>
              <a:t>mặc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dù</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vẫn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dựa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vào</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sức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mạnh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thủ</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đoạn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quân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sự</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là</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chủ</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yếu</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nhưng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những</a:t>
            </a:r>
            <a:r>
              <a:rPr lang="en-US" altLang="en-US" sz="2400" b="1" dirty="0">
                <a:solidFill>
                  <a:srgbClr val="0000CC"/>
                </a:solidFill>
                <a:latin typeface="Arial" panose="020B0604020202020204" pitchFamily="34" charset="0"/>
              </a:rPr>
              <a:t> ý </a:t>
            </a:r>
            <a:r>
              <a:rPr lang="en-US" altLang="en-US" sz="2400" b="1" dirty="0" err="1">
                <a:solidFill>
                  <a:srgbClr val="0000CC"/>
                </a:solidFill>
                <a:latin typeface="Arial" panose="020B0604020202020204" pitchFamily="34" charset="0"/>
              </a:rPr>
              <a:t>tưởng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và</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thủ</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đoạn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công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bằng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diễn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hoà</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bình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đã</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cơ</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bản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hình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thành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và</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sử</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dụng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như</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một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biện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pháp</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trong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ngăn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chặn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của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chủ</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nghĩa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đế</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quốc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nhằm</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chống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phá</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các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nước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xã</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hội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ghĩa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Thực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tiễn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cho</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thấy</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chủ</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nghĩa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đế</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quốc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đã</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thu</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được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những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thành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công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nhất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định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trong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việc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sử</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dụng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lược“diễn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hoà</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bình</a:t>
            </a:r>
            <a:r>
              <a:rPr lang="en-US" altLang="en-US" sz="2400" b="1" dirty="0">
                <a:solidFill>
                  <a:srgbClr val="0000CC"/>
                </a:solidFill>
                <a:latin typeface="Arial" panose="020B0604020202020204" pitchFamily="34" charset="0"/>
              </a:rPr>
              <a:t>” ở </a:t>
            </a:r>
            <a:r>
              <a:rPr lang="en-US" altLang="en-US" sz="2400" b="1" dirty="0" err="1">
                <a:solidFill>
                  <a:srgbClr val="0000CC"/>
                </a:solidFill>
                <a:latin typeface="Arial" panose="020B0604020202020204" pitchFamily="34" charset="0"/>
              </a:rPr>
              <a:t>giai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đoạn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này</a:t>
            </a:r>
            <a:r>
              <a:rPr lang="en-US" altLang="en-US" sz="2400" b="1" dirty="0">
                <a:solidFill>
                  <a:srgbClr val="0000CC"/>
                </a:solidFill>
                <a:latin typeface="Arial" panose="020B0604020202020204" pitchFamily="34" charset="0"/>
              </a:rPr>
              <a:t> </a:t>
            </a:r>
          </a:p>
        </p:txBody>
      </p:sp>
    </p:spTree>
    <p:extLst>
      <p:ext uri="{BB962C8B-B14F-4D97-AF65-F5344CB8AC3E}">
        <p14:creationId xmlns:p14="http://schemas.microsoft.com/office/powerpoint/2010/main" val="16672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2">
            <a:extLst>
              <a:ext uri="{FF2B5EF4-FFF2-40B4-BE49-F238E27FC236}">
                <a16:creationId xmlns="" xmlns:a16="http://schemas.microsoft.com/office/drawing/2014/main" id="{C66BC4D3-692D-459A-9796-2725D16EDF9A}"/>
              </a:ext>
            </a:extLst>
          </p:cNvPr>
          <p:cNvSpPr>
            <a:spLocks noGrp="1" noChangeArrowheads="1"/>
          </p:cNvSpPr>
          <p:nvPr>
            <p:ph type="title"/>
          </p:nvPr>
        </p:nvSpPr>
        <p:spPr>
          <a:xfrm>
            <a:off x="2266950" y="313373"/>
            <a:ext cx="7467600" cy="829628"/>
          </a:xfrm>
        </p:spPr>
        <p:txBody>
          <a:bodyPr/>
          <a:lstStyle/>
          <a:p>
            <a:pPr algn="ctr" eaLnBrk="1" hangingPunct="1"/>
            <a:r>
              <a:rPr lang="en-US" altLang="en-US" sz="3200" b="1" dirty="0">
                <a:solidFill>
                  <a:srgbClr val="0000CC"/>
                </a:solidFill>
                <a:latin typeface="Arial" panose="020B0604020202020204" pitchFamily="34" charset="0"/>
                <a:cs typeface="Arial" panose="020B0604020202020204" pitchFamily="34" charset="0"/>
              </a:rPr>
              <a:t>- </a:t>
            </a:r>
            <a:r>
              <a:rPr lang="en-US" altLang="en-US" sz="3200" b="1" dirty="0" err="1">
                <a:solidFill>
                  <a:srgbClr val="0000CC"/>
                </a:solidFill>
                <a:latin typeface="Arial" panose="020B0604020202020204" pitchFamily="34" charset="0"/>
                <a:cs typeface="Arial" panose="020B0604020202020204" pitchFamily="34" charset="0"/>
              </a:rPr>
              <a:t>Giai</a:t>
            </a:r>
            <a:r>
              <a:rPr lang="en-US" altLang="en-US" sz="3200" b="1" dirty="0">
                <a:solidFill>
                  <a:srgbClr val="0000CC"/>
                </a:solidFill>
                <a:latin typeface="Arial" panose="020B0604020202020204" pitchFamily="34" charset="0"/>
                <a:cs typeface="Arial" panose="020B0604020202020204" pitchFamily="34" charset="0"/>
              </a:rPr>
              <a:t> </a:t>
            </a:r>
            <a:r>
              <a:rPr lang="en-US" altLang="en-US" sz="3200" b="1" dirty="0" err="1">
                <a:solidFill>
                  <a:srgbClr val="0000CC"/>
                </a:solidFill>
                <a:latin typeface="Arial" panose="020B0604020202020204" pitchFamily="34" charset="0"/>
                <a:cs typeface="Arial" panose="020B0604020202020204" pitchFamily="34" charset="0"/>
              </a:rPr>
              <a:t>đoạn</a:t>
            </a:r>
            <a:r>
              <a:rPr lang="en-US" altLang="en-US" sz="3200" b="1" dirty="0">
                <a:solidFill>
                  <a:srgbClr val="0000CC"/>
                </a:solidFill>
                <a:latin typeface="Arial" panose="020B0604020202020204" pitchFamily="34" charset="0"/>
                <a:cs typeface="Arial" panose="020B0604020202020204" pitchFamily="34" charset="0"/>
              </a:rPr>
              <a:t> </a:t>
            </a:r>
            <a:r>
              <a:rPr lang="en-US" altLang="en-US" sz="3200" b="1" dirty="0" err="1">
                <a:solidFill>
                  <a:srgbClr val="0000CC"/>
                </a:solidFill>
                <a:latin typeface="Arial" panose="020B0604020202020204" pitchFamily="34" charset="0"/>
                <a:cs typeface="Arial" panose="020B0604020202020204" pitchFamily="34" charset="0"/>
              </a:rPr>
              <a:t>từ</a:t>
            </a:r>
            <a:r>
              <a:rPr lang="en-US" altLang="en-US" sz="3200" b="1" dirty="0">
                <a:solidFill>
                  <a:srgbClr val="0000CC"/>
                </a:solidFill>
                <a:latin typeface="Arial" panose="020B0604020202020204" pitchFamily="34" charset="0"/>
                <a:cs typeface="Arial" panose="020B0604020202020204" pitchFamily="34" charset="0"/>
              </a:rPr>
              <a:t> 1980 </a:t>
            </a:r>
            <a:r>
              <a:rPr lang="en-US" altLang="en-US" sz="3200" b="1" dirty="0" err="1">
                <a:solidFill>
                  <a:srgbClr val="0000CC"/>
                </a:solidFill>
                <a:latin typeface="Arial" panose="020B0604020202020204" pitchFamily="34" charset="0"/>
                <a:cs typeface="Arial" panose="020B0604020202020204" pitchFamily="34" charset="0"/>
              </a:rPr>
              <a:t>đến</a:t>
            </a:r>
            <a:r>
              <a:rPr lang="en-US" altLang="en-US" sz="3200" b="1" dirty="0">
                <a:solidFill>
                  <a:srgbClr val="0000CC"/>
                </a:solidFill>
                <a:latin typeface="Arial" panose="020B0604020202020204" pitchFamily="34" charset="0"/>
                <a:cs typeface="Arial" panose="020B0604020202020204" pitchFamily="34" charset="0"/>
              </a:rPr>
              <a:t> nay</a:t>
            </a:r>
          </a:p>
        </p:txBody>
      </p:sp>
      <p:sp>
        <p:nvSpPr>
          <p:cNvPr id="8" name="Text Box 15">
            <a:extLst>
              <a:ext uri="{FF2B5EF4-FFF2-40B4-BE49-F238E27FC236}">
                <a16:creationId xmlns="" xmlns:a16="http://schemas.microsoft.com/office/drawing/2014/main" id="{2E0096A0-FD80-4D4C-B9BE-7BD2A86F7F35}"/>
              </a:ext>
            </a:extLst>
          </p:cNvPr>
          <p:cNvSpPr txBox="1">
            <a:spLocks noChangeArrowheads="1"/>
          </p:cNvSpPr>
          <p:nvPr/>
        </p:nvSpPr>
        <p:spPr bwMode="auto">
          <a:xfrm>
            <a:off x="1504950" y="1842734"/>
            <a:ext cx="5029200" cy="510909"/>
          </a:xfrm>
          <a:prstGeom prst="rect">
            <a:avLst/>
          </a:prstGeom>
        </p:spPr>
        <p:txBody>
          <a:bodyPr vert="horz" lIns="91440" tIns="45720" rIns="91440" bIns="45720" rtlCol="0" anchor="b">
            <a:normAutofit/>
          </a:bodyPr>
          <a:lstStyle>
            <a:lvl1pPr algn="ctr">
              <a:lnSpc>
                <a:spcPct val="85000"/>
              </a:lnSpc>
              <a:spcBef>
                <a:spcPct val="0"/>
              </a:spcBef>
              <a:buNone/>
              <a:defRPr sz="3200" b="1" spc="-50" baseline="0">
                <a:solidFill>
                  <a:srgbClr val="0000CC"/>
                </a:solidFill>
                <a:latin typeface="Arial" panose="020B0604020202020204" pitchFamily="34" charset="0"/>
                <a:ea typeface="+mj-ea"/>
                <a:cs typeface="Arial" panose="020B0604020202020204" pitchFamily="34" charset="0"/>
              </a:defRPr>
            </a:lvl1pPr>
          </a:lstStyle>
          <a:p>
            <a:r>
              <a:rPr lang="en-US" dirty="0" err="1"/>
              <a:t>Bối</a:t>
            </a:r>
            <a:r>
              <a:rPr lang="en-US" dirty="0"/>
              <a:t> </a:t>
            </a:r>
            <a:r>
              <a:rPr lang="en-US" dirty="0" err="1"/>
              <a:t>cảnh</a:t>
            </a:r>
            <a:r>
              <a:rPr lang="en-US" dirty="0"/>
              <a:t> </a:t>
            </a:r>
            <a:r>
              <a:rPr lang="en-US" dirty="0" err="1"/>
              <a:t>giai</a:t>
            </a:r>
            <a:r>
              <a:rPr lang="en-US" dirty="0"/>
              <a:t> </a:t>
            </a:r>
            <a:r>
              <a:rPr lang="en-US" dirty="0" err="1"/>
              <a:t>đoạn</a:t>
            </a:r>
            <a:r>
              <a:rPr lang="en-US" dirty="0"/>
              <a:t> </a:t>
            </a:r>
            <a:r>
              <a:rPr lang="en-US" dirty="0" err="1"/>
              <a:t>này</a:t>
            </a:r>
            <a:endParaRPr lang="en-US" dirty="0"/>
          </a:p>
        </p:txBody>
      </p:sp>
      <p:sp>
        <p:nvSpPr>
          <p:cNvPr id="9" name="Text Box 20">
            <a:extLst>
              <a:ext uri="{FF2B5EF4-FFF2-40B4-BE49-F238E27FC236}">
                <a16:creationId xmlns="" xmlns:a16="http://schemas.microsoft.com/office/drawing/2014/main" id="{5FE62A59-9FFE-4DB9-B6D0-A6AEED430382}"/>
              </a:ext>
            </a:extLst>
          </p:cNvPr>
          <p:cNvSpPr txBox="1">
            <a:spLocks noChangeArrowheads="1"/>
          </p:cNvSpPr>
          <p:nvPr/>
        </p:nvSpPr>
        <p:spPr bwMode="auto">
          <a:xfrm>
            <a:off x="742950" y="2511268"/>
            <a:ext cx="10515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400" b="1" dirty="0" err="1">
                <a:solidFill>
                  <a:srgbClr val="0000CC"/>
                </a:solidFill>
              </a:rPr>
              <a:t>Chủ</a:t>
            </a:r>
            <a:r>
              <a:rPr lang="en-US" altLang="en-US" sz="2400" b="1" dirty="0">
                <a:solidFill>
                  <a:srgbClr val="0000CC"/>
                </a:solidFill>
              </a:rPr>
              <a:t> </a:t>
            </a:r>
            <a:r>
              <a:rPr lang="en-US" altLang="en-US" sz="2400" b="1" dirty="0" err="1">
                <a:solidFill>
                  <a:srgbClr val="0000CC"/>
                </a:solidFill>
              </a:rPr>
              <a:t>nghĩa</a:t>
            </a:r>
            <a:r>
              <a:rPr lang="en-US" altLang="en-US" sz="2400" b="1" dirty="0">
                <a:solidFill>
                  <a:srgbClr val="0000CC"/>
                </a:solidFill>
              </a:rPr>
              <a:t> </a:t>
            </a:r>
            <a:r>
              <a:rPr lang="en-US" altLang="en-US" sz="2400" b="1" dirty="0" err="1">
                <a:solidFill>
                  <a:srgbClr val="0000CC"/>
                </a:solidFill>
              </a:rPr>
              <a:t>đế</a:t>
            </a:r>
            <a:r>
              <a:rPr lang="en-US" altLang="en-US" sz="2400" b="1" dirty="0">
                <a:solidFill>
                  <a:srgbClr val="0000CC"/>
                </a:solidFill>
              </a:rPr>
              <a:t> </a:t>
            </a:r>
            <a:r>
              <a:rPr lang="en-US" altLang="en-US" sz="2400" b="1" dirty="0" err="1">
                <a:solidFill>
                  <a:srgbClr val="0000CC"/>
                </a:solidFill>
              </a:rPr>
              <a:t>quốc</a:t>
            </a:r>
            <a:r>
              <a:rPr lang="en-US" altLang="en-US" sz="2400" b="1" dirty="0">
                <a:solidFill>
                  <a:srgbClr val="0000CC"/>
                </a:solidFill>
              </a:rPr>
              <a:t>, </a:t>
            </a:r>
            <a:r>
              <a:rPr lang="en-US" altLang="en-US" sz="2400" b="1" dirty="0" err="1">
                <a:solidFill>
                  <a:srgbClr val="0000CC"/>
                </a:solidFill>
              </a:rPr>
              <a:t>đứng</a:t>
            </a:r>
            <a:r>
              <a:rPr lang="en-US" altLang="en-US" sz="2400" b="1" dirty="0">
                <a:solidFill>
                  <a:srgbClr val="0000CC"/>
                </a:solidFill>
              </a:rPr>
              <a:t> </a:t>
            </a:r>
            <a:r>
              <a:rPr lang="en-US" altLang="en-US" sz="2400" b="1" dirty="0" err="1">
                <a:solidFill>
                  <a:srgbClr val="0000CC"/>
                </a:solidFill>
              </a:rPr>
              <a:t>đầu</a:t>
            </a:r>
            <a:r>
              <a:rPr lang="en-US" altLang="en-US" sz="2400" b="1" dirty="0">
                <a:solidFill>
                  <a:srgbClr val="0000CC"/>
                </a:solidFill>
              </a:rPr>
              <a:t> </a:t>
            </a:r>
            <a:r>
              <a:rPr lang="en-US" altLang="en-US" sz="2400" b="1" dirty="0" err="1">
                <a:solidFill>
                  <a:srgbClr val="0000CC"/>
                </a:solidFill>
              </a:rPr>
              <a:t>là</a:t>
            </a:r>
            <a:r>
              <a:rPr lang="en-US" altLang="en-US" sz="2400" b="1" dirty="0">
                <a:solidFill>
                  <a:srgbClr val="0000CC"/>
                </a:solidFill>
              </a:rPr>
              <a:t> </a:t>
            </a:r>
            <a:r>
              <a:rPr lang="en-US" altLang="en-US" sz="2400" b="1" dirty="0" err="1">
                <a:solidFill>
                  <a:srgbClr val="0000CC"/>
                </a:solidFill>
              </a:rPr>
              <a:t>đế</a:t>
            </a:r>
            <a:r>
              <a:rPr lang="en-US" altLang="en-US" sz="2400" b="1" dirty="0">
                <a:solidFill>
                  <a:srgbClr val="0000CC"/>
                </a:solidFill>
              </a:rPr>
              <a:t> </a:t>
            </a:r>
            <a:r>
              <a:rPr lang="en-US" altLang="en-US" sz="2400" b="1" dirty="0" err="1">
                <a:solidFill>
                  <a:srgbClr val="0000CC"/>
                </a:solidFill>
              </a:rPr>
              <a:t>quốc</a:t>
            </a:r>
            <a:r>
              <a:rPr lang="en-US" altLang="en-US" sz="2400" b="1" dirty="0">
                <a:solidFill>
                  <a:srgbClr val="0000CC"/>
                </a:solidFill>
              </a:rPr>
              <a:t> </a:t>
            </a:r>
            <a:r>
              <a:rPr lang="en-US" altLang="en-US" sz="2400" b="1" dirty="0" err="1">
                <a:solidFill>
                  <a:srgbClr val="0000CC"/>
                </a:solidFill>
              </a:rPr>
              <a:t>Mỹ</a:t>
            </a:r>
            <a:r>
              <a:rPr lang="en-US" altLang="en-US" sz="2400" b="1" dirty="0">
                <a:solidFill>
                  <a:srgbClr val="0000CC"/>
                </a:solidFill>
              </a:rPr>
              <a:t> </a:t>
            </a:r>
            <a:r>
              <a:rPr lang="en-US" altLang="en-US" sz="2400" b="1" dirty="0" err="1">
                <a:solidFill>
                  <a:srgbClr val="0000CC"/>
                </a:solidFill>
              </a:rPr>
              <a:t>sau</a:t>
            </a:r>
            <a:r>
              <a:rPr lang="en-US" altLang="en-US" sz="2400" b="1" dirty="0">
                <a:solidFill>
                  <a:srgbClr val="0000CC"/>
                </a:solidFill>
              </a:rPr>
              <a:t> </a:t>
            </a:r>
            <a:r>
              <a:rPr lang="en-US" altLang="en-US" sz="2400" b="1" dirty="0" err="1">
                <a:solidFill>
                  <a:srgbClr val="0000CC"/>
                </a:solidFill>
              </a:rPr>
              <a:t>thất</a:t>
            </a:r>
            <a:r>
              <a:rPr lang="en-US" altLang="en-US" sz="2400" b="1" dirty="0">
                <a:solidFill>
                  <a:srgbClr val="0000CC"/>
                </a:solidFill>
              </a:rPr>
              <a:t> </a:t>
            </a:r>
            <a:r>
              <a:rPr lang="en-US" altLang="en-US" sz="2400" b="1" dirty="0" err="1">
                <a:solidFill>
                  <a:srgbClr val="0000CC"/>
                </a:solidFill>
              </a:rPr>
              <a:t>bại</a:t>
            </a:r>
            <a:r>
              <a:rPr lang="en-US" altLang="en-US" sz="2400" b="1" dirty="0">
                <a:solidFill>
                  <a:srgbClr val="0000CC"/>
                </a:solidFill>
              </a:rPr>
              <a:t> </a:t>
            </a:r>
            <a:r>
              <a:rPr lang="en-US" altLang="en-US" sz="2400" b="1" dirty="0" err="1">
                <a:solidFill>
                  <a:srgbClr val="0000CC"/>
                </a:solidFill>
              </a:rPr>
              <a:t>hoàn</a:t>
            </a:r>
            <a:r>
              <a:rPr lang="en-US" altLang="en-US" sz="2400" b="1" dirty="0">
                <a:solidFill>
                  <a:srgbClr val="0000CC"/>
                </a:solidFill>
              </a:rPr>
              <a:t> </a:t>
            </a:r>
            <a:r>
              <a:rPr lang="en-US" altLang="en-US" sz="2400" b="1" dirty="0" err="1">
                <a:solidFill>
                  <a:srgbClr val="0000CC"/>
                </a:solidFill>
              </a:rPr>
              <a:t>toàn</a:t>
            </a:r>
            <a:r>
              <a:rPr lang="en-US" altLang="en-US" sz="2400" b="1" dirty="0">
                <a:solidFill>
                  <a:srgbClr val="0000CC"/>
                </a:solidFill>
              </a:rPr>
              <a:t> </a:t>
            </a:r>
            <a:r>
              <a:rPr lang="en-US" altLang="en-US" sz="2400" b="1" dirty="0" err="1">
                <a:solidFill>
                  <a:srgbClr val="0000CC"/>
                </a:solidFill>
              </a:rPr>
              <a:t>trong</a:t>
            </a:r>
            <a:r>
              <a:rPr lang="en-US" altLang="en-US" sz="2400" b="1" dirty="0">
                <a:solidFill>
                  <a:srgbClr val="0000CC"/>
                </a:solidFill>
              </a:rPr>
              <a:t> </a:t>
            </a:r>
            <a:r>
              <a:rPr lang="en-US" altLang="en-US" sz="2400" b="1" dirty="0" err="1">
                <a:solidFill>
                  <a:srgbClr val="0000CC"/>
                </a:solidFill>
              </a:rPr>
              <a:t>cuộc</a:t>
            </a:r>
            <a:r>
              <a:rPr lang="en-US" altLang="en-US" sz="2400" b="1" dirty="0">
                <a:solidFill>
                  <a:srgbClr val="0000CC"/>
                </a:solidFill>
              </a:rPr>
              <a:t> </a:t>
            </a:r>
            <a:r>
              <a:rPr lang="en-US" altLang="en-US" sz="2400" b="1" dirty="0" err="1">
                <a:solidFill>
                  <a:srgbClr val="0000CC"/>
                </a:solidFill>
              </a:rPr>
              <a:t>chiến</a:t>
            </a:r>
            <a:r>
              <a:rPr lang="en-US" altLang="en-US" sz="2400" b="1" dirty="0">
                <a:solidFill>
                  <a:srgbClr val="0000CC"/>
                </a:solidFill>
              </a:rPr>
              <a:t> </a:t>
            </a:r>
            <a:r>
              <a:rPr lang="en-US" altLang="en-US" sz="2400" b="1" dirty="0" err="1">
                <a:solidFill>
                  <a:srgbClr val="0000CC"/>
                </a:solidFill>
              </a:rPr>
              <a:t>tranh</a:t>
            </a:r>
            <a:r>
              <a:rPr lang="en-US" altLang="en-US" sz="2400" b="1" dirty="0">
                <a:solidFill>
                  <a:srgbClr val="0000CC"/>
                </a:solidFill>
              </a:rPr>
              <a:t> </a:t>
            </a:r>
            <a:r>
              <a:rPr lang="en-US" altLang="en-US" sz="2400" b="1" dirty="0" err="1">
                <a:solidFill>
                  <a:srgbClr val="0000CC"/>
                </a:solidFill>
              </a:rPr>
              <a:t>xâm</a:t>
            </a:r>
            <a:r>
              <a:rPr lang="en-US" altLang="en-US" sz="2400" b="1" dirty="0">
                <a:solidFill>
                  <a:srgbClr val="0000CC"/>
                </a:solidFill>
              </a:rPr>
              <a:t> </a:t>
            </a:r>
            <a:r>
              <a:rPr lang="en-US" altLang="en-US" sz="2400" b="1" dirty="0" err="1">
                <a:solidFill>
                  <a:srgbClr val="0000CC"/>
                </a:solidFill>
              </a:rPr>
              <a:t>lược</a:t>
            </a:r>
            <a:r>
              <a:rPr lang="en-US" altLang="en-US" sz="2400" b="1" dirty="0">
                <a:solidFill>
                  <a:srgbClr val="0000CC"/>
                </a:solidFill>
              </a:rPr>
              <a:t> </a:t>
            </a:r>
            <a:r>
              <a:rPr lang="en-US" altLang="en-US" sz="2400" b="1" dirty="0" err="1">
                <a:solidFill>
                  <a:srgbClr val="0000CC"/>
                </a:solidFill>
              </a:rPr>
              <a:t>Việt</a:t>
            </a:r>
            <a:r>
              <a:rPr lang="en-US" altLang="en-US" sz="2400" b="1" dirty="0">
                <a:solidFill>
                  <a:srgbClr val="0000CC"/>
                </a:solidFill>
              </a:rPr>
              <a:t> Nam </a:t>
            </a:r>
            <a:r>
              <a:rPr lang="en-US" altLang="en-US" sz="2400" b="1" dirty="0" err="1">
                <a:solidFill>
                  <a:srgbClr val="0000CC"/>
                </a:solidFill>
              </a:rPr>
              <a:t>đã</a:t>
            </a:r>
            <a:r>
              <a:rPr lang="en-US" altLang="en-US" sz="2400" b="1" dirty="0">
                <a:solidFill>
                  <a:srgbClr val="0000CC"/>
                </a:solidFill>
              </a:rPr>
              <a:t> </a:t>
            </a:r>
            <a:r>
              <a:rPr lang="en-US" altLang="en-US" sz="2400" b="1" dirty="0" err="1">
                <a:solidFill>
                  <a:srgbClr val="0000CC"/>
                </a:solidFill>
              </a:rPr>
              <a:t>nhận</a:t>
            </a:r>
            <a:r>
              <a:rPr lang="en-US" altLang="en-US" sz="2400" b="1" dirty="0">
                <a:solidFill>
                  <a:srgbClr val="0000CC"/>
                </a:solidFill>
              </a:rPr>
              <a:t> </a:t>
            </a:r>
            <a:r>
              <a:rPr lang="en-US" altLang="en-US" sz="2400" b="1" dirty="0" err="1">
                <a:solidFill>
                  <a:srgbClr val="0000CC"/>
                </a:solidFill>
              </a:rPr>
              <a:t>thấy</a:t>
            </a:r>
            <a:r>
              <a:rPr lang="en-US" altLang="en-US" sz="2400" b="1" dirty="0">
                <a:solidFill>
                  <a:srgbClr val="0000CC"/>
                </a:solidFill>
              </a:rPr>
              <a:t> </a:t>
            </a:r>
            <a:r>
              <a:rPr lang="en-US" altLang="en-US" sz="2400" b="1" dirty="0" err="1">
                <a:solidFill>
                  <a:srgbClr val="0000CC"/>
                </a:solidFill>
              </a:rPr>
              <a:t>không</a:t>
            </a:r>
            <a:r>
              <a:rPr lang="en-US" altLang="en-US" sz="2400" b="1" dirty="0">
                <a:solidFill>
                  <a:srgbClr val="0000CC"/>
                </a:solidFill>
              </a:rPr>
              <a:t> </a:t>
            </a:r>
            <a:r>
              <a:rPr lang="en-US" altLang="en-US" sz="2400" b="1" dirty="0" err="1">
                <a:solidFill>
                  <a:srgbClr val="0000CC"/>
                </a:solidFill>
              </a:rPr>
              <a:t>thể</a:t>
            </a:r>
            <a:r>
              <a:rPr lang="en-US" altLang="en-US" sz="2400" b="1" dirty="0">
                <a:solidFill>
                  <a:srgbClr val="0000CC"/>
                </a:solidFill>
              </a:rPr>
              <a:t> “</a:t>
            </a:r>
            <a:r>
              <a:rPr lang="en-US" altLang="en-US" sz="2400" b="1" dirty="0" err="1">
                <a:solidFill>
                  <a:srgbClr val="0000CC"/>
                </a:solidFill>
              </a:rPr>
              <a:t>găn</a:t>
            </a:r>
            <a:r>
              <a:rPr lang="en-US" altLang="en-US" sz="2400" b="1" dirty="0">
                <a:solidFill>
                  <a:srgbClr val="0000CC"/>
                </a:solidFill>
              </a:rPr>
              <a:t> </a:t>
            </a:r>
            <a:r>
              <a:rPr lang="en-US" altLang="en-US" sz="2400" b="1" dirty="0" err="1">
                <a:solidFill>
                  <a:srgbClr val="0000CC"/>
                </a:solidFill>
              </a:rPr>
              <a:t>chặn</a:t>
            </a:r>
            <a:r>
              <a:rPr lang="en-US" altLang="en-US" sz="2400" b="1" dirty="0">
                <a:solidFill>
                  <a:srgbClr val="0000CC"/>
                </a:solidFill>
              </a:rPr>
              <a:t>” </a:t>
            </a:r>
            <a:r>
              <a:rPr lang="en-US" altLang="en-US" sz="2400" b="1" dirty="0" err="1">
                <a:solidFill>
                  <a:srgbClr val="0000CC"/>
                </a:solidFill>
              </a:rPr>
              <a:t>được</a:t>
            </a:r>
            <a:r>
              <a:rPr lang="en-US" altLang="en-US" sz="2400" b="1" dirty="0">
                <a:solidFill>
                  <a:srgbClr val="0000CC"/>
                </a:solidFill>
              </a:rPr>
              <a:t> </a:t>
            </a:r>
            <a:r>
              <a:rPr lang="en-US" altLang="en-US" sz="2400" b="1" dirty="0" err="1">
                <a:solidFill>
                  <a:srgbClr val="0000CC"/>
                </a:solidFill>
              </a:rPr>
              <a:t>sự</a:t>
            </a:r>
            <a:r>
              <a:rPr lang="en-US" altLang="en-US" sz="2400" b="1" dirty="0">
                <a:solidFill>
                  <a:srgbClr val="0000CC"/>
                </a:solidFill>
              </a:rPr>
              <a:t> </a:t>
            </a:r>
            <a:r>
              <a:rPr lang="en-US" altLang="en-US" sz="2400" b="1" dirty="0" err="1">
                <a:solidFill>
                  <a:srgbClr val="0000CC"/>
                </a:solidFill>
              </a:rPr>
              <a:t>phát</a:t>
            </a:r>
            <a:r>
              <a:rPr lang="en-US" altLang="en-US" sz="2400" b="1" dirty="0">
                <a:solidFill>
                  <a:srgbClr val="0000CC"/>
                </a:solidFill>
              </a:rPr>
              <a:t> </a:t>
            </a:r>
            <a:r>
              <a:rPr lang="en-US" altLang="en-US" sz="2400" b="1" dirty="0" err="1">
                <a:solidFill>
                  <a:srgbClr val="0000CC"/>
                </a:solidFill>
              </a:rPr>
              <a:t>triển</a:t>
            </a:r>
            <a:r>
              <a:rPr lang="en-US" altLang="en-US" sz="2400" b="1" dirty="0">
                <a:solidFill>
                  <a:srgbClr val="0000CC"/>
                </a:solidFill>
              </a:rPr>
              <a:t> </a:t>
            </a:r>
            <a:r>
              <a:rPr lang="en-US" altLang="en-US" sz="2400" b="1" dirty="0" err="1">
                <a:solidFill>
                  <a:srgbClr val="0000CC"/>
                </a:solidFill>
              </a:rPr>
              <a:t>của</a:t>
            </a:r>
            <a:r>
              <a:rPr lang="en-US" altLang="en-US" sz="2400" b="1" dirty="0">
                <a:solidFill>
                  <a:srgbClr val="0000CC"/>
                </a:solidFill>
              </a:rPr>
              <a:t> </a:t>
            </a:r>
            <a:r>
              <a:rPr lang="en-US" altLang="en-US" sz="2400" b="1" dirty="0" err="1">
                <a:solidFill>
                  <a:srgbClr val="0000CC"/>
                </a:solidFill>
              </a:rPr>
              <a:t>phong</a:t>
            </a:r>
            <a:r>
              <a:rPr lang="en-US" altLang="en-US" sz="2400" b="1" dirty="0">
                <a:solidFill>
                  <a:srgbClr val="0000CC"/>
                </a:solidFill>
              </a:rPr>
              <a:t> </a:t>
            </a:r>
            <a:r>
              <a:rPr lang="en-US" altLang="en-US" sz="2400" b="1" dirty="0" err="1">
                <a:solidFill>
                  <a:srgbClr val="0000CC"/>
                </a:solidFill>
              </a:rPr>
              <a:t>trào</a:t>
            </a:r>
            <a:r>
              <a:rPr lang="en-US" altLang="en-US" sz="2400" b="1" dirty="0">
                <a:solidFill>
                  <a:srgbClr val="0000CC"/>
                </a:solidFill>
              </a:rPr>
              <a:t> </a:t>
            </a:r>
            <a:r>
              <a:rPr lang="en-US" altLang="en-US" sz="2400" b="1" dirty="0" err="1">
                <a:solidFill>
                  <a:srgbClr val="0000CC"/>
                </a:solidFill>
              </a:rPr>
              <a:t>cách</a:t>
            </a:r>
            <a:r>
              <a:rPr lang="en-US" altLang="en-US" sz="2400" b="1" dirty="0">
                <a:solidFill>
                  <a:srgbClr val="0000CC"/>
                </a:solidFill>
              </a:rPr>
              <a:t> </a:t>
            </a:r>
            <a:r>
              <a:rPr lang="en-US" altLang="en-US" sz="2400" b="1" dirty="0" err="1">
                <a:solidFill>
                  <a:srgbClr val="0000CC"/>
                </a:solidFill>
              </a:rPr>
              <a:t>mạng</a:t>
            </a:r>
            <a:r>
              <a:rPr lang="en-US" altLang="en-US" sz="2400" b="1" dirty="0">
                <a:solidFill>
                  <a:srgbClr val="0000CC"/>
                </a:solidFill>
              </a:rPr>
              <a:t> </a:t>
            </a:r>
            <a:r>
              <a:rPr lang="en-US" altLang="en-US" sz="2400" b="1" dirty="0" err="1">
                <a:solidFill>
                  <a:srgbClr val="0000CC"/>
                </a:solidFill>
              </a:rPr>
              <a:t>trên</a:t>
            </a:r>
            <a:r>
              <a:rPr lang="en-US" altLang="en-US" sz="2400" b="1" dirty="0">
                <a:solidFill>
                  <a:srgbClr val="0000CC"/>
                </a:solidFill>
              </a:rPr>
              <a:t> </a:t>
            </a:r>
            <a:r>
              <a:rPr lang="en-US" altLang="en-US" sz="2400" b="1" dirty="0" err="1">
                <a:solidFill>
                  <a:srgbClr val="0000CC"/>
                </a:solidFill>
              </a:rPr>
              <a:t>thế</a:t>
            </a:r>
            <a:r>
              <a:rPr lang="en-US" altLang="en-US" sz="2400" b="1" dirty="0">
                <a:solidFill>
                  <a:srgbClr val="0000CC"/>
                </a:solidFill>
              </a:rPr>
              <a:t> </a:t>
            </a:r>
            <a:r>
              <a:rPr lang="en-US" altLang="en-US" sz="2400" b="1" dirty="0" err="1">
                <a:solidFill>
                  <a:srgbClr val="0000CC"/>
                </a:solidFill>
              </a:rPr>
              <a:t>giới</a:t>
            </a:r>
            <a:r>
              <a:rPr lang="en-US" altLang="en-US" sz="2400" b="1" dirty="0">
                <a:solidFill>
                  <a:srgbClr val="0000CC"/>
                </a:solidFill>
              </a:rPr>
              <a:t> </a:t>
            </a:r>
            <a:r>
              <a:rPr lang="en-US" altLang="en-US" sz="2400" b="1" dirty="0" err="1">
                <a:solidFill>
                  <a:srgbClr val="0000CC"/>
                </a:solidFill>
              </a:rPr>
              <a:t>bằng</a:t>
            </a:r>
            <a:r>
              <a:rPr lang="en-US" altLang="en-US" sz="2400" b="1" dirty="0">
                <a:solidFill>
                  <a:srgbClr val="0000CC"/>
                </a:solidFill>
              </a:rPr>
              <a:t> </a:t>
            </a:r>
            <a:r>
              <a:rPr lang="en-US" altLang="en-US" sz="2400" b="1" dirty="0" err="1">
                <a:solidFill>
                  <a:srgbClr val="0000CC"/>
                </a:solidFill>
              </a:rPr>
              <a:t>biện</a:t>
            </a:r>
            <a:r>
              <a:rPr lang="en-US" altLang="en-US" sz="2400" b="1" dirty="0">
                <a:solidFill>
                  <a:srgbClr val="0000CC"/>
                </a:solidFill>
              </a:rPr>
              <a:t> </a:t>
            </a:r>
            <a:r>
              <a:rPr lang="en-US" altLang="en-US" sz="2400" b="1" dirty="0" err="1">
                <a:solidFill>
                  <a:srgbClr val="0000CC"/>
                </a:solidFill>
              </a:rPr>
              <a:t>pháp</a:t>
            </a:r>
            <a:r>
              <a:rPr lang="en-US" altLang="en-US" sz="2400" b="1" dirty="0">
                <a:solidFill>
                  <a:srgbClr val="0000CC"/>
                </a:solidFill>
              </a:rPr>
              <a:t> </a:t>
            </a:r>
            <a:r>
              <a:rPr lang="en-US" altLang="en-US" sz="2400" b="1" dirty="0" err="1">
                <a:solidFill>
                  <a:srgbClr val="0000CC"/>
                </a:solidFill>
              </a:rPr>
              <a:t>quân</a:t>
            </a:r>
            <a:r>
              <a:rPr lang="en-US" altLang="en-US" sz="2400" b="1" dirty="0">
                <a:solidFill>
                  <a:srgbClr val="0000CC"/>
                </a:solidFill>
              </a:rPr>
              <a:t> </a:t>
            </a:r>
            <a:r>
              <a:rPr lang="en-US" altLang="en-US" sz="2400" b="1" dirty="0" err="1">
                <a:solidFill>
                  <a:srgbClr val="0000CC"/>
                </a:solidFill>
              </a:rPr>
              <a:t>sự</a:t>
            </a:r>
            <a:r>
              <a:rPr lang="en-US" altLang="en-US" sz="2400" b="1" dirty="0">
                <a:solidFill>
                  <a:srgbClr val="0000CC"/>
                </a:solidFill>
              </a:rPr>
              <a:t>. </a:t>
            </a:r>
            <a:r>
              <a:rPr lang="en-US" altLang="en-US" sz="2400" b="1" dirty="0" err="1">
                <a:solidFill>
                  <a:srgbClr val="0000CC"/>
                </a:solidFill>
              </a:rPr>
              <a:t>Trong</a:t>
            </a:r>
            <a:r>
              <a:rPr lang="en-US" altLang="en-US" sz="2400" b="1" dirty="0">
                <a:solidFill>
                  <a:srgbClr val="0000CC"/>
                </a:solidFill>
              </a:rPr>
              <a:t> </a:t>
            </a:r>
            <a:r>
              <a:rPr lang="en-US" altLang="en-US" sz="2400" b="1" dirty="0" err="1">
                <a:solidFill>
                  <a:srgbClr val="0000CC"/>
                </a:solidFill>
              </a:rPr>
              <a:t>khi</a:t>
            </a:r>
            <a:r>
              <a:rPr lang="en-US" altLang="en-US" sz="2400" b="1" dirty="0">
                <a:solidFill>
                  <a:srgbClr val="0000CC"/>
                </a:solidFill>
              </a:rPr>
              <a:t> </a:t>
            </a:r>
            <a:r>
              <a:rPr lang="en-US" altLang="en-US" sz="2400" b="1" dirty="0" err="1">
                <a:solidFill>
                  <a:srgbClr val="0000CC"/>
                </a:solidFill>
              </a:rPr>
              <a:t>đó</a:t>
            </a:r>
            <a:r>
              <a:rPr lang="en-US" altLang="en-US" sz="2400" b="1" dirty="0">
                <a:solidFill>
                  <a:srgbClr val="0000CC"/>
                </a:solidFill>
              </a:rPr>
              <a:t> </a:t>
            </a:r>
            <a:r>
              <a:rPr lang="en-US" altLang="en-US" sz="2400" b="1" dirty="0" err="1">
                <a:solidFill>
                  <a:srgbClr val="0000CC"/>
                </a:solidFill>
              </a:rPr>
              <a:t>các</a:t>
            </a:r>
            <a:r>
              <a:rPr lang="en-US" altLang="en-US" sz="2400" b="1" dirty="0">
                <a:solidFill>
                  <a:srgbClr val="0000CC"/>
                </a:solidFill>
              </a:rPr>
              <a:t> </a:t>
            </a:r>
            <a:r>
              <a:rPr lang="en-US" altLang="en-US" sz="2400" b="1" dirty="0" err="1">
                <a:solidFill>
                  <a:srgbClr val="0000CC"/>
                </a:solidFill>
              </a:rPr>
              <a:t>nước</a:t>
            </a:r>
            <a:r>
              <a:rPr lang="en-US" altLang="en-US" sz="2400" b="1" dirty="0">
                <a:solidFill>
                  <a:srgbClr val="0000CC"/>
                </a:solidFill>
              </a:rPr>
              <a:t> XHCN </a:t>
            </a:r>
            <a:r>
              <a:rPr lang="en-US" altLang="en-US" sz="2400" b="1" dirty="0" err="1">
                <a:solidFill>
                  <a:srgbClr val="0000CC"/>
                </a:solidFill>
              </a:rPr>
              <a:t>lâm</a:t>
            </a:r>
            <a:r>
              <a:rPr lang="en-US" altLang="en-US" sz="2400" b="1" dirty="0">
                <a:solidFill>
                  <a:srgbClr val="0000CC"/>
                </a:solidFill>
              </a:rPr>
              <a:t> </a:t>
            </a:r>
            <a:r>
              <a:rPr lang="en-US" altLang="en-US" sz="2400" b="1" dirty="0" err="1">
                <a:solidFill>
                  <a:srgbClr val="0000CC"/>
                </a:solidFill>
              </a:rPr>
              <a:t>vào</a:t>
            </a:r>
            <a:r>
              <a:rPr lang="en-US" altLang="en-US" sz="2400" b="1" dirty="0">
                <a:solidFill>
                  <a:srgbClr val="0000CC"/>
                </a:solidFill>
              </a:rPr>
              <a:t> </a:t>
            </a:r>
            <a:r>
              <a:rPr lang="en-US" altLang="en-US" sz="2400" b="1" dirty="0" err="1">
                <a:solidFill>
                  <a:srgbClr val="0000CC"/>
                </a:solidFill>
              </a:rPr>
              <a:t>tình</a:t>
            </a:r>
            <a:r>
              <a:rPr lang="en-US" altLang="en-US" sz="2400" b="1" dirty="0">
                <a:solidFill>
                  <a:srgbClr val="0000CC"/>
                </a:solidFill>
              </a:rPr>
              <a:t> </a:t>
            </a:r>
            <a:r>
              <a:rPr lang="en-US" altLang="en-US" sz="2400" b="1" dirty="0" err="1">
                <a:solidFill>
                  <a:srgbClr val="0000CC"/>
                </a:solidFill>
              </a:rPr>
              <a:t>trạng</a:t>
            </a:r>
            <a:r>
              <a:rPr lang="en-US" altLang="en-US" sz="2400" b="1" dirty="0">
                <a:solidFill>
                  <a:srgbClr val="0000CC"/>
                </a:solidFill>
              </a:rPr>
              <a:t> </a:t>
            </a:r>
            <a:r>
              <a:rPr lang="en-US" altLang="en-US" sz="2400" b="1" dirty="0" err="1">
                <a:solidFill>
                  <a:srgbClr val="0000CC"/>
                </a:solidFill>
              </a:rPr>
              <a:t>khó</a:t>
            </a:r>
            <a:r>
              <a:rPr lang="en-US" altLang="en-US" sz="2400" b="1" dirty="0">
                <a:solidFill>
                  <a:srgbClr val="0000CC"/>
                </a:solidFill>
              </a:rPr>
              <a:t> </a:t>
            </a:r>
            <a:r>
              <a:rPr lang="en-US" altLang="en-US" sz="2400" b="1" dirty="0" err="1">
                <a:solidFill>
                  <a:srgbClr val="0000CC"/>
                </a:solidFill>
              </a:rPr>
              <a:t>khăn</a:t>
            </a:r>
            <a:r>
              <a:rPr lang="en-US" altLang="en-US" sz="2400" b="1" dirty="0">
                <a:solidFill>
                  <a:srgbClr val="0000CC"/>
                </a:solidFill>
              </a:rPr>
              <a:t> </a:t>
            </a:r>
            <a:r>
              <a:rPr lang="en-US" altLang="en-US" sz="2400" b="1" dirty="0" err="1">
                <a:solidFill>
                  <a:srgbClr val="0000CC"/>
                </a:solidFill>
              </a:rPr>
              <a:t>về</a:t>
            </a:r>
            <a:r>
              <a:rPr lang="en-US" altLang="en-US" sz="2400" b="1" dirty="0">
                <a:solidFill>
                  <a:srgbClr val="0000CC"/>
                </a:solidFill>
              </a:rPr>
              <a:t> </a:t>
            </a:r>
            <a:r>
              <a:rPr lang="en-US" altLang="en-US" sz="2400" b="1" dirty="0" err="1">
                <a:solidFill>
                  <a:srgbClr val="0000CC"/>
                </a:solidFill>
              </a:rPr>
              <a:t>kinh</a:t>
            </a:r>
            <a:r>
              <a:rPr lang="en-US" altLang="en-US" sz="2400" b="1" dirty="0">
                <a:solidFill>
                  <a:srgbClr val="0000CC"/>
                </a:solidFill>
              </a:rPr>
              <a:t> </a:t>
            </a:r>
            <a:r>
              <a:rPr lang="en-US" altLang="en-US" sz="2400" b="1" dirty="0" err="1">
                <a:solidFill>
                  <a:srgbClr val="0000CC"/>
                </a:solidFill>
              </a:rPr>
              <a:t>tế</a:t>
            </a:r>
            <a:r>
              <a:rPr lang="en-US" altLang="en-US" sz="2400" b="1" dirty="0">
                <a:solidFill>
                  <a:srgbClr val="0000CC"/>
                </a:solidFill>
              </a:rPr>
              <a:t>, </a:t>
            </a:r>
            <a:r>
              <a:rPr lang="en-US" altLang="en-US" sz="2400" b="1" dirty="0" err="1">
                <a:solidFill>
                  <a:srgbClr val="0000CC"/>
                </a:solidFill>
              </a:rPr>
              <a:t>xã</a:t>
            </a:r>
            <a:r>
              <a:rPr lang="en-US" altLang="en-US" sz="2400" b="1" dirty="0">
                <a:solidFill>
                  <a:srgbClr val="0000CC"/>
                </a:solidFill>
              </a:rPr>
              <a:t> </a:t>
            </a:r>
            <a:r>
              <a:rPr lang="en-US" altLang="en-US" sz="2400" b="1" dirty="0" err="1">
                <a:solidFill>
                  <a:srgbClr val="0000CC"/>
                </a:solidFill>
              </a:rPr>
              <a:t>hội</a:t>
            </a:r>
            <a:r>
              <a:rPr lang="en-US" altLang="en-US" sz="2400" b="1" dirty="0">
                <a:solidFill>
                  <a:srgbClr val="0000CC"/>
                </a:solidFill>
              </a:rPr>
              <a:t> </a:t>
            </a:r>
            <a:r>
              <a:rPr lang="en-US" altLang="en-US" sz="2400" b="1" dirty="0" err="1">
                <a:solidFill>
                  <a:srgbClr val="0000CC"/>
                </a:solidFill>
              </a:rPr>
              <a:t>và</a:t>
            </a:r>
            <a:r>
              <a:rPr lang="en-US" altLang="en-US" sz="2400" b="1" dirty="0">
                <a:solidFill>
                  <a:srgbClr val="0000CC"/>
                </a:solidFill>
              </a:rPr>
              <a:t> </a:t>
            </a:r>
            <a:r>
              <a:rPr lang="en-US" altLang="en-US" sz="2400" b="1" dirty="0" err="1">
                <a:solidFill>
                  <a:srgbClr val="0000CC"/>
                </a:solidFill>
              </a:rPr>
              <a:t>tiến</a:t>
            </a:r>
            <a:r>
              <a:rPr lang="en-US" altLang="en-US" sz="2400" b="1" dirty="0">
                <a:solidFill>
                  <a:srgbClr val="0000CC"/>
                </a:solidFill>
              </a:rPr>
              <a:t> </a:t>
            </a:r>
            <a:r>
              <a:rPr lang="en-US" altLang="en-US" sz="2400" b="1" dirty="0" err="1">
                <a:solidFill>
                  <a:srgbClr val="0000CC"/>
                </a:solidFill>
              </a:rPr>
              <a:t>hành</a:t>
            </a:r>
            <a:r>
              <a:rPr lang="en-US" altLang="en-US" sz="2400" b="1" dirty="0">
                <a:solidFill>
                  <a:srgbClr val="0000CC"/>
                </a:solidFill>
              </a:rPr>
              <a:t> </a:t>
            </a:r>
            <a:r>
              <a:rPr lang="en-US" altLang="en-US" sz="2400" b="1" dirty="0" err="1">
                <a:solidFill>
                  <a:srgbClr val="0000CC"/>
                </a:solidFill>
              </a:rPr>
              <a:t>cải</a:t>
            </a:r>
            <a:r>
              <a:rPr lang="en-US" altLang="en-US" sz="2400" b="1" dirty="0">
                <a:solidFill>
                  <a:srgbClr val="0000CC"/>
                </a:solidFill>
              </a:rPr>
              <a:t> </a:t>
            </a:r>
            <a:r>
              <a:rPr lang="en-US" altLang="en-US" sz="2400" b="1" dirty="0" err="1">
                <a:solidFill>
                  <a:srgbClr val="0000CC"/>
                </a:solidFill>
              </a:rPr>
              <a:t>cách</a:t>
            </a:r>
            <a:r>
              <a:rPr lang="en-US" altLang="en-US" sz="2400" b="1" dirty="0">
                <a:solidFill>
                  <a:srgbClr val="0000CC"/>
                </a:solidFill>
              </a:rPr>
              <a:t>, </a:t>
            </a:r>
            <a:r>
              <a:rPr lang="en-US" altLang="en-US" sz="2400" b="1" dirty="0" err="1">
                <a:solidFill>
                  <a:srgbClr val="0000CC"/>
                </a:solidFill>
              </a:rPr>
              <a:t>đổi</a:t>
            </a:r>
            <a:r>
              <a:rPr lang="en-US" altLang="en-US" sz="2400" b="1" dirty="0">
                <a:solidFill>
                  <a:srgbClr val="0000CC"/>
                </a:solidFill>
              </a:rPr>
              <a:t> </a:t>
            </a:r>
            <a:r>
              <a:rPr lang="en-US" altLang="en-US" sz="2400" b="1" dirty="0" err="1">
                <a:solidFill>
                  <a:srgbClr val="0000CC"/>
                </a:solidFill>
              </a:rPr>
              <a:t>mới</a:t>
            </a:r>
            <a:r>
              <a:rPr lang="en-US" altLang="en-US" sz="2400" b="1" dirty="0">
                <a:solidFill>
                  <a:srgbClr val="0000CC"/>
                </a:solidFill>
              </a:rPr>
              <a:t> </a:t>
            </a:r>
            <a:r>
              <a:rPr lang="en-US" altLang="en-US" sz="2400" b="1" dirty="0" err="1">
                <a:solidFill>
                  <a:srgbClr val="0000CC"/>
                </a:solidFill>
              </a:rPr>
              <a:t>để</a:t>
            </a:r>
            <a:r>
              <a:rPr lang="en-US" altLang="en-US" sz="2400" b="1" dirty="0">
                <a:solidFill>
                  <a:srgbClr val="0000CC"/>
                </a:solidFill>
              </a:rPr>
              <a:t> </a:t>
            </a:r>
            <a:r>
              <a:rPr lang="en-US" altLang="en-US" sz="2400" b="1" dirty="0" err="1">
                <a:solidFill>
                  <a:srgbClr val="0000CC"/>
                </a:solidFill>
              </a:rPr>
              <a:t>tháo</a:t>
            </a:r>
            <a:r>
              <a:rPr lang="en-US" altLang="en-US" sz="2400" b="1" dirty="0">
                <a:solidFill>
                  <a:srgbClr val="0000CC"/>
                </a:solidFill>
              </a:rPr>
              <a:t> </a:t>
            </a:r>
            <a:r>
              <a:rPr lang="en-US" altLang="en-US" sz="2400" b="1" dirty="0" err="1">
                <a:solidFill>
                  <a:srgbClr val="0000CC"/>
                </a:solidFill>
              </a:rPr>
              <a:t>gỡ</a:t>
            </a:r>
            <a:r>
              <a:rPr lang="en-US" altLang="en-US" sz="2400" b="1" dirty="0">
                <a:solidFill>
                  <a:srgbClr val="0000CC"/>
                </a:solidFill>
              </a:rPr>
              <a:t> </a:t>
            </a:r>
            <a:r>
              <a:rPr lang="en-US" altLang="en-US" sz="2400" b="1" dirty="0" err="1">
                <a:solidFill>
                  <a:srgbClr val="0000CC"/>
                </a:solidFill>
              </a:rPr>
              <a:t>khó</a:t>
            </a:r>
            <a:r>
              <a:rPr lang="en-US" altLang="en-US" sz="2400" b="1" dirty="0">
                <a:solidFill>
                  <a:srgbClr val="0000CC"/>
                </a:solidFill>
              </a:rPr>
              <a:t> </a:t>
            </a:r>
            <a:r>
              <a:rPr lang="en-US" altLang="en-US" sz="2400" b="1" dirty="0" err="1">
                <a:solidFill>
                  <a:srgbClr val="0000CC"/>
                </a:solidFill>
              </a:rPr>
              <a:t>khăn</a:t>
            </a:r>
            <a:r>
              <a:rPr lang="en-US" altLang="en-US" sz="2400" b="1" dirty="0">
                <a:solidFill>
                  <a:srgbClr val="0000CC"/>
                </a:solidFill>
              </a:rPr>
              <a:t>, </a:t>
            </a:r>
            <a:r>
              <a:rPr lang="en-US" altLang="en-US" sz="2400" b="1" dirty="0" err="1">
                <a:solidFill>
                  <a:srgbClr val="0000CC"/>
                </a:solidFill>
              </a:rPr>
              <a:t>nhưng</a:t>
            </a:r>
            <a:r>
              <a:rPr lang="en-US" altLang="en-US" sz="2400" b="1" dirty="0">
                <a:solidFill>
                  <a:srgbClr val="0000CC"/>
                </a:solidFill>
              </a:rPr>
              <a:t> </a:t>
            </a:r>
            <a:r>
              <a:rPr lang="en-US" altLang="en-US" sz="2400" b="1" dirty="0" err="1">
                <a:solidFill>
                  <a:srgbClr val="0000CC"/>
                </a:solidFill>
              </a:rPr>
              <a:t>một</a:t>
            </a:r>
            <a:r>
              <a:rPr lang="en-US" altLang="en-US" sz="2400" b="1" dirty="0">
                <a:solidFill>
                  <a:srgbClr val="0000CC"/>
                </a:solidFill>
              </a:rPr>
              <a:t> </a:t>
            </a:r>
            <a:r>
              <a:rPr lang="en-US" altLang="en-US" sz="2400" b="1" dirty="0" err="1">
                <a:solidFill>
                  <a:srgbClr val="0000CC"/>
                </a:solidFill>
              </a:rPr>
              <a:t>số</a:t>
            </a:r>
            <a:r>
              <a:rPr lang="en-US" altLang="en-US" sz="2400" b="1" dirty="0">
                <a:solidFill>
                  <a:srgbClr val="0000CC"/>
                </a:solidFill>
              </a:rPr>
              <a:t> </a:t>
            </a:r>
            <a:r>
              <a:rPr lang="en-US" altLang="en-US" sz="2400" b="1" dirty="0" err="1">
                <a:solidFill>
                  <a:srgbClr val="0000CC"/>
                </a:solidFill>
              </a:rPr>
              <a:t>nước</a:t>
            </a:r>
            <a:r>
              <a:rPr lang="en-US" altLang="en-US" sz="2400" b="1" dirty="0">
                <a:solidFill>
                  <a:srgbClr val="0000CC"/>
                </a:solidFill>
              </a:rPr>
              <a:t> </a:t>
            </a:r>
            <a:r>
              <a:rPr lang="en-US" altLang="en-US" sz="2400" b="1" dirty="0" err="1">
                <a:solidFill>
                  <a:srgbClr val="0000CC"/>
                </a:solidFill>
              </a:rPr>
              <a:t>đã</a:t>
            </a:r>
            <a:r>
              <a:rPr lang="en-US" altLang="en-US" sz="2400" b="1" dirty="0">
                <a:solidFill>
                  <a:srgbClr val="0000CC"/>
                </a:solidFill>
              </a:rPr>
              <a:t> </a:t>
            </a:r>
            <a:r>
              <a:rPr lang="en-US" altLang="en-US" sz="2400" b="1" dirty="0" err="1">
                <a:solidFill>
                  <a:srgbClr val="0000CC"/>
                </a:solidFill>
              </a:rPr>
              <a:t>phạm</a:t>
            </a:r>
            <a:r>
              <a:rPr lang="en-US" altLang="en-US" sz="2400" b="1" dirty="0">
                <a:solidFill>
                  <a:srgbClr val="0000CC"/>
                </a:solidFill>
              </a:rPr>
              <a:t> </a:t>
            </a:r>
            <a:r>
              <a:rPr lang="en-US" altLang="en-US" sz="2400" b="1" dirty="0" err="1">
                <a:solidFill>
                  <a:srgbClr val="0000CC"/>
                </a:solidFill>
              </a:rPr>
              <a:t>phải</a:t>
            </a:r>
            <a:r>
              <a:rPr lang="en-US" altLang="en-US" sz="2400" b="1" dirty="0">
                <a:solidFill>
                  <a:srgbClr val="0000CC"/>
                </a:solidFill>
              </a:rPr>
              <a:t> </a:t>
            </a:r>
            <a:r>
              <a:rPr lang="en-US" altLang="en-US" sz="2400" b="1" dirty="0" err="1">
                <a:solidFill>
                  <a:srgbClr val="0000CC"/>
                </a:solidFill>
              </a:rPr>
              <a:t>sai</a:t>
            </a:r>
            <a:r>
              <a:rPr lang="en-US" altLang="en-US" sz="2400" b="1" dirty="0">
                <a:solidFill>
                  <a:srgbClr val="0000CC"/>
                </a:solidFill>
              </a:rPr>
              <a:t> </a:t>
            </a:r>
            <a:r>
              <a:rPr lang="en-US" altLang="en-US" sz="2400" b="1" dirty="0" err="1">
                <a:solidFill>
                  <a:srgbClr val="0000CC"/>
                </a:solidFill>
              </a:rPr>
              <a:t>lầm</a:t>
            </a:r>
            <a:r>
              <a:rPr lang="en-US" altLang="en-US" sz="2400" b="1" dirty="0">
                <a:solidFill>
                  <a:srgbClr val="0000CC"/>
                </a:solidFill>
              </a:rPr>
              <a:t> </a:t>
            </a:r>
            <a:r>
              <a:rPr lang="en-US" altLang="en-US" sz="2400" b="1" dirty="0" err="1">
                <a:solidFill>
                  <a:srgbClr val="0000CC"/>
                </a:solidFill>
              </a:rPr>
              <a:t>nghiêm</a:t>
            </a:r>
            <a:r>
              <a:rPr lang="en-US" altLang="en-US" sz="2400" b="1" dirty="0">
                <a:solidFill>
                  <a:srgbClr val="0000CC"/>
                </a:solidFill>
              </a:rPr>
              <a:t> </a:t>
            </a:r>
            <a:r>
              <a:rPr lang="en-US" altLang="en-US" sz="2400" b="1" dirty="0" err="1">
                <a:solidFill>
                  <a:srgbClr val="0000CC"/>
                </a:solidFill>
              </a:rPr>
              <a:t>trọng</a:t>
            </a:r>
            <a:r>
              <a:rPr lang="en-US" altLang="en-US" sz="2400" b="1" dirty="0">
                <a:solidFill>
                  <a:srgbClr val="0000CC"/>
                </a:solidFill>
              </a:rPr>
              <a:t>, </a:t>
            </a:r>
            <a:r>
              <a:rPr lang="en-US" altLang="en-US" sz="2400" b="1" dirty="0" err="1">
                <a:solidFill>
                  <a:srgbClr val="0000CC"/>
                </a:solidFill>
              </a:rPr>
              <a:t>các</a:t>
            </a:r>
            <a:r>
              <a:rPr lang="en-US" altLang="en-US" sz="2400" b="1" dirty="0">
                <a:solidFill>
                  <a:srgbClr val="0000CC"/>
                </a:solidFill>
              </a:rPr>
              <a:t> </a:t>
            </a:r>
            <a:r>
              <a:rPr lang="en-US" altLang="en-US" sz="2400" b="1" dirty="0" err="1">
                <a:solidFill>
                  <a:srgbClr val="0000CC"/>
                </a:solidFill>
              </a:rPr>
              <a:t>nước</a:t>
            </a:r>
            <a:r>
              <a:rPr lang="en-US" altLang="en-US" sz="2400" b="1" dirty="0">
                <a:solidFill>
                  <a:srgbClr val="0000CC"/>
                </a:solidFill>
              </a:rPr>
              <a:t> </a:t>
            </a:r>
            <a:r>
              <a:rPr lang="en-US" altLang="en-US" sz="2400" b="1" dirty="0" err="1">
                <a:solidFill>
                  <a:srgbClr val="0000CC"/>
                </a:solidFill>
              </a:rPr>
              <a:t>đó</a:t>
            </a:r>
            <a:r>
              <a:rPr lang="en-US" altLang="en-US" sz="2400" b="1" dirty="0">
                <a:solidFill>
                  <a:srgbClr val="0000CC"/>
                </a:solidFill>
              </a:rPr>
              <a:t> </a:t>
            </a:r>
            <a:r>
              <a:rPr lang="en-US" altLang="en-US" sz="2400" b="1" dirty="0" err="1">
                <a:solidFill>
                  <a:srgbClr val="0000CC"/>
                </a:solidFill>
              </a:rPr>
              <a:t>đã</a:t>
            </a:r>
            <a:r>
              <a:rPr lang="en-US" altLang="en-US" sz="2400" b="1" dirty="0">
                <a:solidFill>
                  <a:srgbClr val="0000CC"/>
                </a:solidFill>
              </a:rPr>
              <a:t> </a:t>
            </a:r>
            <a:r>
              <a:rPr lang="en-US" altLang="en-US" sz="2400" b="1" dirty="0" err="1">
                <a:solidFill>
                  <a:srgbClr val="0000CC"/>
                </a:solidFill>
              </a:rPr>
              <a:t>không</a:t>
            </a:r>
            <a:r>
              <a:rPr lang="en-US" altLang="en-US" sz="2400" b="1" dirty="0">
                <a:solidFill>
                  <a:srgbClr val="0000CC"/>
                </a:solidFill>
              </a:rPr>
              <a:t> ra </a:t>
            </a:r>
            <a:r>
              <a:rPr lang="en-US" altLang="en-US" sz="2400" b="1" dirty="0" err="1">
                <a:solidFill>
                  <a:srgbClr val="0000CC"/>
                </a:solidFill>
              </a:rPr>
              <a:t>khỏi</a:t>
            </a:r>
            <a:r>
              <a:rPr lang="en-US" altLang="en-US" sz="2400" b="1" dirty="0">
                <a:solidFill>
                  <a:srgbClr val="0000CC"/>
                </a:solidFill>
              </a:rPr>
              <a:t> </a:t>
            </a:r>
            <a:r>
              <a:rPr lang="en-US" altLang="en-US" sz="2400" b="1" dirty="0" err="1">
                <a:solidFill>
                  <a:srgbClr val="0000CC"/>
                </a:solidFill>
              </a:rPr>
              <a:t>khủng</a:t>
            </a:r>
            <a:r>
              <a:rPr lang="en-US" altLang="en-US" sz="2400" b="1" dirty="0">
                <a:solidFill>
                  <a:srgbClr val="0000CC"/>
                </a:solidFill>
              </a:rPr>
              <a:t> </a:t>
            </a:r>
            <a:r>
              <a:rPr lang="en-US" altLang="en-US" sz="2400" b="1" dirty="0" err="1">
                <a:solidFill>
                  <a:srgbClr val="0000CC"/>
                </a:solidFill>
              </a:rPr>
              <a:t>hoảng</a:t>
            </a:r>
            <a:r>
              <a:rPr lang="en-US" altLang="en-US" sz="2400" b="1" dirty="0">
                <a:solidFill>
                  <a:srgbClr val="0000CC"/>
                </a:solidFill>
              </a:rPr>
              <a:t>, </a:t>
            </a:r>
            <a:r>
              <a:rPr lang="en-US" altLang="en-US" sz="2400" b="1" dirty="0" err="1">
                <a:solidFill>
                  <a:srgbClr val="0000CC"/>
                </a:solidFill>
              </a:rPr>
              <a:t>mà</a:t>
            </a:r>
            <a:r>
              <a:rPr lang="en-US" altLang="en-US" sz="2400" b="1" dirty="0">
                <a:solidFill>
                  <a:srgbClr val="0000CC"/>
                </a:solidFill>
              </a:rPr>
              <a:t> </a:t>
            </a:r>
            <a:r>
              <a:rPr lang="en-US" altLang="en-US" sz="2400" b="1" dirty="0" err="1">
                <a:solidFill>
                  <a:srgbClr val="0000CC"/>
                </a:solidFill>
              </a:rPr>
              <a:t>ngược</a:t>
            </a:r>
            <a:r>
              <a:rPr lang="en-US" altLang="en-US" sz="2400" b="1" dirty="0">
                <a:solidFill>
                  <a:srgbClr val="0000CC"/>
                </a:solidFill>
              </a:rPr>
              <a:t> </a:t>
            </a:r>
            <a:r>
              <a:rPr lang="en-US" altLang="en-US" sz="2400" b="1" dirty="0" err="1">
                <a:solidFill>
                  <a:srgbClr val="0000CC"/>
                </a:solidFill>
              </a:rPr>
              <a:t>lại</a:t>
            </a:r>
            <a:r>
              <a:rPr lang="en-US" altLang="en-US" sz="2400" b="1" dirty="0">
                <a:solidFill>
                  <a:srgbClr val="0000CC"/>
                </a:solidFill>
              </a:rPr>
              <a:t> </a:t>
            </a:r>
            <a:r>
              <a:rPr lang="en-US" altLang="en-US" sz="2400" b="1" dirty="0" err="1">
                <a:solidFill>
                  <a:srgbClr val="0000CC"/>
                </a:solidFill>
              </a:rPr>
              <a:t>khủng</a:t>
            </a:r>
            <a:r>
              <a:rPr lang="en-US" altLang="en-US" sz="2400" b="1" dirty="0">
                <a:solidFill>
                  <a:srgbClr val="0000CC"/>
                </a:solidFill>
              </a:rPr>
              <a:t> </a:t>
            </a:r>
            <a:r>
              <a:rPr lang="en-US" altLang="en-US" sz="2400" b="1" dirty="0" err="1">
                <a:solidFill>
                  <a:srgbClr val="0000CC"/>
                </a:solidFill>
              </a:rPr>
              <a:t>hoảng</a:t>
            </a:r>
            <a:r>
              <a:rPr lang="en-US" altLang="en-US" sz="2400" b="1" dirty="0">
                <a:solidFill>
                  <a:srgbClr val="0000CC"/>
                </a:solidFill>
              </a:rPr>
              <a:t> </a:t>
            </a:r>
            <a:r>
              <a:rPr lang="en-US" altLang="en-US" sz="2400" b="1" dirty="0" err="1">
                <a:solidFill>
                  <a:srgbClr val="0000CC"/>
                </a:solidFill>
              </a:rPr>
              <a:t>càng</a:t>
            </a:r>
            <a:r>
              <a:rPr lang="en-US" altLang="en-US" sz="2400" b="1" dirty="0">
                <a:solidFill>
                  <a:srgbClr val="0000CC"/>
                </a:solidFill>
              </a:rPr>
              <a:t> </a:t>
            </a:r>
            <a:r>
              <a:rPr lang="en-US" altLang="en-US" sz="2400" b="1" dirty="0" err="1">
                <a:solidFill>
                  <a:srgbClr val="0000CC"/>
                </a:solidFill>
              </a:rPr>
              <a:t>trầm</a:t>
            </a:r>
            <a:r>
              <a:rPr lang="en-US" altLang="en-US" sz="2400" b="1" dirty="0">
                <a:solidFill>
                  <a:srgbClr val="0000CC"/>
                </a:solidFill>
              </a:rPr>
              <a:t> </a:t>
            </a:r>
            <a:r>
              <a:rPr lang="en-US" altLang="en-US" sz="2400" b="1" dirty="0" err="1">
                <a:solidFill>
                  <a:srgbClr val="0000CC"/>
                </a:solidFill>
              </a:rPr>
              <a:t>trọng</a:t>
            </a:r>
            <a:r>
              <a:rPr lang="en-US" altLang="en-US" sz="2400" b="1" dirty="0">
                <a:solidFill>
                  <a:srgbClr val="0000CC"/>
                </a:solidFill>
              </a:rPr>
              <a:t> </a:t>
            </a:r>
            <a:r>
              <a:rPr lang="en-US" altLang="en-US" sz="2400" b="1" dirty="0" err="1">
                <a:solidFill>
                  <a:srgbClr val="0000CC"/>
                </a:solidFill>
              </a:rPr>
              <a:t>hơn</a:t>
            </a:r>
            <a:r>
              <a:rPr lang="en-US" altLang="en-US" sz="2400" b="1" dirty="0">
                <a:solidFill>
                  <a:srgbClr val="0000CC"/>
                </a:solidFill>
              </a:rPr>
              <a:t>. </a:t>
            </a:r>
            <a:r>
              <a:rPr lang="en-US" altLang="en-US" sz="2400" b="1" dirty="0" err="1">
                <a:solidFill>
                  <a:srgbClr val="0000CC"/>
                </a:solidFill>
              </a:rPr>
              <a:t>Đây</a:t>
            </a:r>
            <a:r>
              <a:rPr lang="en-US" altLang="en-US" sz="2400" b="1" dirty="0">
                <a:solidFill>
                  <a:srgbClr val="0000CC"/>
                </a:solidFill>
              </a:rPr>
              <a:t> </a:t>
            </a:r>
            <a:r>
              <a:rPr lang="en-US" altLang="en-US" sz="2400" b="1" dirty="0" err="1">
                <a:solidFill>
                  <a:srgbClr val="0000CC"/>
                </a:solidFill>
              </a:rPr>
              <a:t>là</a:t>
            </a:r>
            <a:r>
              <a:rPr lang="en-US" altLang="en-US" sz="2400" b="1" dirty="0">
                <a:solidFill>
                  <a:srgbClr val="0000CC"/>
                </a:solidFill>
              </a:rPr>
              <a:t> </a:t>
            </a:r>
            <a:r>
              <a:rPr lang="en-US" altLang="en-US" sz="2400" b="1" dirty="0" err="1">
                <a:solidFill>
                  <a:srgbClr val="0000CC"/>
                </a:solidFill>
              </a:rPr>
              <a:t>điều</a:t>
            </a:r>
            <a:r>
              <a:rPr lang="en-US" altLang="en-US" sz="2400" b="1" dirty="0">
                <a:solidFill>
                  <a:srgbClr val="0000CC"/>
                </a:solidFill>
              </a:rPr>
              <a:t> </a:t>
            </a:r>
            <a:r>
              <a:rPr lang="en-US" altLang="en-US" sz="2400" b="1" dirty="0" err="1">
                <a:solidFill>
                  <a:srgbClr val="0000CC"/>
                </a:solidFill>
              </a:rPr>
              <a:t>kiện</a:t>
            </a:r>
            <a:r>
              <a:rPr lang="en-US" altLang="en-US" sz="2400" b="1" dirty="0">
                <a:solidFill>
                  <a:srgbClr val="0000CC"/>
                </a:solidFill>
              </a:rPr>
              <a:t> </a:t>
            </a:r>
            <a:r>
              <a:rPr lang="en-US" altLang="en-US" sz="2400" b="1" dirty="0" err="1">
                <a:solidFill>
                  <a:srgbClr val="0000CC"/>
                </a:solidFill>
              </a:rPr>
              <a:t>để</a:t>
            </a:r>
            <a:r>
              <a:rPr lang="en-US" altLang="en-US" sz="2400" b="1" dirty="0">
                <a:solidFill>
                  <a:srgbClr val="0000CC"/>
                </a:solidFill>
              </a:rPr>
              <a:t> </a:t>
            </a:r>
            <a:r>
              <a:rPr lang="en-US" altLang="en-US" sz="2400" b="1" dirty="0" err="1">
                <a:solidFill>
                  <a:srgbClr val="0000CC"/>
                </a:solidFill>
              </a:rPr>
              <a:t>chủ</a:t>
            </a:r>
            <a:r>
              <a:rPr lang="en-US" altLang="en-US" sz="2400" b="1" dirty="0">
                <a:solidFill>
                  <a:srgbClr val="0000CC"/>
                </a:solidFill>
              </a:rPr>
              <a:t> </a:t>
            </a:r>
            <a:r>
              <a:rPr lang="en-US" altLang="en-US" sz="2400" b="1" dirty="0" err="1">
                <a:solidFill>
                  <a:srgbClr val="0000CC"/>
                </a:solidFill>
              </a:rPr>
              <a:t>nghĩa</a:t>
            </a:r>
            <a:r>
              <a:rPr lang="en-US" altLang="en-US" sz="2400" b="1" dirty="0">
                <a:solidFill>
                  <a:srgbClr val="0000CC"/>
                </a:solidFill>
              </a:rPr>
              <a:t> </a:t>
            </a:r>
            <a:r>
              <a:rPr lang="en-US" altLang="en-US" sz="2400" b="1" dirty="0" err="1">
                <a:solidFill>
                  <a:srgbClr val="0000CC"/>
                </a:solidFill>
              </a:rPr>
              <a:t>đế</a:t>
            </a:r>
            <a:r>
              <a:rPr lang="en-US" altLang="en-US" sz="2400" b="1" dirty="0">
                <a:solidFill>
                  <a:srgbClr val="0000CC"/>
                </a:solidFill>
              </a:rPr>
              <a:t> </a:t>
            </a:r>
            <a:r>
              <a:rPr lang="en-US" altLang="en-US" sz="2400" b="1" dirty="0" err="1">
                <a:solidFill>
                  <a:srgbClr val="0000CC"/>
                </a:solidFill>
              </a:rPr>
              <a:t>quốc</a:t>
            </a:r>
            <a:r>
              <a:rPr lang="en-US" altLang="en-US" sz="2400" b="1" dirty="0">
                <a:solidFill>
                  <a:srgbClr val="0000CC"/>
                </a:solidFill>
              </a:rPr>
              <a:t> </a:t>
            </a:r>
            <a:r>
              <a:rPr lang="en-US" altLang="en-US" sz="2400" b="1" dirty="0" err="1">
                <a:solidFill>
                  <a:srgbClr val="0000CC"/>
                </a:solidFill>
              </a:rPr>
              <a:t>thực</a:t>
            </a:r>
            <a:r>
              <a:rPr lang="en-US" altLang="en-US" sz="2400" b="1" dirty="0">
                <a:solidFill>
                  <a:srgbClr val="0000CC"/>
                </a:solidFill>
              </a:rPr>
              <a:t> </a:t>
            </a:r>
            <a:r>
              <a:rPr lang="en-US" altLang="en-US" sz="2400" b="1" dirty="0" err="1">
                <a:solidFill>
                  <a:srgbClr val="0000CC"/>
                </a:solidFill>
              </a:rPr>
              <a:t>hiện</a:t>
            </a:r>
            <a:r>
              <a:rPr lang="en-US" altLang="en-US" sz="2400" b="1" dirty="0">
                <a:solidFill>
                  <a:srgbClr val="0000CC"/>
                </a:solidFill>
              </a:rPr>
              <a:t> </a:t>
            </a:r>
            <a:r>
              <a:rPr lang="en-US" altLang="en-US" sz="2400" b="1" dirty="0" err="1">
                <a:solidFill>
                  <a:srgbClr val="0000CC"/>
                </a:solidFill>
              </a:rPr>
              <a:t>chiến</a:t>
            </a:r>
            <a:r>
              <a:rPr lang="en-US" altLang="en-US" sz="2400" b="1" dirty="0">
                <a:solidFill>
                  <a:srgbClr val="0000CC"/>
                </a:solidFill>
              </a:rPr>
              <a:t> </a:t>
            </a:r>
            <a:r>
              <a:rPr lang="en-US" altLang="en-US" sz="2400" b="1" dirty="0" err="1">
                <a:solidFill>
                  <a:srgbClr val="0000CC"/>
                </a:solidFill>
              </a:rPr>
              <a:t>lược</a:t>
            </a:r>
            <a:r>
              <a:rPr lang="en-US" altLang="en-US" sz="2400" b="1" dirty="0">
                <a:solidFill>
                  <a:srgbClr val="0000CC"/>
                </a:solidFill>
              </a:rPr>
              <a:t> “</a:t>
            </a:r>
            <a:r>
              <a:rPr lang="en-US" altLang="en-US" sz="2400" b="1" dirty="0" err="1">
                <a:solidFill>
                  <a:srgbClr val="0000CC"/>
                </a:solidFill>
              </a:rPr>
              <a:t>dbhb</a:t>
            </a:r>
            <a:r>
              <a:rPr lang="en-US" altLang="en-US" sz="2400" b="1" dirty="0">
                <a:solidFill>
                  <a:srgbClr val="0000CC"/>
                </a:solidFill>
              </a:rPr>
              <a:t>” ở </a:t>
            </a:r>
            <a:r>
              <a:rPr lang="en-US" altLang="en-US" sz="2400" b="1" dirty="0" err="1">
                <a:solidFill>
                  <a:srgbClr val="0000CC"/>
                </a:solidFill>
              </a:rPr>
              <a:t>tầm</a:t>
            </a:r>
            <a:r>
              <a:rPr lang="en-US" altLang="en-US" sz="2400" b="1" dirty="0">
                <a:solidFill>
                  <a:srgbClr val="0000CC"/>
                </a:solidFill>
              </a:rPr>
              <a:t> </a:t>
            </a:r>
            <a:r>
              <a:rPr lang="en-US" altLang="en-US" sz="2400" b="1" dirty="0" err="1">
                <a:solidFill>
                  <a:srgbClr val="0000CC"/>
                </a:solidFill>
              </a:rPr>
              <a:t>cao</a:t>
            </a:r>
            <a:r>
              <a:rPr lang="en-US" altLang="en-US" sz="2400" b="1" dirty="0">
                <a:solidFill>
                  <a:srgbClr val="0000CC"/>
                </a:solidFill>
              </a:rPr>
              <a:t> </a:t>
            </a:r>
            <a:r>
              <a:rPr lang="en-US" altLang="en-US" sz="2400" b="1" dirty="0" err="1">
                <a:solidFill>
                  <a:srgbClr val="0000CC"/>
                </a:solidFill>
              </a:rPr>
              <a:t>mới</a:t>
            </a:r>
            <a:endParaRPr lang="en-US" altLang="en-US" sz="2400" b="1" dirty="0">
              <a:solidFill>
                <a:srgbClr val="0000CC"/>
              </a:solidFill>
            </a:endParaRPr>
          </a:p>
        </p:txBody>
      </p:sp>
    </p:spTree>
    <p:extLst>
      <p:ext uri="{BB962C8B-B14F-4D97-AF65-F5344CB8AC3E}">
        <p14:creationId xmlns:p14="http://schemas.microsoft.com/office/powerpoint/2010/main" val="315680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 Box 6">
            <a:extLst>
              <a:ext uri="{FF2B5EF4-FFF2-40B4-BE49-F238E27FC236}">
                <a16:creationId xmlns="" xmlns:a16="http://schemas.microsoft.com/office/drawing/2014/main" id="{C3C18F27-5664-4DD2-9AD1-1C8B5891E1AF}"/>
              </a:ext>
            </a:extLst>
          </p:cNvPr>
          <p:cNvSpPr txBox="1">
            <a:spLocks noChangeArrowheads="1"/>
          </p:cNvSpPr>
          <p:nvPr/>
        </p:nvSpPr>
        <p:spPr bwMode="auto">
          <a:xfrm>
            <a:off x="3328985" y="1885184"/>
            <a:ext cx="37433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400" b="1" dirty="0">
                <a:solidFill>
                  <a:srgbClr val="0000CC"/>
                </a:solidFill>
              </a:rPr>
              <a:t>NĂM 1988 NGUYÊN TỔNG THỐNG MỸ R.NÍCH SƠN XUẤT BẢN CUỐN SÁCH: “1999 CHIẾN THẮNG KHÔNG CẦN CHIẾN TRANH”</a:t>
            </a:r>
          </a:p>
        </p:txBody>
      </p:sp>
      <p:sp>
        <p:nvSpPr>
          <p:cNvPr id="8" name="Rectangle 2">
            <a:extLst>
              <a:ext uri="{FF2B5EF4-FFF2-40B4-BE49-F238E27FC236}">
                <a16:creationId xmlns="" xmlns:a16="http://schemas.microsoft.com/office/drawing/2014/main" id="{79F8A352-E0AB-4DC6-B02C-12EFDC9E021E}"/>
              </a:ext>
            </a:extLst>
          </p:cNvPr>
          <p:cNvSpPr>
            <a:spLocks noGrp="1" noChangeArrowheads="1"/>
          </p:cNvSpPr>
          <p:nvPr>
            <p:ph type="title"/>
          </p:nvPr>
        </p:nvSpPr>
        <p:spPr>
          <a:xfrm>
            <a:off x="2266950" y="313373"/>
            <a:ext cx="7467600" cy="829628"/>
          </a:xfrm>
        </p:spPr>
        <p:txBody>
          <a:bodyPr/>
          <a:lstStyle/>
          <a:p>
            <a:pPr algn="ctr" eaLnBrk="1" hangingPunct="1"/>
            <a:r>
              <a:rPr lang="en-US" altLang="en-US" sz="3200" b="1" dirty="0">
                <a:solidFill>
                  <a:srgbClr val="0000CC"/>
                </a:solidFill>
                <a:latin typeface="Arial" panose="020B0604020202020204" pitchFamily="34" charset="0"/>
                <a:cs typeface="Arial" panose="020B0604020202020204" pitchFamily="34" charset="0"/>
              </a:rPr>
              <a:t>- </a:t>
            </a:r>
            <a:r>
              <a:rPr lang="en-US" altLang="en-US" sz="3200" b="1" dirty="0" err="1">
                <a:solidFill>
                  <a:srgbClr val="0000CC"/>
                </a:solidFill>
                <a:latin typeface="Arial" panose="020B0604020202020204" pitchFamily="34" charset="0"/>
                <a:cs typeface="Arial" panose="020B0604020202020204" pitchFamily="34" charset="0"/>
              </a:rPr>
              <a:t>Giai</a:t>
            </a:r>
            <a:r>
              <a:rPr lang="en-US" altLang="en-US" sz="3200" b="1" dirty="0">
                <a:solidFill>
                  <a:srgbClr val="0000CC"/>
                </a:solidFill>
                <a:latin typeface="Arial" panose="020B0604020202020204" pitchFamily="34" charset="0"/>
                <a:cs typeface="Arial" panose="020B0604020202020204" pitchFamily="34" charset="0"/>
              </a:rPr>
              <a:t> </a:t>
            </a:r>
            <a:r>
              <a:rPr lang="en-US" altLang="en-US" sz="3200" b="1" dirty="0" err="1">
                <a:solidFill>
                  <a:srgbClr val="0000CC"/>
                </a:solidFill>
                <a:latin typeface="Arial" panose="020B0604020202020204" pitchFamily="34" charset="0"/>
                <a:cs typeface="Arial" panose="020B0604020202020204" pitchFamily="34" charset="0"/>
              </a:rPr>
              <a:t>đoạn</a:t>
            </a:r>
            <a:r>
              <a:rPr lang="en-US" altLang="en-US" sz="3200" b="1" dirty="0">
                <a:solidFill>
                  <a:srgbClr val="0000CC"/>
                </a:solidFill>
                <a:latin typeface="Arial" panose="020B0604020202020204" pitchFamily="34" charset="0"/>
                <a:cs typeface="Arial" panose="020B0604020202020204" pitchFamily="34" charset="0"/>
              </a:rPr>
              <a:t> </a:t>
            </a:r>
            <a:r>
              <a:rPr lang="en-US" altLang="en-US" sz="3200" b="1" dirty="0" err="1">
                <a:solidFill>
                  <a:srgbClr val="0000CC"/>
                </a:solidFill>
                <a:latin typeface="Arial" panose="020B0604020202020204" pitchFamily="34" charset="0"/>
                <a:cs typeface="Arial" panose="020B0604020202020204" pitchFamily="34" charset="0"/>
              </a:rPr>
              <a:t>từ</a:t>
            </a:r>
            <a:r>
              <a:rPr lang="en-US" altLang="en-US" sz="3200" b="1" dirty="0">
                <a:solidFill>
                  <a:srgbClr val="0000CC"/>
                </a:solidFill>
                <a:latin typeface="Arial" panose="020B0604020202020204" pitchFamily="34" charset="0"/>
                <a:cs typeface="Arial" panose="020B0604020202020204" pitchFamily="34" charset="0"/>
              </a:rPr>
              <a:t> 1980 </a:t>
            </a:r>
            <a:r>
              <a:rPr lang="en-US" altLang="en-US" sz="3200" b="1" dirty="0" err="1">
                <a:solidFill>
                  <a:srgbClr val="0000CC"/>
                </a:solidFill>
                <a:latin typeface="Arial" panose="020B0604020202020204" pitchFamily="34" charset="0"/>
                <a:cs typeface="Arial" panose="020B0604020202020204" pitchFamily="34" charset="0"/>
              </a:rPr>
              <a:t>đến</a:t>
            </a:r>
            <a:r>
              <a:rPr lang="en-US" altLang="en-US" sz="3200" b="1" dirty="0">
                <a:solidFill>
                  <a:srgbClr val="0000CC"/>
                </a:solidFill>
                <a:latin typeface="Arial" panose="020B0604020202020204" pitchFamily="34" charset="0"/>
                <a:cs typeface="Arial" panose="020B0604020202020204" pitchFamily="34" charset="0"/>
              </a:rPr>
              <a:t> nay</a:t>
            </a:r>
          </a:p>
        </p:txBody>
      </p:sp>
      <p:pic>
        <p:nvPicPr>
          <p:cNvPr id="9" name="Picture 4" descr="Richard M. Nixon">
            <a:hlinkClick r:id="rId4" tooltip="Richard M. Nixon"/>
            <a:extLst>
              <a:ext uri="{FF2B5EF4-FFF2-40B4-BE49-F238E27FC236}">
                <a16:creationId xmlns="" xmlns:a16="http://schemas.microsoft.com/office/drawing/2014/main" id="{AE4C8F85-22D3-44A4-B15F-AFFB3183C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525" y="1747837"/>
            <a:ext cx="1905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 xmlns:a16="http://schemas.microsoft.com/office/drawing/2014/main" id="{51E9BB18-02CD-4540-8A4F-6E8726431DC2}"/>
              </a:ext>
            </a:extLst>
          </p:cNvPr>
          <p:cNvSpPr>
            <a:spLocks noChangeArrowheads="1"/>
          </p:cNvSpPr>
          <p:nvPr/>
        </p:nvSpPr>
        <p:spPr bwMode="auto">
          <a:xfrm>
            <a:off x="1066800" y="4196709"/>
            <a:ext cx="2114550" cy="366713"/>
          </a:xfrm>
          <a:prstGeom prst="rect">
            <a:avLst/>
          </a:prstGeom>
          <a:noFill/>
          <a:ln w="9525">
            <a:noFill/>
            <a:miter lim="800000"/>
            <a:headEnd/>
            <a:tailEnd/>
          </a:ln>
          <a:effectLst/>
        </p:spPr>
        <p:txBody>
          <a:bodyPr wrap="none" anchor="ctr">
            <a:spAutoFit/>
          </a:bodyPr>
          <a:lstStyle/>
          <a:p>
            <a:pPr eaLnBrk="1" hangingPunct="1">
              <a:defRPr/>
            </a:pPr>
            <a:r>
              <a:rPr lang="en-US" b="1" dirty="0">
                <a:latin typeface="Arial" charset="0"/>
              </a:rPr>
              <a:t>Richard M. Nixon</a:t>
            </a:r>
            <a:r>
              <a:rPr lang="en-US" dirty="0">
                <a:effectLst>
                  <a:outerShdw blurRad="38100" dist="38100" dir="2700000" algn="tl">
                    <a:srgbClr val="000000"/>
                  </a:outerShdw>
                </a:effectLst>
                <a:latin typeface="Arial" charset="0"/>
              </a:rPr>
              <a:t> </a:t>
            </a:r>
          </a:p>
        </p:txBody>
      </p:sp>
      <p:pic>
        <p:nvPicPr>
          <p:cNvPr id="3" name="Picture 2">
            <a:extLst>
              <a:ext uri="{FF2B5EF4-FFF2-40B4-BE49-F238E27FC236}">
                <a16:creationId xmlns="" xmlns:a16="http://schemas.microsoft.com/office/drawing/2014/main" id="{3527980A-543D-433C-862D-1E2E039DA103}"/>
              </a:ext>
            </a:extLst>
          </p:cNvPr>
          <p:cNvPicPr>
            <a:picLocks noChangeAspect="1"/>
          </p:cNvPicPr>
          <p:nvPr/>
        </p:nvPicPr>
        <p:blipFill>
          <a:blip r:embed="rId6"/>
          <a:stretch>
            <a:fillRect/>
          </a:stretch>
        </p:blipFill>
        <p:spPr>
          <a:xfrm>
            <a:off x="7898225" y="3848490"/>
            <a:ext cx="3019425" cy="1819275"/>
          </a:xfrm>
          <a:prstGeom prst="rect">
            <a:avLst/>
          </a:prstGeom>
        </p:spPr>
      </p:pic>
      <p:sp>
        <p:nvSpPr>
          <p:cNvPr id="4" name="Rectangle 3">
            <a:extLst>
              <a:ext uri="{FF2B5EF4-FFF2-40B4-BE49-F238E27FC236}">
                <a16:creationId xmlns="" xmlns:a16="http://schemas.microsoft.com/office/drawing/2014/main" id="{E7BFD833-F18B-449B-88CD-6109300BE759}"/>
              </a:ext>
            </a:extLst>
          </p:cNvPr>
          <p:cNvSpPr/>
          <p:nvPr/>
        </p:nvSpPr>
        <p:spPr>
          <a:xfrm>
            <a:off x="1152525" y="4625662"/>
            <a:ext cx="5810250" cy="16227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 xmlns:a16="http://schemas.microsoft.com/office/drawing/2014/main" id="{6F49B99E-70CB-415E-BC2F-D470581F61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2061" y="4691877"/>
            <a:ext cx="2561458" cy="14903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 xmlns:a16="http://schemas.microsoft.com/office/drawing/2014/main" id="{93AA5335-5F68-4466-9475-FB9C5ADC30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4937" y="4691876"/>
            <a:ext cx="3017838" cy="14903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 xmlns:a16="http://schemas.microsoft.com/office/drawing/2014/main" id="{004CF44A-F431-4122-94E6-389CEB456F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0514" y="1816136"/>
            <a:ext cx="3007136" cy="19427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4F9FC4A8-B278-416A-B2CB-B4B363B54D23}"/>
              </a:ext>
            </a:extLst>
          </p:cNvPr>
          <p:cNvSpPr txBox="1"/>
          <p:nvPr/>
        </p:nvSpPr>
        <p:spPr>
          <a:xfrm>
            <a:off x="7448550" y="5829300"/>
            <a:ext cx="3762375" cy="369332"/>
          </a:xfrm>
          <a:prstGeom prst="rect">
            <a:avLst/>
          </a:prstGeom>
          <a:noFill/>
        </p:spPr>
        <p:txBody>
          <a:bodyPr wrap="square" rtlCol="0">
            <a:spAutoFit/>
          </a:bodyPr>
          <a:lstStyle/>
          <a:p>
            <a:r>
              <a:rPr lang="en-US" dirty="0" err="1">
                <a:solidFill>
                  <a:srgbClr val="202122"/>
                </a:solidFill>
                <a:latin typeface="Arial" panose="020B0604020202020204" pitchFamily="34" charset="0"/>
              </a:rPr>
              <a:t>Liên</a:t>
            </a:r>
            <a:r>
              <a:rPr lang="en-US" dirty="0">
                <a:solidFill>
                  <a:srgbClr val="202122"/>
                </a:solidFill>
                <a:latin typeface="Arial" panose="020B0604020202020204" pitchFamily="34" charset="0"/>
              </a:rPr>
              <a:t> </a:t>
            </a:r>
            <a:r>
              <a:rPr lang="vi-VN" dirty="0">
                <a:solidFill>
                  <a:srgbClr val="202122"/>
                </a:solidFill>
                <a:latin typeface="Arial" panose="020B0604020202020204" pitchFamily="34" charset="0"/>
              </a:rPr>
              <a:t>X</a:t>
            </a:r>
            <a:r>
              <a:rPr lang="en-US" dirty="0">
                <a:solidFill>
                  <a:srgbClr val="202122"/>
                </a:solidFill>
                <a:latin typeface="Arial" panose="020B0604020202020204" pitchFamily="34" charset="0"/>
              </a:rPr>
              <a:t>ô tan </a:t>
            </a:r>
            <a:r>
              <a:rPr lang="en-US" dirty="0" err="1">
                <a:solidFill>
                  <a:srgbClr val="202122"/>
                </a:solidFill>
                <a:latin typeface="Arial" panose="020B0604020202020204" pitchFamily="34" charset="0"/>
              </a:rPr>
              <a:t>rã</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tháng</a:t>
            </a:r>
            <a:r>
              <a:rPr lang="en-US" b="0" i="0" dirty="0">
                <a:solidFill>
                  <a:srgbClr val="202122"/>
                </a:solidFill>
                <a:effectLst/>
                <a:latin typeface="Arial" panose="020B0604020202020204" pitchFamily="34" charset="0"/>
              </a:rPr>
              <a:t> 12 </a:t>
            </a:r>
            <a:r>
              <a:rPr lang="en-US" b="0" i="0" dirty="0" err="1">
                <a:solidFill>
                  <a:srgbClr val="202122"/>
                </a:solidFill>
                <a:effectLst/>
                <a:latin typeface="Arial" panose="020B0604020202020204" pitchFamily="34" charset="0"/>
              </a:rPr>
              <a:t>năm</a:t>
            </a:r>
            <a:r>
              <a:rPr lang="en-US" b="0" i="0" dirty="0">
                <a:solidFill>
                  <a:srgbClr val="202122"/>
                </a:solidFill>
                <a:effectLst/>
                <a:latin typeface="Arial" panose="020B0604020202020204" pitchFamily="34" charset="0"/>
              </a:rPr>
              <a:t> 1991</a:t>
            </a:r>
            <a:endParaRPr lang="en-US" dirty="0"/>
          </a:p>
        </p:txBody>
      </p:sp>
    </p:spTree>
    <p:extLst>
      <p:ext uri="{BB962C8B-B14F-4D97-AF65-F5344CB8AC3E}">
        <p14:creationId xmlns:p14="http://schemas.microsoft.com/office/powerpoint/2010/main" val="336143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barn(inVertical)">
                                      <p:cBhvr>
                                        <p:cTn id="33" dur="500"/>
                                        <p:tgtEl>
                                          <p:spTgt spid="10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2">
            <a:extLst>
              <a:ext uri="{FF2B5EF4-FFF2-40B4-BE49-F238E27FC236}">
                <a16:creationId xmlns="" xmlns:a16="http://schemas.microsoft.com/office/drawing/2014/main" id="{67682072-4573-4D31-95FF-3CF627A8B0E1}"/>
              </a:ext>
            </a:extLst>
          </p:cNvPr>
          <p:cNvSpPr>
            <a:spLocks noChangeArrowheads="1"/>
          </p:cNvSpPr>
          <p:nvPr/>
        </p:nvSpPr>
        <p:spPr bwMode="auto">
          <a:xfrm>
            <a:off x="4008538" y="579729"/>
            <a:ext cx="382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b="1" i="1" dirty="0">
                <a:solidFill>
                  <a:srgbClr val="0000CC"/>
                </a:solidFill>
                <a:latin typeface="Arial" panose="020B0604020202020204" pitchFamily="34" charset="0"/>
              </a:rPr>
              <a:t>2. </a:t>
            </a:r>
            <a:r>
              <a:rPr lang="en-US" altLang="en-US" b="1" i="1" dirty="0" err="1">
                <a:solidFill>
                  <a:srgbClr val="0000CC"/>
                </a:solidFill>
                <a:latin typeface="Arial" panose="020B0604020202020204" pitchFamily="34" charset="0"/>
              </a:rPr>
              <a:t>Bạo</a:t>
            </a:r>
            <a:r>
              <a:rPr lang="en-US" altLang="en-US" b="1" i="1" dirty="0">
                <a:solidFill>
                  <a:srgbClr val="0000CC"/>
                </a:solidFill>
                <a:latin typeface="Arial" panose="020B0604020202020204" pitchFamily="34" charset="0"/>
              </a:rPr>
              <a:t> </a:t>
            </a:r>
            <a:r>
              <a:rPr lang="en-US" altLang="en-US" b="1" i="1" dirty="0" err="1">
                <a:solidFill>
                  <a:srgbClr val="0000CC"/>
                </a:solidFill>
                <a:latin typeface="Arial" panose="020B0604020202020204" pitchFamily="34" charset="0"/>
              </a:rPr>
              <a:t>loạn</a:t>
            </a:r>
            <a:r>
              <a:rPr lang="en-US" altLang="en-US" b="1" i="1" dirty="0">
                <a:solidFill>
                  <a:srgbClr val="0000CC"/>
                </a:solidFill>
                <a:latin typeface="Arial" panose="020B0604020202020204" pitchFamily="34" charset="0"/>
              </a:rPr>
              <a:t> </a:t>
            </a:r>
            <a:r>
              <a:rPr lang="en-US" altLang="en-US" b="1" i="1" dirty="0" err="1">
                <a:solidFill>
                  <a:srgbClr val="0000CC"/>
                </a:solidFill>
                <a:latin typeface="Arial" panose="020B0604020202020204" pitchFamily="34" charset="0"/>
              </a:rPr>
              <a:t>lật</a:t>
            </a:r>
            <a:r>
              <a:rPr lang="en-US" altLang="en-US" b="1" i="1" dirty="0">
                <a:solidFill>
                  <a:srgbClr val="0000CC"/>
                </a:solidFill>
                <a:latin typeface="Arial" panose="020B0604020202020204" pitchFamily="34" charset="0"/>
              </a:rPr>
              <a:t> </a:t>
            </a:r>
            <a:r>
              <a:rPr lang="en-US" altLang="en-US" b="1" i="1" dirty="0" err="1">
                <a:solidFill>
                  <a:srgbClr val="0000CC"/>
                </a:solidFill>
                <a:latin typeface="Arial" panose="020B0604020202020204" pitchFamily="34" charset="0"/>
              </a:rPr>
              <a:t>đổ</a:t>
            </a:r>
            <a:r>
              <a:rPr lang="en-US" altLang="en-US" b="1" i="1" dirty="0">
                <a:solidFill>
                  <a:srgbClr val="0000CC"/>
                </a:solidFill>
                <a:latin typeface="Arial" panose="020B0604020202020204" pitchFamily="34" charset="0"/>
              </a:rPr>
              <a:t>:</a:t>
            </a:r>
            <a:r>
              <a:rPr lang="en-US" altLang="en-US" dirty="0">
                <a:solidFill>
                  <a:srgbClr val="0000CC"/>
                </a:solidFill>
                <a:latin typeface="Arial" panose="020B0604020202020204" pitchFamily="34" charset="0"/>
              </a:rPr>
              <a:t> </a:t>
            </a:r>
          </a:p>
        </p:txBody>
      </p:sp>
      <p:sp>
        <p:nvSpPr>
          <p:cNvPr id="8" name="Rectangle 3">
            <a:extLst>
              <a:ext uri="{FF2B5EF4-FFF2-40B4-BE49-F238E27FC236}">
                <a16:creationId xmlns="" xmlns:a16="http://schemas.microsoft.com/office/drawing/2014/main" id="{4B783B95-DB19-48BF-8467-BF25E76E9DED}"/>
              </a:ext>
            </a:extLst>
          </p:cNvPr>
          <p:cNvSpPr>
            <a:spLocks noChangeArrowheads="1"/>
          </p:cNvSpPr>
          <p:nvPr/>
        </p:nvSpPr>
        <p:spPr bwMode="auto">
          <a:xfrm>
            <a:off x="1106386" y="2230492"/>
            <a:ext cx="533251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Bạo</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loạn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lật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đổ</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là</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hành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động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chống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phá</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bằng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bạo</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lực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có</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tổ</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chức</a:t>
            </a:r>
            <a:r>
              <a:rPr lang="en-US" altLang="en-US" sz="2400" b="1" dirty="0">
                <a:solidFill>
                  <a:srgbClr val="0000CC"/>
                </a:solidFill>
                <a:latin typeface="Arial" panose="020B0604020202020204" pitchFamily="34" charset="0"/>
              </a:rPr>
              <a:t> do </a:t>
            </a:r>
            <a:r>
              <a:rPr lang="en-US" altLang="en-US" sz="2400" b="1" dirty="0" err="1">
                <a:solidFill>
                  <a:srgbClr val="0000CC"/>
                </a:solidFill>
                <a:latin typeface="Arial" panose="020B0604020202020204" pitchFamily="34" charset="0"/>
              </a:rPr>
              <a:t>lực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phản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động</a:t>
            </a:r>
            <a:r>
              <a:rPr lang="en-US" altLang="en-US" sz="2400" b="1" dirty="0">
                <a:solidFill>
                  <a:srgbClr val="0000CC"/>
                </a:solidFill>
                <a:latin typeface="Arial" panose="020B0604020202020204" pitchFamily="34" charset="0"/>
              </a:rPr>
              <a:t> hay </a:t>
            </a:r>
            <a:r>
              <a:rPr lang="en-US" altLang="en-US" sz="2400" b="1" dirty="0" err="1">
                <a:solidFill>
                  <a:srgbClr val="0000CC"/>
                </a:solidFill>
                <a:latin typeface="Arial" panose="020B0604020202020204" pitchFamily="34" charset="0"/>
              </a:rPr>
              <a:t>lực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lượng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ly</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khai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đối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lập</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trong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nước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hoặc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cấu</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kết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với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nước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ngoài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tiến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hành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gây</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rối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loạn</a:t>
            </a:r>
            <a:r>
              <a:rPr lang="en-US" altLang="en-US" sz="2400" b="1" dirty="0">
                <a:solidFill>
                  <a:srgbClr val="0000CC"/>
                </a:solidFill>
                <a:latin typeface="Arial" panose="020B0604020202020204" pitchFamily="34" charset="0"/>
              </a:rPr>
              <a:t> an </a:t>
            </a:r>
            <a:r>
              <a:rPr lang="en-US" altLang="en-US" sz="2400" b="1" dirty="0" err="1">
                <a:solidFill>
                  <a:srgbClr val="0000CC"/>
                </a:solidFill>
                <a:latin typeface="Arial" panose="020B0604020202020204" pitchFamily="34" charset="0"/>
              </a:rPr>
              <a:t>ninh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chính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trị</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trật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tự</a:t>
            </a:r>
            <a:r>
              <a:rPr lang="en-US" altLang="en-US" sz="2400" b="1" dirty="0">
                <a:solidFill>
                  <a:srgbClr val="0000CC"/>
                </a:solidFill>
                <a:latin typeface="Arial" panose="020B0604020202020204" pitchFamily="34" charset="0"/>
              </a:rPr>
              <a:t> an </a:t>
            </a:r>
            <a:r>
              <a:rPr lang="en-US" altLang="en-US" sz="2400" b="1" dirty="0" err="1">
                <a:solidFill>
                  <a:srgbClr val="0000CC"/>
                </a:solidFill>
                <a:latin typeface="Arial" panose="020B0604020202020204" pitchFamily="34" charset="0"/>
              </a:rPr>
              <a:t>toàn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xã</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hội</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hoặc</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lật</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đổ</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chính</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quyền</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địa</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phương</a:t>
            </a:r>
            <a:r>
              <a:rPr lang="en-US" altLang="en-US" sz="2400" b="1" dirty="0">
                <a:solidFill>
                  <a:srgbClr val="0000CC"/>
                </a:solidFill>
                <a:latin typeface="Arial" panose="020B0604020202020204" pitchFamily="34" charset="0"/>
              </a:rPr>
              <a:t> hay </a:t>
            </a:r>
            <a:r>
              <a:rPr lang="en-US" altLang="en-US" sz="2400" b="1" dirty="0" err="1">
                <a:solidFill>
                  <a:srgbClr val="0000CC"/>
                </a:solidFill>
                <a:latin typeface="Arial" panose="020B0604020202020204" pitchFamily="34" charset="0"/>
              </a:rPr>
              <a:t>Trung</a:t>
            </a:r>
            <a:r>
              <a:rPr lang="en-US" altLang="en-US" sz="2400" b="1" dirty="0">
                <a:solidFill>
                  <a:srgbClr val="0000CC"/>
                </a:solidFill>
                <a:latin typeface="Arial" panose="020B0604020202020204" pitchFamily="34" charset="0"/>
              </a:rPr>
              <a:t> </a:t>
            </a:r>
            <a:r>
              <a:rPr lang="en-US" altLang="en-US" sz="2400" b="1" dirty="0" err="1">
                <a:solidFill>
                  <a:srgbClr val="0000CC"/>
                </a:solidFill>
                <a:latin typeface="Arial" panose="020B0604020202020204" pitchFamily="34" charset="0"/>
              </a:rPr>
              <a:t>ương</a:t>
            </a:r>
            <a:r>
              <a:rPr lang="en-US" altLang="en-US" sz="2400" b="1" dirty="0">
                <a:solidFill>
                  <a:srgbClr val="0000CC"/>
                </a:solidFill>
                <a:latin typeface="Arial" panose="020B0604020202020204" pitchFamily="34" charset="0"/>
              </a:rPr>
              <a:t> </a:t>
            </a:r>
          </a:p>
        </p:txBody>
      </p:sp>
      <p:pic>
        <p:nvPicPr>
          <p:cNvPr id="4100" name="Picture 4">
            <a:extLst>
              <a:ext uri="{FF2B5EF4-FFF2-40B4-BE49-F238E27FC236}">
                <a16:creationId xmlns="" xmlns:a16="http://schemas.microsoft.com/office/drawing/2014/main" id="{4D05E836-3F58-4A10-A5A5-5D16B52C4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263" y="1956013"/>
            <a:ext cx="3552825" cy="19826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8F78E085-0294-4F33-9868-E2AC03FF366C}"/>
              </a:ext>
            </a:extLst>
          </p:cNvPr>
          <p:cNvSpPr txBox="1"/>
          <p:nvPr/>
        </p:nvSpPr>
        <p:spPr>
          <a:xfrm>
            <a:off x="6937475" y="4024472"/>
            <a:ext cx="3962400" cy="2308324"/>
          </a:xfrm>
          <a:prstGeom prst="rect">
            <a:avLst/>
          </a:prstGeom>
          <a:noFill/>
        </p:spPr>
        <p:txBody>
          <a:bodyPr wrap="square" rtlCol="0">
            <a:spAutoFit/>
          </a:bodyPr>
          <a:lstStyle/>
          <a:p>
            <a:pPr algn="just"/>
            <a:r>
              <a:rPr lang="vi-VN" b="0" i="1">
                <a:solidFill>
                  <a:srgbClr val="212529"/>
                </a:solidFill>
                <a:effectLst/>
                <a:latin typeface="Arial" panose="020B0604020202020204" pitchFamily="34" charset="0"/>
              </a:rPr>
              <a:t>Xe tăng Liên Xô đỗ gần một lối vào điện Kremlin trên quảng trường Đỏ sau khi xảy ra vụ đảo chính nhằm lật đổ Tổng thống Gorbachev vào ngày 19/8/1991. Cuộc đảo chính vấp phải sự kháng cự của Boris Yeltsin, khi đó là lãnh đạo của nước cộng hòa Xô viết Nga. Ảnh: AFP.</a:t>
            </a:r>
            <a:endParaRPr lang="en-US" dirty="0"/>
          </a:p>
        </p:txBody>
      </p:sp>
    </p:spTree>
    <p:extLst>
      <p:ext uri="{BB962C8B-B14F-4D97-AF65-F5344CB8AC3E}">
        <p14:creationId xmlns:p14="http://schemas.microsoft.com/office/powerpoint/2010/main" val="4385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additive="base">
                                        <p:cTn id="12" dur="500" fill="hold"/>
                                        <p:tgtEl>
                                          <p:spTgt spid="4100"/>
                                        </p:tgtEl>
                                        <p:attrNameLst>
                                          <p:attrName>ppt_x</p:attrName>
                                        </p:attrNameLst>
                                      </p:cBhvr>
                                      <p:tavLst>
                                        <p:tav tm="0">
                                          <p:val>
                                            <p:strVal val="#ppt_x"/>
                                          </p:val>
                                        </p:tav>
                                        <p:tav tm="100000">
                                          <p:val>
                                            <p:strVal val="#ppt_x"/>
                                          </p:val>
                                        </p:tav>
                                      </p:tavLst>
                                    </p:anim>
                                    <p:anim calcmode="lin" valueType="num">
                                      <p:cBhvr additive="base">
                                        <p:cTn id="13" dur="500" fill="hold"/>
                                        <p:tgtEl>
                                          <p:spTgt spid="410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pic>
        <p:nvPicPr>
          <p:cNvPr id="4" name="Picture 3">
            <a:extLst>
              <a:ext uri="{FF2B5EF4-FFF2-40B4-BE49-F238E27FC236}">
                <a16:creationId xmlns="" xmlns:a16="http://schemas.microsoft.com/office/drawing/2014/main" id="{251AF2B3-CA4F-43B4-8433-CDE7A8B12475}"/>
              </a:ext>
            </a:extLst>
          </p:cNvPr>
          <p:cNvPicPr>
            <a:picLocks noChangeAspect="1"/>
          </p:cNvPicPr>
          <p:nvPr/>
        </p:nvPicPr>
        <p:blipFill>
          <a:blip r:embed="rId4"/>
          <a:stretch>
            <a:fillRect/>
          </a:stretch>
        </p:blipFill>
        <p:spPr>
          <a:xfrm>
            <a:off x="1219200" y="2400298"/>
            <a:ext cx="3743325" cy="3171825"/>
          </a:xfrm>
          <a:prstGeom prst="rect">
            <a:avLst/>
          </a:prstGeom>
        </p:spPr>
      </p:pic>
      <p:sp>
        <p:nvSpPr>
          <p:cNvPr id="10" name="Rectangle 9">
            <a:extLst>
              <a:ext uri="{FF2B5EF4-FFF2-40B4-BE49-F238E27FC236}">
                <a16:creationId xmlns="" xmlns:a16="http://schemas.microsoft.com/office/drawing/2014/main" id="{37119AB5-9AA5-4908-940D-E3B9585B3723}"/>
              </a:ext>
            </a:extLst>
          </p:cNvPr>
          <p:cNvSpPr/>
          <p:nvPr/>
        </p:nvSpPr>
        <p:spPr>
          <a:xfrm>
            <a:off x="5648325" y="2173800"/>
            <a:ext cx="5324475" cy="1038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E4F908F9-303D-445E-867F-0F3C9FF14C98}"/>
              </a:ext>
            </a:extLst>
          </p:cNvPr>
          <p:cNvSpPr/>
          <p:nvPr/>
        </p:nvSpPr>
        <p:spPr>
          <a:xfrm>
            <a:off x="5648325" y="3467099"/>
            <a:ext cx="5324475" cy="1038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10D7F3E2-A923-48FA-BFDD-C0FFEAC644AB}"/>
              </a:ext>
            </a:extLst>
          </p:cNvPr>
          <p:cNvSpPr/>
          <p:nvPr/>
        </p:nvSpPr>
        <p:spPr>
          <a:xfrm>
            <a:off x="5648325" y="5033204"/>
            <a:ext cx="5324475" cy="1038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0">
            <a:extLst>
              <a:ext uri="{FF2B5EF4-FFF2-40B4-BE49-F238E27FC236}">
                <a16:creationId xmlns="" xmlns:a16="http://schemas.microsoft.com/office/drawing/2014/main" id="{284AE0CC-7E13-4FFD-9039-6ED342660038}"/>
              </a:ext>
            </a:extLst>
          </p:cNvPr>
          <p:cNvSpPr txBox="1">
            <a:spLocks noChangeArrowheads="1"/>
          </p:cNvSpPr>
          <p:nvPr/>
        </p:nvSpPr>
        <p:spPr bwMode="auto">
          <a:xfrm>
            <a:off x="6667500" y="2519362"/>
            <a:ext cx="3048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000" b="1" dirty="0">
                <a:solidFill>
                  <a:srgbClr val="0000FF"/>
                </a:solidFill>
                <a:latin typeface="Arial" panose="020B0604020202020204" pitchFamily="34" charset="0"/>
              </a:rPr>
              <a:t>BẠO LOẠN CHÍNH TRỊ</a:t>
            </a:r>
          </a:p>
          <a:p>
            <a:pPr eaLnBrk="1" hangingPunct="1">
              <a:spcBef>
                <a:spcPct val="50000"/>
              </a:spcBef>
              <a:buClrTx/>
              <a:buSzTx/>
              <a:buFontTx/>
              <a:buNone/>
            </a:pPr>
            <a:endParaRPr lang="en-US" altLang="en-US" sz="2000" dirty="0">
              <a:solidFill>
                <a:srgbClr val="0000FF"/>
              </a:solidFill>
              <a:latin typeface="Arial" panose="020B0604020202020204" pitchFamily="34" charset="0"/>
            </a:endParaRPr>
          </a:p>
        </p:txBody>
      </p:sp>
      <p:sp>
        <p:nvSpPr>
          <p:cNvPr id="14" name="Text Box 11">
            <a:extLst>
              <a:ext uri="{FF2B5EF4-FFF2-40B4-BE49-F238E27FC236}">
                <a16:creationId xmlns="" xmlns:a16="http://schemas.microsoft.com/office/drawing/2014/main" id="{31B49B91-1680-40AF-BC02-3408EBD01F0E}"/>
              </a:ext>
            </a:extLst>
          </p:cNvPr>
          <p:cNvSpPr txBox="1">
            <a:spLocks noChangeArrowheads="1"/>
          </p:cNvSpPr>
          <p:nvPr/>
        </p:nvSpPr>
        <p:spPr bwMode="auto">
          <a:xfrm>
            <a:off x="6600825" y="3739905"/>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400" b="1" dirty="0">
                <a:latin typeface="Arial" panose="020B0604020202020204" pitchFamily="34" charset="0"/>
              </a:rPr>
              <a:t>BẠO LOẠN VŨ TRANG</a:t>
            </a:r>
          </a:p>
        </p:txBody>
      </p:sp>
      <p:sp>
        <p:nvSpPr>
          <p:cNvPr id="15" name="Text Box 13">
            <a:extLst>
              <a:ext uri="{FF2B5EF4-FFF2-40B4-BE49-F238E27FC236}">
                <a16:creationId xmlns="" xmlns:a16="http://schemas.microsoft.com/office/drawing/2014/main" id="{A45FE85A-76E6-4504-A1E2-7C248F1513CD}"/>
              </a:ext>
            </a:extLst>
          </p:cNvPr>
          <p:cNvSpPr txBox="1">
            <a:spLocks noChangeArrowheads="1"/>
          </p:cNvSpPr>
          <p:nvPr/>
        </p:nvSpPr>
        <p:spPr bwMode="auto">
          <a:xfrm>
            <a:off x="6692081" y="5218110"/>
            <a:ext cx="335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50000"/>
              </a:spcBef>
              <a:buClrTx/>
              <a:buSzTx/>
              <a:buFontTx/>
              <a:buNone/>
            </a:pPr>
            <a:r>
              <a:rPr lang="en-US" altLang="en-US" sz="2000" b="1" dirty="0">
                <a:solidFill>
                  <a:srgbClr val="0000FF"/>
                </a:solidFill>
                <a:latin typeface="Arial" panose="020B0604020202020204" pitchFamily="34" charset="0"/>
              </a:rPr>
              <a:t>KẾT HỢP BẠO LOẠN CHÍNH TRỊ VÀ VŨ TRANG</a:t>
            </a:r>
          </a:p>
        </p:txBody>
      </p:sp>
      <p:sp>
        <p:nvSpPr>
          <p:cNvPr id="16" name="Rectangle 2">
            <a:extLst>
              <a:ext uri="{FF2B5EF4-FFF2-40B4-BE49-F238E27FC236}">
                <a16:creationId xmlns="" xmlns:a16="http://schemas.microsoft.com/office/drawing/2014/main" id="{FB83D0D4-7BB1-4508-8A7C-51C242D6ED42}"/>
              </a:ext>
            </a:extLst>
          </p:cNvPr>
          <p:cNvSpPr>
            <a:spLocks noChangeArrowheads="1"/>
          </p:cNvSpPr>
          <p:nvPr/>
        </p:nvSpPr>
        <p:spPr bwMode="auto">
          <a:xfrm>
            <a:off x="4008538" y="579729"/>
            <a:ext cx="382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b="1" i="1" dirty="0">
                <a:solidFill>
                  <a:srgbClr val="0000CC"/>
                </a:solidFill>
                <a:latin typeface="Arial" panose="020B0604020202020204" pitchFamily="34" charset="0"/>
              </a:rPr>
              <a:t>2. </a:t>
            </a:r>
            <a:r>
              <a:rPr lang="en-US" altLang="en-US" b="1" i="1" dirty="0" err="1">
                <a:solidFill>
                  <a:srgbClr val="0000CC"/>
                </a:solidFill>
                <a:latin typeface="Arial" panose="020B0604020202020204" pitchFamily="34" charset="0"/>
              </a:rPr>
              <a:t>Bạo</a:t>
            </a:r>
            <a:r>
              <a:rPr lang="en-US" altLang="en-US" b="1" i="1" dirty="0">
                <a:solidFill>
                  <a:srgbClr val="0000CC"/>
                </a:solidFill>
                <a:latin typeface="Arial" panose="020B0604020202020204" pitchFamily="34" charset="0"/>
              </a:rPr>
              <a:t> </a:t>
            </a:r>
            <a:r>
              <a:rPr lang="en-US" altLang="en-US" b="1" i="1" dirty="0" err="1">
                <a:solidFill>
                  <a:srgbClr val="0000CC"/>
                </a:solidFill>
                <a:latin typeface="Arial" panose="020B0604020202020204" pitchFamily="34" charset="0"/>
              </a:rPr>
              <a:t>loạn</a:t>
            </a:r>
            <a:r>
              <a:rPr lang="en-US" altLang="en-US" b="1" i="1" dirty="0">
                <a:solidFill>
                  <a:srgbClr val="0000CC"/>
                </a:solidFill>
                <a:latin typeface="Arial" panose="020B0604020202020204" pitchFamily="34" charset="0"/>
              </a:rPr>
              <a:t> </a:t>
            </a:r>
            <a:r>
              <a:rPr lang="en-US" altLang="en-US" b="1" i="1" dirty="0" err="1">
                <a:solidFill>
                  <a:srgbClr val="0000CC"/>
                </a:solidFill>
                <a:latin typeface="Arial" panose="020B0604020202020204" pitchFamily="34" charset="0"/>
              </a:rPr>
              <a:t>lật</a:t>
            </a:r>
            <a:r>
              <a:rPr lang="en-US" altLang="en-US" b="1" i="1" dirty="0">
                <a:solidFill>
                  <a:srgbClr val="0000CC"/>
                </a:solidFill>
                <a:latin typeface="Arial" panose="020B0604020202020204" pitchFamily="34" charset="0"/>
              </a:rPr>
              <a:t> </a:t>
            </a:r>
            <a:r>
              <a:rPr lang="en-US" altLang="en-US" b="1" i="1" dirty="0" err="1">
                <a:solidFill>
                  <a:srgbClr val="0000CC"/>
                </a:solidFill>
                <a:latin typeface="Arial" panose="020B0604020202020204" pitchFamily="34" charset="0"/>
              </a:rPr>
              <a:t>đổ</a:t>
            </a:r>
            <a:r>
              <a:rPr lang="en-US" altLang="en-US" b="1" i="1" dirty="0">
                <a:solidFill>
                  <a:srgbClr val="0000CC"/>
                </a:solidFill>
                <a:latin typeface="Arial" panose="020B0604020202020204" pitchFamily="34" charset="0"/>
              </a:rPr>
              <a:t>:</a:t>
            </a:r>
            <a:r>
              <a:rPr lang="en-US" altLang="en-US" dirty="0">
                <a:solidFill>
                  <a:srgbClr val="0000CC"/>
                </a:solidFill>
                <a:latin typeface="Arial" panose="020B0604020202020204" pitchFamily="34" charset="0"/>
              </a:rPr>
              <a:t> </a:t>
            </a:r>
          </a:p>
        </p:txBody>
      </p:sp>
      <p:cxnSp>
        <p:nvCxnSpPr>
          <p:cNvPr id="18" name="Straight Arrow Connector 17">
            <a:extLst>
              <a:ext uri="{FF2B5EF4-FFF2-40B4-BE49-F238E27FC236}">
                <a16:creationId xmlns="" xmlns:a16="http://schemas.microsoft.com/office/drawing/2014/main" id="{E4335F04-913B-461E-8A32-772C1801B5F6}"/>
              </a:ext>
            </a:extLst>
          </p:cNvPr>
          <p:cNvCxnSpPr>
            <a:cxnSpLocks/>
            <a:endCxn id="10" idx="1"/>
          </p:cNvCxnSpPr>
          <p:nvPr/>
        </p:nvCxnSpPr>
        <p:spPr>
          <a:xfrm flipV="1">
            <a:off x="4848225" y="2692913"/>
            <a:ext cx="800100" cy="1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 xmlns:a16="http://schemas.microsoft.com/office/drawing/2014/main" id="{645B07A9-B892-4D2E-90BB-5225B13AFAE6}"/>
              </a:ext>
            </a:extLst>
          </p:cNvPr>
          <p:cNvCxnSpPr>
            <a:endCxn id="11" idx="1"/>
          </p:cNvCxnSpPr>
          <p:nvPr/>
        </p:nvCxnSpPr>
        <p:spPr>
          <a:xfrm>
            <a:off x="4848225" y="4057650"/>
            <a:ext cx="8001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 xmlns:a16="http://schemas.microsoft.com/office/drawing/2014/main" id="{1BA89F1B-29EC-45D6-8224-1969DF5F324C}"/>
              </a:ext>
            </a:extLst>
          </p:cNvPr>
          <p:cNvCxnSpPr>
            <a:endCxn id="12" idx="1"/>
          </p:cNvCxnSpPr>
          <p:nvPr/>
        </p:nvCxnSpPr>
        <p:spPr>
          <a:xfrm>
            <a:off x="4848225" y="4057650"/>
            <a:ext cx="800100" cy="1494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903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pic>
        <p:nvPicPr>
          <p:cNvPr id="5122" name="Picture 2" descr="Hàng chục ngàn sinh viên tham gia Phong trào đấu tranh dân chủ năm 1989 tại Quảng trường Thiên An Môn">
            <a:extLst>
              <a:ext uri="{FF2B5EF4-FFF2-40B4-BE49-F238E27FC236}">
                <a16:creationId xmlns="" xmlns:a16="http://schemas.microsoft.com/office/drawing/2014/main" id="{47E7CE66-1885-40F9-B6D4-ED1060E29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4" y="1838325"/>
            <a:ext cx="4029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hững chiếc xe đạp bị cán nát">
            <a:extLst>
              <a:ext uri="{FF2B5EF4-FFF2-40B4-BE49-F238E27FC236}">
                <a16:creationId xmlns="" xmlns:a16="http://schemas.microsoft.com/office/drawing/2014/main" id="{9894E246-34B6-4ADE-BC0B-E3BE322AE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350" y="4105609"/>
            <a:ext cx="3952876" cy="2152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757DF2E5-BC65-4192-ABF2-8C5223CE1B9F}"/>
              </a:ext>
            </a:extLst>
          </p:cNvPr>
          <p:cNvSpPr txBox="1"/>
          <p:nvPr/>
        </p:nvSpPr>
        <p:spPr>
          <a:xfrm>
            <a:off x="2019300" y="304800"/>
            <a:ext cx="8058150" cy="954107"/>
          </a:xfrm>
          <a:prstGeom prst="rect">
            <a:avLst/>
          </a:prstGeom>
          <a:noFill/>
        </p:spPr>
        <p:txBody>
          <a:bodyPr wrap="square" rtlCol="0">
            <a:spAutoFit/>
          </a:bodyPr>
          <a:lstStyle/>
          <a:p>
            <a:pPr algn="ctr"/>
            <a:r>
              <a:rPr lang="en-US" sz="2800" b="1" dirty="0">
                <a:solidFill>
                  <a:srgbClr val="0000CC"/>
                </a:solidFill>
                <a:latin typeface="Tahoma" panose="020B0604030504040204" pitchFamily="34" charset="0"/>
              </a:rPr>
              <a:t>18/04/1989: </a:t>
            </a:r>
            <a:r>
              <a:rPr lang="en-US" sz="2800" b="1" dirty="0" err="1">
                <a:solidFill>
                  <a:srgbClr val="0000CC"/>
                </a:solidFill>
                <a:latin typeface="Tahoma" panose="020B0604030504040204" pitchFamily="34" charset="0"/>
              </a:rPr>
              <a:t>Sinh</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viên</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Trung</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Quốc</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biểu</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tình</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chống</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chính</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phủ</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tại</a:t>
            </a:r>
            <a:r>
              <a:rPr lang="en-US" sz="2800" b="1" dirty="0">
                <a:solidFill>
                  <a:srgbClr val="0000CC"/>
                </a:solidFill>
                <a:latin typeface="Tahoma" panose="020B0604030504040204" pitchFamily="34" charset="0"/>
              </a:rPr>
              <a:t> </a:t>
            </a:r>
            <a:r>
              <a:rPr lang="en-US" sz="2800" b="1" dirty="0" err="1">
                <a:solidFill>
                  <a:srgbClr val="0000CC"/>
                </a:solidFill>
                <a:latin typeface="Tahoma" panose="020B0604030504040204" pitchFamily="34" charset="0"/>
              </a:rPr>
              <a:t>Thiên</a:t>
            </a:r>
            <a:r>
              <a:rPr lang="en-US" sz="2800" b="1" dirty="0">
                <a:solidFill>
                  <a:srgbClr val="0000CC"/>
                </a:solidFill>
                <a:latin typeface="Tahoma" panose="020B0604030504040204" pitchFamily="34" charset="0"/>
              </a:rPr>
              <a:t> An </a:t>
            </a:r>
            <a:r>
              <a:rPr lang="en-US" sz="2800" b="1" dirty="0" err="1">
                <a:solidFill>
                  <a:srgbClr val="0000CC"/>
                </a:solidFill>
                <a:latin typeface="Tahoma" panose="020B0604030504040204" pitchFamily="34" charset="0"/>
              </a:rPr>
              <a:t>Môn</a:t>
            </a:r>
            <a:endParaRPr lang="en-US" sz="2800" b="1" i="0" dirty="0">
              <a:solidFill>
                <a:srgbClr val="0000CC"/>
              </a:solidFill>
              <a:effectLst/>
              <a:latin typeface="Montserrat" panose="020B0604020202020204" pitchFamily="2" charset="0"/>
            </a:endParaRPr>
          </a:p>
        </p:txBody>
      </p:sp>
      <p:pic>
        <p:nvPicPr>
          <p:cNvPr id="5126" name="Picture 6">
            <a:extLst>
              <a:ext uri="{FF2B5EF4-FFF2-40B4-BE49-F238E27FC236}">
                <a16:creationId xmlns="" xmlns:a16="http://schemas.microsoft.com/office/drawing/2014/main" id="{BF25C3DC-233E-42C8-A5EA-99FA6FF9AA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1838323"/>
            <a:ext cx="3952876" cy="21526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am11">
            <a:extLst>
              <a:ext uri="{FF2B5EF4-FFF2-40B4-BE49-F238E27FC236}">
                <a16:creationId xmlns="" xmlns:a16="http://schemas.microsoft.com/office/drawing/2014/main" id="{B1730E22-F580-4887-86F3-7D1034D367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824" y="4149288"/>
            <a:ext cx="4029075" cy="2152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228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6E1B9148-930E-4055-9506-FB64CDA3FEEB}"/>
              </a:ext>
            </a:extLst>
          </p:cNvPr>
          <p:cNvSpPr txBox="1"/>
          <p:nvPr/>
        </p:nvSpPr>
        <p:spPr>
          <a:xfrm>
            <a:off x="2873476" y="579441"/>
            <a:ext cx="6096000" cy="584775"/>
          </a:xfrm>
          <a:prstGeom prst="rect">
            <a:avLst/>
          </a:prstGeom>
          <a:noFill/>
        </p:spPr>
        <p:txBody>
          <a:bodyPr wrap="square">
            <a:spAutoFit/>
          </a:bodyPr>
          <a:lstStyle/>
          <a:p>
            <a:pPr algn="ctr"/>
            <a:r>
              <a:rPr lang="en-US" sz="3200" b="1" i="0" dirty="0">
                <a:solidFill>
                  <a:srgbClr val="0000CC"/>
                </a:solidFill>
                <a:effectLst/>
                <a:latin typeface="Arial" panose="020B0604020202020204" pitchFamily="34" charset="0"/>
                <a:cs typeface="Arial" panose="020B0604020202020204" pitchFamily="34" charset="0"/>
              </a:rPr>
              <a:t>“</a:t>
            </a:r>
            <a:r>
              <a:rPr lang="en-US" sz="3200" b="1" i="0" dirty="0" err="1">
                <a:solidFill>
                  <a:srgbClr val="0000CC"/>
                </a:solidFill>
                <a:effectLst/>
                <a:latin typeface="Arial" panose="020B0604020202020204" pitchFamily="34" charset="0"/>
                <a:cs typeface="Arial" panose="020B0604020202020204" pitchFamily="34" charset="0"/>
              </a:rPr>
              <a:t>Mùa</a:t>
            </a:r>
            <a:r>
              <a:rPr lang="en-US" sz="3200" b="1" i="0" dirty="0">
                <a:solidFill>
                  <a:srgbClr val="0000CC"/>
                </a:solidFill>
                <a:effectLst/>
                <a:latin typeface="Arial" panose="020B0604020202020204" pitchFamily="34" charset="0"/>
                <a:cs typeface="Arial" panose="020B0604020202020204" pitchFamily="34" charset="0"/>
              </a:rPr>
              <a:t> </a:t>
            </a:r>
            <a:r>
              <a:rPr lang="en-US" sz="3200" b="1" i="0" dirty="0" err="1">
                <a:solidFill>
                  <a:srgbClr val="0000CC"/>
                </a:solidFill>
                <a:effectLst/>
                <a:latin typeface="Arial" panose="020B0604020202020204" pitchFamily="34" charset="0"/>
                <a:cs typeface="Arial" panose="020B0604020202020204" pitchFamily="34" charset="0"/>
              </a:rPr>
              <a:t>xuân</a:t>
            </a:r>
            <a:r>
              <a:rPr lang="en-US" sz="3200" b="1" i="0" dirty="0">
                <a:solidFill>
                  <a:srgbClr val="0000CC"/>
                </a:solidFill>
                <a:effectLst/>
                <a:latin typeface="Arial" panose="020B0604020202020204" pitchFamily="34" charset="0"/>
                <a:cs typeface="Arial" panose="020B0604020202020204" pitchFamily="34" charset="0"/>
              </a:rPr>
              <a:t> Arab”</a:t>
            </a:r>
            <a:r>
              <a:rPr lang="vi-VN" sz="3200" b="1" i="0" dirty="0">
                <a:solidFill>
                  <a:srgbClr val="0000CC"/>
                </a:solidFill>
                <a:effectLst/>
                <a:latin typeface="Arial" panose="020B0604020202020204" pitchFamily="34" charset="0"/>
                <a:cs typeface="Arial" panose="020B0604020202020204" pitchFamily="34" charset="0"/>
              </a:rPr>
              <a:t> từ 2010</a:t>
            </a:r>
            <a:endParaRPr lang="en-US" sz="3200" b="1" i="0" dirty="0">
              <a:solidFill>
                <a:srgbClr val="0000CC"/>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 xmlns:a16="http://schemas.microsoft.com/office/drawing/2014/main" id="{A7EEC29B-AFAD-414F-ACD2-9ECCF0AE6FBB}"/>
              </a:ext>
            </a:extLst>
          </p:cNvPr>
          <p:cNvSpPr txBox="1"/>
          <p:nvPr/>
        </p:nvSpPr>
        <p:spPr>
          <a:xfrm>
            <a:off x="1076325" y="2100692"/>
            <a:ext cx="4762500" cy="1477328"/>
          </a:xfrm>
          <a:prstGeom prst="rect">
            <a:avLst/>
          </a:prstGeom>
          <a:noFill/>
        </p:spPr>
        <p:txBody>
          <a:bodyPr wrap="square">
            <a:spAutoFit/>
          </a:bodyPr>
          <a:lstStyle/>
          <a:p>
            <a:pPr algn="just"/>
            <a:r>
              <a:rPr lang="en-US" b="1" i="0" dirty="0" err="1">
                <a:solidFill>
                  <a:srgbClr val="0000CC"/>
                </a:solidFill>
                <a:effectLst/>
                <a:latin typeface="Arial" panose="020B0604020202020204" pitchFamily="34" charset="0"/>
              </a:rPr>
              <a:t>Ngày</a:t>
            </a:r>
            <a:r>
              <a:rPr lang="en-US" b="1" i="0" dirty="0">
                <a:solidFill>
                  <a:srgbClr val="0000CC"/>
                </a:solidFill>
                <a:effectLst/>
                <a:latin typeface="Arial" panose="020B0604020202020204" pitchFamily="34" charset="0"/>
              </a:rPr>
              <a:t> 17-12- 2010, </a:t>
            </a:r>
            <a:r>
              <a:rPr lang="en-US" b="1" i="0" dirty="0" err="1">
                <a:solidFill>
                  <a:srgbClr val="0000CC"/>
                </a:solidFill>
                <a:effectLst/>
                <a:latin typeface="Arial" panose="020B0604020202020204" pitchFamily="34" charset="0"/>
              </a:rPr>
              <a:t>thanh</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niên</a:t>
            </a:r>
            <a:r>
              <a:rPr lang="en-US" b="1" i="0" dirty="0">
                <a:solidFill>
                  <a:srgbClr val="0000CC"/>
                </a:solidFill>
                <a:effectLst/>
                <a:latin typeface="Arial" panose="020B0604020202020204" pitchFamily="34" charset="0"/>
              </a:rPr>
              <a:t> Mohammed Bouazizi </a:t>
            </a:r>
            <a:r>
              <a:rPr lang="en-US" b="1" i="0" dirty="0" err="1">
                <a:solidFill>
                  <a:srgbClr val="0000CC"/>
                </a:solidFill>
                <a:effectLst/>
                <a:latin typeface="Arial" panose="020B0604020202020204" pitchFamily="34" charset="0"/>
              </a:rPr>
              <a:t>đã</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tự</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thiêu</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giữa</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phố</a:t>
            </a:r>
            <a:r>
              <a:rPr lang="en-US" b="1" i="0" dirty="0">
                <a:solidFill>
                  <a:srgbClr val="0000CC"/>
                </a:solidFill>
                <a:effectLst/>
                <a:latin typeface="Arial" panose="020B0604020202020204" pitchFamily="34" charset="0"/>
              </a:rPr>
              <a:t> ở Tunisia </a:t>
            </a:r>
            <a:r>
              <a:rPr lang="en-US" b="1" i="0" dirty="0" err="1">
                <a:solidFill>
                  <a:srgbClr val="0000CC"/>
                </a:solidFill>
                <a:effectLst/>
                <a:latin typeface="Arial" panose="020B0604020202020204" pitchFamily="34" charset="0"/>
              </a:rPr>
              <a:t>để</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phản</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đối</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chính</a:t>
            </a:r>
            <a:r>
              <a:rPr lang="en-US" b="1" i="0" dirty="0">
                <a:solidFill>
                  <a:srgbClr val="0000CC"/>
                </a:solidFill>
                <a:effectLst/>
                <a:latin typeface="Arial" panose="020B0604020202020204" pitchFamily="34" charset="0"/>
              </a:rPr>
              <a:t> </a:t>
            </a:r>
            <a:r>
              <a:rPr lang="en-US" b="1" i="0" dirty="0" err="1">
                <a:solidFill>
                  <a:srgbClr val="0000CC"/>
                </a:solidFill>
                <a:effectLst/>
                <a:latin typeface="Arial" panose="020B0604020202020204" pitchFamily="34" charset="0"/>
              </a:rPr>
              <a:t>quyền</a:t>
            </a:r>
            <a:r>
              <a:rPr lang="en-US" b="1" i="0" dirty="0">
                <a:solidFill>
                  <a:srgbClr val="0000CC"/>
                </a:solidFill>
                <a:effectLst/>
                <a:latin typeface="Arial" panose="020B0604020202020204" pitchFamily="34" charset="0"/>
              </a:rPr>
              <a:t>.</a:t>
            </a:r>
            <a:r>
              <a:rPr lang="vi-VN" b="1" i="0" dirty="0">
                <a:solidFill>
                  <a:srgbClr val="0000CC"/>
                </a:solidFill>
                <a:effectLst/>
                <a:latin typeface="Arial" panose="020B0604020202020204" pitchFamily="34" charset="0"/>
              </a:rPr>
              <a:t> khởi đầu phong trào biểu tình “Mùa xuân Arab”, hay còn gọi là “cách mạng hoa nhài”</a:t>
            </a:r>
            <a:endParaRPr lang="en-US" b="1" dirty="0">
              <a:solidFill>
                <a:srgbClr val="0000CC"/>
              </a:solidFill>
            </a:endParaRPr>
          </a:p>
        </p:txBody>
      </p:sp>
      <p:pic>
        <p:nvPicPr>
          <p:cNvPr id="13" name="Picture 12">
            <a:extLst>
              <a:ext uri="{FF2B5EF4-FFF2-40B4-BE49-F238E27FC236}">
                <a16:creationId xmlns="" xmlns:a16="http://schemas.microsoft.com/office/drawing/2014/main" id="{1AA1541D-1DFE-4783-B38D-C8781BB6F7DB}"/>
              </a:ext>
            </a:extLst>
          </p:cNvPr>
          <p:cNvPicPr>
            <a:picLocks noChangeAspect="1"/>
          </p:cNvPicPr>
          <p:nvPr/>
        </p:nvPicPr>
        <p:blipFill>
          <a:blip r:embed="rId4"/>
          <a:stretch>
            <a:fillRect/>
          </a:stretch>
        </p:blipFill>
        <p:spPr>
          <a:xfrm>
            <a:off x="6562725" y="1915280"/>
            <a:ext cx="4381499" cy="2782848"/>
          </a:xfrm>
          <a:prstGeom prst="rect">
            <a:avLst/>
          </a:prstGeom>
        </p:spPr>
      </p:pic>
      <p:sp>
        <p:nvSpPr>
          <p:cNvPr id="15" name="TextBox 14">
            <a:extLst>
              <a:ext uri="{FF2B5EF4-FFF2-40B4-BE49-F238E27FC236}">
                <a16:creationId xmlns="" xmlns:a16="http://schemas.microsoft.com/office/drawing/2014/main" id="{6422E0EF-F2DD-44B9-B0F6-3826B1F67DC7}"/>
              </a:ext>
            </a:extLst>
          </p:cNvPr>
          <p:cNvSpPr txBox="1"/>
          <p:nvPr/>
        </p:nvSpPr>
        <p:spPr>
          <a:xfrm>
            <a:off x="6454876" y="4955731"/>
            <a:ext cx="4591050" cy="1200329"/>
          </a:xfrm>
          <a:prstGeom prst="rect">
            <a:avLst/>
          </a:prstGeom>
          <a:noFill/>
        </p:spPr>
        <p:txBody>
          <a:bodyPr wrap="square">
            <a:spAutoFit/>
          </a:bodyPr>
          <a:lstStyle>
            <a:defPPr>
              <a:defRPr lang="en-US"/>
            </a:defPPr>
            <a:lvl1pPr algn="just">
              <a:defRPr b="1" i="0">
                <a:solidFill>
                  <a:srgbClr val="0000CC"/>
                </a:solidFill>
                <a:effectLst/>
                <a:latin typeface="Arial" panose="020B0604020202020204" pitchFamily="34" charset="0"/>
              </a:defRPr>
            </a:lvl1pPr>
          </a:lstStyle>
          <a:p>
            <a:r>
              <a:rPr lang="vi-VN" dirty="0"/>
              <a:t>Từ Tunisia, các cuộc biểu tình nhanh chóng bén rễ khắp các quốc gia trong khu vực. Ở Ai Cập, Bahrain, Yemen, Libya và Syria</a:t>
            </a:r>
            <a:r>
              <a:rPr lang="en-US" dirty="0"/>
              <a:t>.</a:t>
            </a:r>
            <a:r>
              <a:rPr lang="vi-VN" dirty="0"/>
              <a:t> </a:t>
            </a:r>
            <a:endParaRPr lang="en-US" dirty="0"/>
          </a:p>
        </p:txBody>
      </p:sp>
      <p:pic>
        <p:nvPicPr>
          <p:cNvPr id="16" name="Picture 15">
            <a:extLst>
              <a:ext uri="{FF2B5EF4-FFF2-40B4-BE49-F238E27FC236}">
                <a16:creationId xmlns="" xmlns:a16="http://schemas.microsoft.com/office/drawing/2014/main" id="{A4F13847-944E-40B4-B2DE-F57CD2757EB6}"/>
              </a:ext>
            </a:extLst>
          </p:cNvPr>
          <p:cNvPicPr>
            <a:picLocks noChangeAspect="1"/>
          </p:cNvPicPr>
          <p:nvPr/>
        </p:nvPicPr>
        <p:blipFill>
          <a:blip r:embed="rId5"/>
          <a:stretch>
            <a:fillRect/>
          </a:stretch>
        </p:blipFill>
        <p:spPr>
          <a:xfrm>
            <a:off x="1076325" y="3939457"/>
            <a:ext cx="4762500" cy="2209800"/>
          </a:xfrm>
          <a:prstGeom prst="rect">
            <a:avLst/>
          </a:prstGeom>
        </p:spPr>
      </p:pic>
    </p:spTree>
    <p:extLst>
      <p:ext uri="{BB962C8B-B14F-4D97-AF65-F5344CB8AC3E}">
        <p14:creationId xmlns:p14="http://schemas.microsoft.com/office/powerpoint/2010/main" val="132400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 Box 13">
            <a:extLst>
              <a:ext uri="{FF2B5EF4-FFF2-40B4-BE49-F238E27FC236}">
                <a16:creationId xmlns="" xmlns:a16="http://schemas.microsoft.com/office/drawing/2014/main" id="{8E31F622-44C7-42B7-9391-53FE6FD9F6C7}"/>
              </a:ext>
            </a:extLst>
          </p:cNvPr>
          <p:cNvSpPr txBox="1">
            <a:spLocks noChangeArrowheads="1"/>
          </p:cNvSpPr>
          <p:nvPr/>
        </p:nvSpPr>
        <p:spPr bwMode="auto">
          <a:xfrm>
            <a:off x="1809750" y="1794492"/>
            <a:ext cx="8153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4000" b="1" dirty="0">
                <a:solidFill>
                  <a:srgbClr val="0000FF"/>
                </a:solidFill>
                <a:latin typeface="Arial" panose="020B0604020202020204" pitchFamily="34" charset="0"/>
              </a:rPr>
              <a:t>PHÒNG CHỐNG CHIẾN LƯỢC</a:t>
            </a:r>
          </a:p>
        </p:txBody>
      </p:sp>
      <p:sp>
        <p:nvSpPr>
          <p:cNvPr id="8" name="Text Box 14">
            <a:extLst>
              <a:ext uri="{FF2B5EF4-FFF2-40B4-BE49-F238E27FC236}">
                <a16:creationId xmlns="" xmlns:a16="http://schemas.microsoft.com/office/drawing/2014/main" id="{4587AFC5-9F43-488F-A151-3BF31A5F5687}"/>
              </a:ext>
            </a:extLst>
          </p:cNvPr>
          <p:cNvSpPr txBox="1">
            <a:spLocks noChangeArrowheads="1"/>
          </p:cNvSpPr>
          <p:nvPr/>
        </p:nvSpPr>
        <p:spPr bwMode="auto">
          <a:xfrm>
            <a:off x="2971800" y="3302430"/>
            <a:ext cx="624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4000" b="1" dirty="0">
                <a:solidFill>
                  <a:srgbClr val="0000FF"/>
                </a:solidFill>
                <a:latin typeface="Arial" panose="020B0604020202020204" pitchFamily="34" charset="0"/>
              </a:rPr>
              <a:t>BẠO LOẠN LẬT ĐỔ</a:t>
            </a:r>
          </a:p>
        </p:txBody>
      </p:sp>
      <p:sp>
        <p:nvSpPr>
          <p:cNvPr id="9" name="Text Box 15">
            <a:extLst>
              <a:ext uri="{FF2B5EF4-FFF2-40B4-BE49-F238E27FC236}">
                <a16:creationId xmlns="" xmlns:a16="http://schemas.microsoft.com/office/drawing/2014/main" id="{9A68774E-E9F1-44EC-A240-888FEC6C67F2}"/>
              </a:ext>
            </a:extLst>
          </p:cNvPr>
          <p:cNvSpPr txBox="1">
            <a:spLocks noChangeArrowheads="1"/>
          </p:cNvSpPr>
          <p:nvPr/>
        </p:nvSpPr>
        <p:spPr bwMode="auto">
          <a:xfrm>
            <a:off x="2466703" y="4040231"/>
            <a:ext cx="7696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4000" b="1" dirty="0">
                <a:solidFill>
                  <a:srgbClr val="0000FF"/>
                </a:solidFill>
                <a:latin typeface="Arial" panose="020B0604020202020204" pitchFamily="34" charset="0"/>
              </a:rPr>
              <a:t>CỦA CÁC THẾ LỰC THÙ ĐỊCH</a:t>
            </a:r>
          </a:p>
        </p:txBody>
      </p:sp>
      <p:sp>
        <p:nvSpPr>
          <p:cNvPr id="10" name="Text Box 6">
            <a:extLst>
              <a:ext uri="{FF2B5EF4-FFF2-40B4-BE49-F238E27FC236}">
                <a16:creationId xmlns="" xmlns:a16="http://schemas.microsoft.com/office/drawing/2014/main" id="{8C388B33-89E2-4F5E-9F46-3A4E2A855B7C}"/>
              </a:ext>
            </a:extLst>
          </p:cNvPr>
          <p:cNvSpPr txBox="1">
            <a:spLocks noChangeArrowheads="1"/>
          </p:cNvSpPr>
          <p:nvPr/>
        </p:nvSpPr>
        <p:spPr bwMode="auto">
          <a:xfrm>
            <a:off x="1543050" y="4840481"/>
            <a:ext cx="937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4000" b="1" dirty="0">
                <a:solidFill>
                  <a:srgbClr val="0000FF"/>
                </a:solidFill>
                <a:latin typeface="Arial" panose="020B0604020202020204" pitchFamily="34" charset="0"/>
              </a:rPr>
              <a:t>CHỐNG PHÁ CÁCH MẠNG VIỆT NAM</a:t>
            </a:r>
          </a:p>
        </p:txBody>
      </p:sp>
      <p:sp>
        <p:nvSpPr>
          <p:cNvPr id="3" name="TextBox 2">
            <a:extLst>
              <a:ext uri="{FF2B5EF4-FFF2-40B4-BE49-F238E27FC236}">
                <a16:creationId xmlns="" xmlns:a16="http://schemas.microsoft.com/office/drawing/2014/main" id="{0A791F6D-6E0B-4DC8-A34F-2538FA15122E}"/>
              </a:ext>
            </a:extLst>
          </p:cNvPr>
          <p:cNvSpPr txBox="1"/>
          <p:nvPr/>
        </p:nvSpPr>
        <p:spPr>
          <a:xfrm>
            <a:off x="2847975" y="2558418"/>
            <a:ext cx="65341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spcBef>
                <a:spcPct val="50000"/>
              </a:spcBef>
              <a:buClrTx/>
              <a:buSzTx/>
              <a:buFontTx/>
              <a:buNone/>
              <a:defRPr sz="4000" b="1">
                <a:solidFill>
                  <a:srgbClr val="FFFF00"/>
                </a:solidFill>
                <a:latin typeface="Arial" panose="020B0604020202020204" pitchFamily="34" charset="0"/>
              </a:defRPr>
            </a:lvl1pPr>
            <a:lvl2pPr marL="742950" indent="-285750">
              <a:spcBef>
                <a:spcPct val="20000"/>
              </a:spcBef>
              <a:buClr>
                <a:schemeClr val="tx1"/>
              </a:buClr>
              <a:buChar char="–"/>
              <a:defRPr sz="2800">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latin typeface="Tahoma" panose="020B0604030504040204" pitchFamily="34" charset="0"/>
              </a:defRPr>
            </a:lvl3pPr>
            <a:lvl4pPr marL="1600200" indent="-228600">
              <a:spcBef>
                <a:spcPct val="20000"/>
              </a:spcBef>
              <a:buClr>
                <a:schemeClr val="tx1"/>
              </a:buClr>
              <a:buChar char="–"/>
              <a:defRPr sz="2000">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9pPr>
          </a:lstStyle>
          <a:p>
            <a:r>
              <a:rPr lang="en-US" altLang="en-US" dirty="0">
                <a:solidFill>
                  <a:srgbClr val="0000FF"/>
                </a:solidFill>
              </a:rPr>
              <a:t>“DIỄN BIẾN HÒA BÌNH”</a:t>
            </a:r>
          </a:p>
        </p:txBody>
      </p:sp>
      <p:sp>
        <p:nvSpPr>
          <p:cNvPr id="4" name="TextBox 3">
            <a:extLst>
              <a:ext uri="{FF2B5EF4-FFF2-40B4-BE49-F238E27FC236}">
                <a16:creationId xmlns="" xmlns:a16="http://schemas.microsoft.com/office/drawing/2014/main" id="{7B27F61D-8C1F-4B74-B64C-AEB54D3B0CC2}"/>
              </a:ext>
            </a:extLst>
          </p:cNvPr>
          <p:cNvSpPr txBox="1"/>
          <p:nvPr/>
        </p:nvSpPr>
        <p:spPr>
          <a:xfrm>
            <a:off x="3590925" y="552450"/>
            <a:ext cx="4495800" cy="769441"/>
          </a:xfrm>
          <a:prstGeom prst="rect">
            <a:avLst/>
          </a:prstGeom>
          <a:noFill/>
        </p:spPr>
        <p:txBody>
          <a:bodyPr wrap="square" rtlCol="0">
            <a:spAutoFit/>
          </a:bodyPr>
          <a:lstStyle/>
          <a:p>
            <a:pPr algn="ctr"/>
            <a:r>
              <a:rPr lang="en-US" sz="4400" b="1" i="1" dirty="0">
                <a:solidFill>
                  <a:srgbClr val="0000FF"/>
                </a:solidFill>
                <a:latin typeface="Arial" panose="020B0604020202020204" pitchFamily="34" charset="0"/>
                <a:cs typeface="Arial" panose="020B0604020202020204" pitchFamily="34" charset="0"/>
              </a:rPr>
              <a:t>BÀI I</a:t>
            </a:r>
          </a:p>
        </p:txBody>
      </p:sp>
    </p:spTree>
    <p:extLst>
      <p:ext uri="{BB962C8B-B14F-4D97-AF65-F5344CB8AC3E}">
        <p14:creationId xmlns:p14="http://schemas.microsoft.com/office/powerpoint/2010/main" val="36436234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97999A15-1B35-4C6C-A5D7-73799B0BB933}"/>
              </a:ext>
            </a:extLst>
          </p:cNvPr>
          <p:cNvSpPr txBox="1"/>
          <p:nvPr/>
        </p:nvSpPr>
        <p:spPr>
          <a:xfrm>
            <a:off x="5327432" y="2221662"/>
            <a:ext cx="1318060" cy="1477328"/>
          </a:xfrm>
          <a:prstGeom prst="rect">
            <a:avLst/>
          </a:prstGeom>
          <a:noFill/>
        </p:spPr>
        <p:txBody>
          <a:bodyPr wrap="square" rtlCol="0">
            <a:spAutoFit/>
          </a:bodyPr>
          <a:lstStyle/>
          <a:p>
            <a:pPr algn="ctr"/>
            <a:r>
              <a:rPr lang="en-US" b="0" i="0" dirty="0">
                <a:solidFill>
                  <a:srgbClr val="222222"/>
                </a:solidFill>
                <a:effectLst/>
                <a:latin typeface="arial" panose="020B0604020202020204" pitchFamily="34" charset="0"/>
              </a:rPr>
              <a:t>Muammar Gaddafi, </a:t>
            </a:r>
            <a:r>
              <a:rPr lang="en-US" b="0" i="0" dirty="0" err="1">
                <a:solidFill>
                  <a:srgbClr val="222222"/>
                </a:solidFill>
                <a:effectLst/>
                <a:latin typeface="arial" panose="020B0604020202020204" pitchFamily="34" charset="0"/>
              </a:rPr>
              <a:t>lãnh</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đạo</a:t>
            </a:r>
            <a:r>
              <a:rPr lang="en-US" b="0" i="0" dirty="0">
                <a:solidFill>
                  <a:srgbClr val="222222"/>
                </a:solidFill>
                <a:effectLst/>
                <a:latin typeface="arial" panose="020B0604020202020204" pitchFamily="34" charset="0"/>
              </a:rPr>
              <a:t> Libya </a:t>
            </a:r>
            <a:r>
              <a:rPr lang="en-US" b="0" i="0" dirty="0" err="1">
                <a:solidFill>
                  <a:srgbClr val="222222"/>
                </a:solidFill>
                <a:effectLst/>
                <a:latin typeface="arial" panose="020B0604020202020204" pitchFamily="34" charset="0"/>
              </a:rPr>
              <a:t>năm</a:t>
            </a:r>
            <a:r>
              <a:rPr lang="en-US" b="0" i="0" dirty="0">
                <a:solidFill>
                  <a:srgbClr val="222222"/>
                </a:solidFill>
                <a:effectLst/>
                <a:latin typeface="arial" panose="020B0604020202020204" pitchFamily="34" charset="0"/>
              </a:rPr>
              <a:t> 1969-2011</a:t>
            </a:r>
            <a:endParaRPr lang="en-US" dirty="0"/>
          </a:p>
        </p:txBody>
      </p:sp>
      <p:pic>
        <p:nvPicPr>
          <p:cNvPr id="6146" name="Picture 2" descr="Gaddafi máu me đầy người trước khi bị quân nổi dậy xử tử.">
            <a:extLst>
              <a:ext uri="{FF2B5EF4-FFF2-40B4-BE49-F238E27FC236}">
                <a16:creationId xmlns="" xmlns:a16="http://schemas.microsoft.com/office/drawing/2014/main" id="{36F9ECFD-A867-4728-BF97-80088F86B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534" y="1864698"/>
            <a:ext cx="4391025"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Người dân Tripoli mang xác chiến binh LNA thiệt mạng trong trận không kích sân bay Mitiga hôm thứ Hai.">
            <a:extLst>
              <a:ext uri="{FF2B5EF4-FFF2-40B4-BE49-F238E27FC236}">
                <a16:creationId xmlns="" xmlns:a16="http://schemas.microsoft.com/office/drawing/2014/main" id="{49F4E353-5D52-47E1-8CCB-818A396596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 xmlns:a16="http://schemas.microsoft.com/office/drawing/2014/main" id="{24A8343D-C2FE-4E99-A927-559FF3B8028B}"/>
              </a:ext>
            </a:extLst>
          </p:cNvPr>
          <p:cNvPicPr>
            <a:picLocks noChangeAspect="1"/>
          </p:cNvPicPr>
          <p:nvPr/>
        </p:nvPicPr>
        <p:blipFill>
          <a:blip r:embed="rId5"/>
          <a:stretch>
            <a:fillRect/>
          </a:stretch>
        </p:blipFill>
        <p:spPr>
          <a:xfrm>
            <a:off x="1210829" y="4077788"/>
            <a:ext cx="4157662" cy="2286000"/>
          </a:xfrm>
          <a:prstGeom prst="rect">
            <a:avLst/>
          </a:prstGeom>
        </p:spPr>
      </p:pic>
      <p:pic>
        <p:nvPicPr>
          <p:cNvPr id="10" name="Picture 9">
            <a:extLst>
              <a:ext uri="{FF2B5EF4-FFF2-40B4-BE49-F238E27FC236}">
                <a16:creationId xmlns="" xmlns:a16="http://schemas.microsoft.com/office/drawing/2014/main" id="{317C2577-7677-44F8-B2D4-F062E6038E3B}"/>
              </a:ext>
            </a:extLst>
          </p:cNvPr>
          <p:cNvPicPr>
            <a:picLocks noChangeAspect="1"/>
          </p:cNvPicPr>
          <p:nvPr/>
        </p:nvPicPr>
        <p:blipFill>
          <a:blip r:embed="rId6"/>
          <a:stretch>
            <a:fillRect/>
          </a:stretch>
        </p:blipFill>
        <p:spPr>
          <a:xfrm>
            <a:off x="1210828" y="1845853"/>
            <a:ext cx="4157662" cy="2188457"/>
          </a:xfrm>
          <a:prstGeom prst="rect">
            <a:avLst/>
          </a:prstGeom>
        </p:spPr>
      </p:pic>
      <p:sp>
        <p:nvSpPr>
          <p:cNvPr id="11" name="TextBox 10">
            <a:extLst>
              <a:ext uri="{FF2B5EF4-FFF2-40B4-BE49-F238E27FC236}">
                <a16:creationId xmlns="" xmlns:a16="http://schemas.microsoft.com/office/drawing/2014/main" id="{C2F9C753-92C4-47E9-AB6A-7CFBDE8ACC16}"/>
              </a:ext>
            </a:extLst>
          </p:cNvPr>
          <p:cNvSpPr txBox="1"/>
          <p:nvPr/>
        </p:nvSpPr>
        <p:spPr>
          <a:xfrm>
            <a:off x="1790699" y="409575"/>
            <a:ext cx="8448675" cy="830997"/>
          </a:xfrm>
          <a:prstGeom prst="rect">
            <a:avLst/>
          </a:prstGeom>
          <a:noFill/>
        </p:spPr>
        <p:txBody>
          <a:bodyPr wrap="square" rtlCol="0">
            <a:spAutoFit/>
          </a:bodyPr>
          <a:lstStyle/>
          <a:p>
            <a:pPr algn="ctr"/>
            <a:r>
              <a:rPr lang="en-US" sz="2400" b="1" i="0" dirty="0" err="1">
                <a:solidFill>
                  <a:srgbClr val="0000CC"/>
                </a:solidFill>
                <a:effectLst/>
                <a:latin typeface="Arial" panose="020B0604020202020204" pitchFamily="34" charset="0"/>
              </a:rPr>
              <a:t>Từ</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các</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cuộc</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biểu</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tình</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chống</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chính</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phủ</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ngày</a:t>
            </a:r>
            <a:r>
              <a:rPr lang="en-US" sz="2400" b="1" i="0" dirty="0">
                <a:solidFill>
                  <a:srgbClr val="0000CC"/>
                </a:solidFill>
                <a:effectLst/>
                <a:latin typeface="Arial" panose="020B0604020202020204" pitchFamily="34" charset="0"/>
              </a:rPr>
              <a:t> 15/2/2011                    </a:t>
            </a:r>
            <a:r>
              <a:rPr lang="en-US" sz="2400" b="1" i="0" dirty="0" err="1">
                <a:solidFill>
                  <a:srgbClr val="0000CC"/>
                </a:solidFill>
                <a:effectLst/>
                <a:latin typeface="Arial" panose="020B0604020202020204" pitchFamily="34" charset="0"/>
              </a:rPr>
              <a:t>dẫn</a:t>
            </a:r>
            <a:r>
              <a:rPr lang="en-US" sz="2400" b="1" i="0" dirty="0">
                <a:solidFill>
                  <a:srgbClr val="0000CC"/>
                </a:solidFill>
                <a:effectLst/>
                <a:latin typeface="Arial" panose="020B0604020202020204" pitchFamily="34" charset="0"/>
              </a:rPr>
              <a:t> </a:t>
            </a:r>
            <a:r>
              <a:rPr lang="en-US" sz="2400" b="1" dirty="0" err="1">
                <a:solidFill>
                  <a:srgbClr val="0000CC"/>
                </a:solidFill>
                <a:latin typeface="Arial" panose="020B0604020202020204" pitchFamily="34" charset="0"/>
              </a:rPr>
              <a:t>đến</a:t>
            </a:r>
            <a:r>
              <a:rPr lang="en-US" sz="2400" b="1" dirty="0">
                <a:solidFill>
                  <a:srgbClr val="0000CC"/>
                </a:solidFill>
                <a:latin typeface="Arial" panose="020B0604020202020204" pitchFamily="34" charset="0"/>
              </a:rPr>
              <a:t> </a:t>
            </a:r>
            <a:r>
              <a:rPr lang="en-US" sz="2400" b="1" i="0" dirty="0" err="1">
                <a:solidFill>
                  <a:srgbClr val="0000CC"/>
                </a:solidFill>
                <a:effectLst/>
                <a:latin typeface="Arial" panose="020B0604020202020204" pitchFamily="34" charset="0"/>
              </a:rPr>
              <a:t>Nội</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chiến</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tại</a:t>
            </a:r>
            <a:r>
              <a:rPr lang="en-US" sz="2400" b="1" i="0" dirty="0">
                <a:solidFill>
                  <a:srgbClr val="0000CC"/>
                </a:solidFill>
                <a:effectLst/>
                <a:latin typeface="Arial" panose="020B0604020202020204" pitchFamily="34" charset="0"/>
              </a:rPr>
              <a:t> Libya</a:t>
            </a:r>
            <a:endParaRPr lang="en-US" sz="2400" dirty="0">
              <a:solidFill>
                <a:srgbClr val="0000CC"/>
              </a:solidFill>
            </a:endParaRPr>
          </a:p>
        </p:txBody>
      </p:sp>
      <p:pic>
        <p:nvPicPr>
          <p:cNvPr id="6150" name="Picture 6">
            <a:extLst>
              <a:ext uri="{FF2B5EF4-FFF2-40B4-BE49-F238E27FC236}">
                <a16:creationId xmlns="" xmlns:a16="http://schemas.microsoft.com/office/drawing/2014/main" id="{CFB630AF-0E52-4B17-B82C-02507CC9A2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2534" y="4124243"/>
            <a:ext cx="43910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3848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B20C6EBC-E368-45C5-8707-971D4ECD7D1B}"/>
              </a:ext>
            </a:extLst>
          </p:cNvPr>
          <p:cNvSpPr txBox="1"/>
          <p:nvPr/>
        </p:nvSpPr>
        <p:spPr>
          <a:xfrm>
            <a:off x="2085975" y="428625"/>
            <a:ext cx="8343900" cy="830997"/>
          </a:xfrm>
          <a:prstGeom prst="rect">
            <a:avLst/>
          </a:prstGeom>
          <a:noFill/>
        </p:spPr>
        <p:txBody>
          <a:bodyPr wrap="square" rtlCol="0">
            <a:spAutoFit/>
          </a:bodyPr>
          <a:lstStyle/>
          <a:p>
            <a:pPr algn="ctr"/>
            <a:r>
              <a:rPr lang="en-US" sz="2400" b="1" i="0" dirty="0" err="1">
                <a:solidFill>
                  <a:srgbClr val="0000CC"/>
                </a:solidFill>
                <a:effectLst/>
                <a:latin typeface="Arial" panose="020B0604020202020204" pitchFamily="34" charset="0"/>
              </a:rPr>
              <a:t>Từ</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cuộc</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biểu</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tình</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bạo</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loạn</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ngày</a:t>
            </a:r>
            <a:r>
              <a:rPr lang="en-US" sz="2400" b="1" i="0" dirty="0">
                <a:solidFill>
                  <a:srgbClr val="0000CC"/>
                </a:solidFill>
                <a:effectLst/>
                <a:latin typeface="Arial" panose="020B0604020202020204" pitchFamily="34" charset="0"/>
              </a:rPr>
              <a:t> 26/01/2011                 </a:t>
            </a:r>
            <a:r>
              <a:rPr lang="en-US" sz="2400" b="1" i="0" dirty="0" err="1">
                <a:solidFill>
                  <a:srgbClr val="0000CC"/>
                </a:solidFill>
                <a:effectLst/>
                <a:latin typeface="Arial" panose="020B0604020202020204" pitchFamily="34" charset="0"/>
              </a:rPr>
              <a:t>dẫn</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đến</a:t>
            </a:r>
            <a:r>
              <a:rPr lang="en-US" sz="2400" b="1" i="0" dirty="0">
                <a:solidFill>
                  <a:srgbClr val="0000CC"/>
                </a:solidFill>
                <a:effectLst/>
                <a:latin typeface="Arial" panose="020B0604020202020204" pitchFamily="34" charset="0"/>
              </a:rPr>
              <a:t> </a:t>
            </a:r>
            <a:r>
              <a:rPr lang="en-US" sz="2400" b="1" dirty="0" err="1">
                <a:solidFill>
                  <a:srgbClr val="0000CC"/>
                </a:solidFill>
                <a:latin typeface="Arial" panose="020B0604020202020204" pitchFamily="34" charset="0"/>
              </a:rPr>
              <a:t>c</a:t>
            </a:r>
            <a:r>
              <a:rPr lang="en-US" sz="2400" b="1" i="0" dirty="0" err="1">
                <a:solidFill>
                  <a:srgbClr val="0000CC"/>
                </a:solidFill>
                <a:effectLst/>
                <a:latin typeface="Arial" panose="020B0604020202020204" pitchFamily="34" charset="0"/>
              </a:rPr>
              <a:t>uộc</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Nội</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chiến</a:t>
            </a:r>
            <a:r>
              <a:rPr lang="en-US" sz="2400" b="1" i="0" dirty="0">
                <a:solidFill>
                  <a:srgbClr val="0000CC"/>
                </a:solidFill>
                <a:effectLst/>
                <a:latin typeface="Arial" panose="020B0604020202020204" pitchFamily="34" charset="0"/>
              </a:rPr>
              <a:t> Syria</a:t>
            </a:r>
            <a:endParaRPr lang="en-US" sz="2400" b="1" dirty="0">
              <a:solidFill>
                <a:srgbClr val="0000CC"/>
              </a:solidFill>
            </a:endParaRPr>
          </a:p>
        </p:txBody>
      </p:sp>
      <p:pic>
        <p:nvPicPr>
          <p:cNvPr id="7170" name="Picture 2">
            <a:extLst>
              <a:ext uri="{FF2B5EF4-FFF2-40B4-BE49-F238E27FC236}">
                <a16:creationId xmlns="" xmlns:a16="http://schemas.microsoft.com/office/drawing/2014/main" id="{C66721F3-D5B5-44DE-91F7-89DC1149C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938" y="1825135"/>
            <a:ext cx="4544962" cy="20728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9ECA566F-61E2-4538-8994-76D81AF893BC}"/>
              </a:ext>
            </a:extLst>
          </p:cNvPr>
          <p:cNvSpPr txBox="1"/>
          <p:nvPr/>
        </p:nvSpPr>
        <p:spPr>
          <a:xfrm>
            <a:off x="5429251" y="1930768"/>
            <a:ext cx="1417687" cy="1754326"/>
          </a:xfrm>
          <a:prstGeom prst="rect">
            <a:avLst/>
          </a:prstGeom>
          <a:noFill/>
        </p:spPr>
        <p:txBody>
          <a:bodyPr wrap="square" rtlCol="0">
            <a:spAutoFit/>
          </a:bodyPr>
          <a:lstStyle/>
          <a:p>
            <a:pPr algn="ctr"/>
            <a:r>
              <a:rPr lang="en-US" b="1" i="0" dirty="0" err="1">
                <a:effectLst/>
                <a:latin typeface="Roboto" panose="02000000000000000000" pitchFamily="2" charset="0"/>
              </a:rPr>
              <a:t>Quân</a:t>
            </a:r>
            <a:r>
              <a:rPr lang="en-US" b="1" i="0" dirty="0">
                <a:effectLst/>
                <a:latin typeface="Roboto" panose="02000000000000000000" pitchFamily="2" charset="0"/>
              </a:rPr>
              <a:t> </a:t>
            </a:r>
            <a:r>
              <a:rPr lang="en-US" b="1" i="0" dirty="0" err="1">
                <a:effectLst/>
                <a:latin typeface="Roboto" panose="02000000000000000000" pitchFamily="2" charset="0"/>
              </a:rPr>
              <a:t>đội</a:t>
            </a:r>
            <a:r>
              <a:rPr lang="en-US" b="1" i="0" dirty="0">
                <a:effectLst/>
                <a:latin typeface="Roboto" panose="02000000000000000000" pitchFamily="2" charset="0"/>
              </a:rPr>
              <a:t> Syria </a:t>
            </a:r>
            <a:r>
              <a:rPr lang="en-US" b="1" i="0" dirty="0" err="1">
                <a:effectLst/>
                <a:latin typeface="Roboto" panose="02000000000000000000" pitchFamily="2" charset="0"/>
              </a:rPr>
              <a:t>tấn</a:t>
            </a:r>
            <a:r>
              <a:rPr lang="en-US" b="1" i="0" dirty="0">
                <a:effectLst/>
                <a:latin typeface="Roboto" panose="02000000000000000000" pitchFamily="2" charset="0"/>
              </a:rPr>
              <a:t> </a:t>
            </a:r>
            <a:r>
              <a:rPr lang="en-US" b="1" i="0" dirty="0" err="1">
                <a:effectLst/>
                <a:latin typeface="Roboto" panose="02000000000000000000" pitchFamily="2" charset="0"/>
              </a:rPr>
              <a:t>công</a:t>
            </a:r>
            <a:r>
              <a:rPr lang="en-US" b="1" i="0" dirty="0">
                <a:effectLst/>
                <a:latin typeface="Roboto" panose="02000000000000000000" pitchFamily="2" charset="0"/>
              </a:rPr>
              <a:t> </a:t>
            </a:r>
            <a:r>
              <a:rPr lang="en-US" b="1" i="0" dirty="0" err="1">
                <a:effectLst/>
                <a:latin typeface="Roboto" panose="02000000000000000000" pitchFamily="2" charset="0"/>
              </a:rPr>
              <a:t>nhóm</a:t>
            </a:r>
            <a:r>
              <a:rPr lang="en-US" b="1" i="0" dirty="0">
                <a:effectLst/>
                <a:latin typeface="Roboto" panose="02000000000000000000" pitchFamily="2" charset="0"/>
              </a:rPr>
              <a:t> </a:t>
            </a:r>
            <a:r>
              <a:rPr lang="en-US" b="1" i="0" dirty="0" err="1">
                <a:effectLst/>
                <a:latin typeface="Roboto" panose="02000000000000000000" pitchFamily="2" charset="0"/>
              </a:rPr>
              <a:t>phiến</a:t>
            </a:r>
            <a:r>
              <a:rPr lang="en-US" b="1" i="0" dirty="0">
                <a:effectLst/>
                <a:latin typeface="Roboto" panose="02000000000000000000" pitchFamily="2" charset="0"/>
              </a:rPr>
              <a:t> </a:t>
            </a:r>
            <a:r>
              <a:rPr lang="en-US" b="1" i="0" dirty="0" err="1">
                <a:effectLst/>
                <a:latin typeface="Roboto" panose="02000000000000000000" pitchFamily="2" charset="0"/>
              </a:rPr>
              <a:t>quân</a:t>
            </a:r>
            <a:r>
              <a:rPr lang="en-US" b="1" i="0" dirty="0">
                <a:effectLst/>
                <a:latin typeface="Roboto" panose="02000000000000000000" pitchFamily="2" charset="0"/>
              </a:rPr>
              <a:t> </a:t>
            </a:r>
            <a:r>
              <a:rPr lang="en-US" b="1" i="0" dirty="0" err="1">
                <a:effectLst/>
                <a:latin typeface="Roboto" panose="02000000000000000000" pitchFamily="2" charset="0"/>
              </a:rPr>
              <a:t>tại</a:t>
            </a:r>
            <a:r>
              <a:rPr lang="en-US" b="1" i="0" dirty="0">
                <a:effectLst/>
                <a:latin typeface="Roboto" panose="02000000000000000000" pitchFamily="2" charset="0"/>
              </a:rPr>
              <a:t> Idlib. </a:t>
            </a:r>
            <a:r>
              <a:rPr lang="en-US" b="1" i="0" dirty="0" err="1">
                <a:effectLst/>
                <a:latin typeface="Roboto" panose="02000000000000000000" pitchFamily="2" charset="0"/>
              </a:rPr>
              <a:t>Ảnh</a:t>
            </a:r>
            <a:r>
              <a:rPr lang="en-US" b="1" i="0" dirty="0">
                <a:effectLst/>
                <a:latin typeface="Roboto" panose="02000000000000000000" pitchFamily="2" charset="0"/>
              </a:rPr>
              <a:t>: AMN.</a:t>
            </a:r>
            <a:endParaRPr lang="en-US" b="1" dirty="0"/>
          </a:p>
        </p:txBody>
      </p:sp>
      <p:pic>
        <p:nvPicPr>
          <p:cNvPr id="8" name="Picture 7">
            <a:extLst>
              <a:ext uri="{FF2B5EF4-FFF2-40B4-BE49-F238E27FC236}">
                <a16:creationId xmlns="" xmlns:a16="http://schemas.microsoft.com/office/drawing/2014/main" id="{E59CF174-B251-4F88-8919-D2D6A92ECD57}"/>
              </a:ext>
            </a:extLst>
          </p:cNvPr>
          <p:cNvPicPr>
            <a:picLocks noChangeAspect="1"/>
          </p:cNvPicPr>
          <p:nvPr/>
        </p:nvPicPr>
        <p:blipFill>
          <a:blip r:embed="rId5"/>
          <a:stretch>
            <a:fillRect/>
          </a:stretch>
        </p:blipFill>
        <p:spPr>
          <a:xfrm>
            <a:off x="6846938" y="3994489"/>
            <a:ext cx="4544962" cy="2257426"/>
          </a:xfrm>
          <a:prstGeom prst="rect">
            <a:avLst/>
          </a:prstGeom>
        </p:spPr>
      </p:pic>
      <p:sp>
        <p:nvSpPr>
          <p:cNvPr id="9" name="TextBox 8">
            <a:extLst>
              <a:ext uri="{FF2B5EF4-FFF2-40B4-BE49-F238E27FC236}">
                <a16:creationId xmlns="" xmlns:a16="http://schemas.microsoft.com/office/drawing/2014/main" id="{E4CC5799-CED1-4948-A5B0-0CFEA05F286D}"/>
              </a:ext>
            </a:extLst>
          </p:cNvPr>
          <p:cNvSpPr txBox="1"/>
          <p:nvPr/>
        </p:nvSpPr>
        <p:spPr>
          <a:xfrm>
            <a:off x="5306058" y="4281150"/>
            <a:ext cx="1579884" cy="1754326"/>
          </a:xfrm>
          <a:prstGeom prst="rect">
            <a:avLst/>
          </a:prstGeom>
          <a:noFill/>
        </p:spPr>
        <p:txBody>
          <a:bodyPr wrap="square" rtlCol="0">
            <a:spAutoFit/>
          </a:bodyPr>
          <a:lstStyle>
            <a:defPPr>
              <a:defRPr lang="en-US"/>
            </a:defPPr>
            <a:lvl1pPr algn="ctr">
              <a:defRPr b="1" i="0">
                <a:effectLst/>
                <a:latin typeface="Roboto" panose="02000000000000000000" pitchFamily="2" charset="0"/>
              </a:defRPr>
            </a:lvl1pPr>
          </a:lstStyle>
          <a:p>
            <a:r>
              <a:rPr lang="en-US" dirty="0"/>
              <a:t>Quang </a:t>
            </a:r>
            <a:r>
              <a:rPr lang="en-US" dirty="0" err="1"/>
              <a:t>rảnh</a:t>
            </a:r>
            <a:r>
              <a:rPr lang="en-US" dirty="0"/>
              <a:t> </a:t>
            </a:r>
            <a:r>
              <a:rPr lang="en-US" dirty="0" err="1"/>
              <a:t>đổ</a:t>
            </a:r>
            <a:r>
              <a:rPr lang="en-US" dirty="0"/>
              <a:t> </a:t>
            </a:r>
            <a:r>
              <a:rPr lang="en-US" dirty="0" err="1"/>
              <a:t>nát</a:t>
            </a:r>
            <a:r>
              <a:rPr lang="en-US" dirty="0"/>
              <a:t> </a:t>
            </a:r>
            <a:r>
              <a:rPr lang="en-US" dirty="0" err="1"/>
              <a:t>sau</a:t>
            </a:r>
            <a:r>
              <a:rPr lang="en-US" dirty="0"/>
              <a:t> </a:t>
            </a:r>
            <a:r>
              <a:rPr lang="en-US" dirty="0" err="1"/>
              <a:t>các</a:t>
            </a:r>
            <a:r>
              <a:rPr lang="en-US" dirty="0"/>
              <a:t> </a:t>
            </a:r>
            <a:r>
              <a:rPr lang="en-US" dirty="0" err="1"/>
              <a:t>cuộc</a:t>
            </a:r>
            <a:r>
              <a:rPr lang="en-US" dirty="0"/>
              <a:t> </a:t>
            </a:r>
            <a:r>
              <a:rPr lang="en-US" dirty="0" err="1"/>
              <a:t>giao</a:t>
            </a:r>
            <a:r>
              <a:rPr lang="en-US" dirty="0"/>
              <a:t> </a:t>
            </a:r>
            <a:r>
              <a:rPr lang="en-US" dirty="0" err="1"/>
              <a:t>tranh</a:t>
            </a:r>
            <a:r>
              <a:rPr lang="en-US" dirty="0"/>
              <a:t> </a:t>
            </a:r>
            <a:r>
              <a:rPr lang="en-US" dirty="0" err="1"/>
              <a:t>tại</a:t>
            </a:r>
            <a:r>
              <a:rPr lang="en-US" dirty="0"/>
              <a:t> Syria _</a:t>
            </a:r>
            <a:r>
              <a:rPr lang="en-US" dirty="0" err="1"/>
              <a:t>Ảnh</a:t>
            </a:r>
            <a:r>
              <a:rPr lang="en-US" dirty="0"/>
              <a:t>: AFP/TTXVN</a:t>
            </a:r>
          </a:p>
        </p:txBody>
      </p:sp>
      <p:pic>
        <p:nvPicPr>
          <p:cNvPr id="7172" name="Picture 4" descr="Cuộc nội chiến Syria bùng phát do những căng thẳng giữa phe nổi dậy và lực lượng chính phủ, dần dần trở thành cuộc chiến quốc tế hoá - Ảnh: Reuters">
            <a:extLst>
              <a:ext uri="{FF2B5EF4-FFF2-40B4-BE49-F238E27FC236}">
                <a16:creationId xmlns="" xmlns:a16="http://schemas.microsoft.com/office/drawing/2014/main" id="{E0C609EF-F862-47F1-BCEC-A301D510DB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303" y="3981974"/>
            <a:ext cx="4177348" cy="22574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0215CB25-72BF-42A3-9459-6615A968525B}"/>
              </a:ext>
            </a:extLst>
          </p:cNvPr>
          <p:cNvPicPr>
            <a:picLocks noChangeAspect="1"/>
          </p:cNvPicPr>
          <p:nvPr/>
        </p:nvPicPr>
        <p:blipFill>
          <a:blip r:embed="rId7"/>
          <a:stretch>
            <a:fillRect/>
          </a:stretch>
        </p:blipFill>
        <p:spPr>
          <a:xfrm>
            <a:off x="1023303" y="1816699"/>
            <a:ext cx="4177348" cy="2081311"/>
          </a:xfrm>
          <a:prstGeom prst="rect">
            <a:avLst/>
          </a:prstGeom>
        </p:spPr>
      </p:pic>
    </p:spTree>
    <p:extLst>
      <p:ext uri="{BB962C8B-B14F-4D97-AF65-F5344CB8AC3E}">
        <p14:creationId xmlns:p14="http://schemas.microsoft.com/office/powerpoint/2010/main" val="678037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5893C5BD-D392-483E-99DF-49E37A7025DF}"/>
              </a:ext>
            </a:extLst>
          </p:cNvPr>
          <p:cNvSpPr txBox="1"/>
          <p:nvPr/>
        </p:nvSpPr>
        <p:spPr>
          <a:xfrm>
            <a:off x="2219325" y="552450"/>
            <a:ext cx="7343775" cy="461665"/>
          </a:xfrm>
          <a:prstGeom prst="rect">
            <a:avLst/>
          </a:prstGeom>
          <a:noFill/>
        </p:spPr>
        <p:txBody>
          <a:bodyPr wrap="square" rtlCol="0">
            <a:spAutoFit/>
          </a:bodyPr>
          <a:lstStyle/>
          <a:p>
            <a:r>
              <a:rPr lang="en-US" sz="2400" b="1" i="0" dirty="0" err="1">
                <a:solidFill>
                  <a:srgbClr val="0000CC"/>
                </a:solidFill>
                <a:effectLst/>
                <a:latin typeface="Arial" panose="020B0604020202020204" pitchFamily="34" charset="0"/>
              </a:rPr>
              <a:t>Cuộc</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bạo</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loạn</a:t>
            </a:r>
            <a:r>
              <a:rPr lang="en-US" sz="2400" b="1" i="0" dirty="0">
                <a:solidFill>
                  <a:srgbClr val="0000CC"/>
                </a:solidFill>
                <a:effectLst/>
                <a:latin typeface="Arial" panose="020B0604020202020204" pitchFamily="34" charset="0"/>
              </a:rPr>
              <a:t> </a:t>
            </a:r>
            <a:r>
              <a:rPr lang="en-US" sz="2400" b="1" dirty="0" err="1">
                <a:solidFill>
                  <a:srgbClr val="0000CC"/>
                </a:solidFill>
                <a:latin typeface="Arial" panose="020B0604020202020204" pitchFamily="34" charset="0"/>
              </a:rPr>
              <a:t>l</a:t>
            </a:r>
            <a:r>
              <a:rPr lang="en-US" sz="2400" b="1" i="0" dirty="0" err="1">
                <a:solidFill>
                  <a:srgbClr val="0000CC"/>
                </a:solidFill>
                <a:effectLst/>
                <a:latin typeface="Arial" panose="020B0604020202020204" pitchFamily="34" charset="0"/>
              </a:rPr>
              <a:t>ật</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đổ</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chính</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phủ</a:t>
            </a:r>
            <a:r>
              <a:rPr lang="en-US" sz="2400" b="1" i="0" dirty="0">
                <a:solidFill>
                  <a:srgbClr val="0000CC"/>
                </a:solidFill>
                <a:effectLst/>
                <a:latin typeface="Arial" panose="020B0604020202020204" pitchFamily="34" charset="0"/>
              </a:rPr>
              <a:t> </a:t>
            </a:r>
            <a:r>
              <a:rPr lang="en-US" sz="2400" b="1" i="0" dirty="0" err="1">
                <a:solidFill>
                  <a:srgbClr val="0000CC"/>
                </a:solidFill>
                <a:effectLst/>
                <a:latin typeface="Arial" panose="020B0604020202020204" pitchFamily="34" charset="0"/>
              </a:rPr>
              <a:t>Ukraina</a:t>
            </a:r>
            <a:r>
              <a:rPr lang="en-US" sz="2400" b="1" i="0" dirty="0">
                <a:solidFill>
                  <a:srgbClr val="0000CC"/>
                </a:solidFill>
                <a:effectLst/>
                <a:latin typeface="Arial" panose="020B0604020202020204" pitchFamily="34" charset="0"/>
              </a:rPr>
              <a:t> 2/2014</a:t>
            </a:r>
            <a:endParaRPr lang="en-US" sz="2400" b="1" dirty="0">
              <a:solidFill>
                <a:srgbClr val="0000CC"/>
              </a:solidFill>
            </a:endParaRPr>
          </a:p>
        </p:txBody>
      </p:sp>
      <p:pic>
        <p:nvPicPr>
          <p:cNvPr id="7" name="Picture 6">
            <a:extLst>
              <a:ext uri="{FF2B5EF4-FFF2-40B4-BE49-F238E27FC236}">
                <a16:creationId xmlns="" xmlns:a16="http://schemas.microsoft.com/office/drawing/2014/main" id="{A28F1991-13D1-4A63-83E6-A30D4952E412}"/>
              </a:ext>
            </a:extLst>
          </p:cNvPr>
          <p:cNvPicPr>
            <a:picLocks noChangeAspect="1"/>
          </p:cNvPicPr>
          <p:nvPr/>
        </p:nvPicPr>
        <p:blipFill>
          <a:blip r:embed="rId4"/>
          <a:stretch>
            <a:fillRect/>
          </a:stretch>
        </p:blipFill>
        <p:spPr>
          <a:xfrm>
            <a:off x="6877051" y="1729820"/>
            <a:ext cx="4238351" cy="2223055"/>
          </a:xfrm>
          <a:prstGeom prst="rect">
            <a:avLst/>
          </a:prstGeom>
        </p:spPr>
      </p:pic>
      <p:sp>
        <p:nvSpPr>
          <p:cNvPr id="8" name="TextBox 7">
            <a:extLst>
              <a:ext uri="{FF2B5EF4-FFF2-40B4-BE49-F238E27FC236}">
                <a16:creationId xmlns="" xmlns:a16="http://schemas.microsoft.com/office/drawing/2014/main" id="{09CB6FAB-7920-4216-BBA7-5537DABB9EF1}"/>
              </a:ext>
            </a:extLst>
          </p:cNvPr>
          <p:cNvSpPr txBox="1"/>
          <p:nvPr/>
        </p:nvSpPr>
        <p:spPr>
          <a:xfrm>
            <a:off x="5029199" y="2023199"/>
            <a:ext cx="1781176" cy="1754326"/>
          </a:xfrm>
          <a:prstGeom prst="rect">
            <a:avLst/>
          </a:prstGeom>
          <a:noFill/>
        </p:spPr>
        <p:txBody>
          <a:bodyPr wrap="square" rtlCol="0">
            <a:spAutoFit/>
          </a:bodyPr>
          <a:lstStyle>
            <a:defPPr>
              <a:defRPr lang="en-US"/>
            </a:defPPr>
            <a:lvl1pPr algn="ctr">
              <a:defRPr b="1" i="0">
                <a:effectLst/>
                <a:latin typeface="Trebuchet MS" panose="020B0603020202020204" pitchFamily="34" charset="0"/>
              </a:defRPr>
            </a:lvl1pPr>
          </a:lstStyle>
          <a:p>
            <a:r>
              <a:rPr lang="en-US" dirty="0" err="1"/>
              <a:t>Bạo</a:t>
            </a:r>
            <a:r>
              <a:rPr lang="en-US" dirty="0"/>
              <a:t> </a:t>
            </a:r>
            <a:r>
              <a:rPr lang="en-US" dirty="0" err="1"/>
              <a:t>loạn</a:t>
            </a:r>
            <a:r>
              <a:rPr lang="en-US" dirty="0"/>
              <a:t> Maidan </a:t>
            </a:r>
            <a:r>
              <a:rPr lang="en-US" dirty="0" err="1"/>
              <a:t>đã</a:t>
            </a:r>
            <a:r>
              <a:rPr lang="en-US" dirty="0"/>
              <a:t> </a:t>
            </a:r>
            <a:r>
              <a:rPr lang="en-US" dirty="0" err="1"/>
              <a:t>dìm</a:t>
            </a:r>
            <a:r>
              <a:rPr lang="en-US" dirty="0"/>
              <a:t> </a:t>
            </a:r>
            <a:r>
              <a:rPr lang="en-US" dirty="0" err="1"/>
              <a:t>sâu</a:t>
            </a:r>
            <a:r>
              <a:rPr lang="en-US" dirty="0"/>
              <a:t> Ukraine </a:t>
            </a:r>
            <a:r>
              <a:rPr lang="en-US" dirty="0" err="1"/>
              <a:t>vào</a:t>
            </a:r>
            <a:r>
              <a:rPr lang="en-US" dirty="0"/>
              <a:t> </a:t>
            </a:r>
            <a:r>
              <a:rPr lang="en-US" dirty="0" err="1"/>
              <a:t>cuộc</a:t>
            </a:r>
            <a:r>
              <a:rPr lang="en-US" dirty="0"/>
              <a:t> </a:t>
            </a:r>
            <a:r>
              <a:rPr lang="en-US" dirty="0" err="1"/>
              <a:t>khủng</a:t>
            </a:r>
            <a:r>
              <a:rPr lang="en-US" dirty="0"/>
              <a:t> </a:t>
            </a:r>
            <a:r>
              <a:rPr lang="en-US" dirty="0" err="1"/>
              <a:t>hoảng</a:t>
            </a:r>
            <a:r>
              <a:rPr lang="en-US" dirty="0"/>
              <a:t> </a:t>
            </a:r>
            <a:r>
              <a:rPr lang="en-US" dirty="0" err="1"/>
              <a:t>cho</a:t>
            </a:r>
            <a:r>
              <a:rPr lang="en-US" dirty="0"/>
              <a:t> </a:t>
            </a:r>
            <a:r>
              <a:rPr lang="en-US" dirty="0" err="1"/>
              <a:t>đến</a:t>
            </a:r>
            <a:r>
              <a:rPr lang="en-US" dirty="0"/>
              <a:t> nay</a:t>
            </a:r>
          </a:p>
        </p:txBody>
      </p:sp>
      <p:pic>
        <p:nvPicPr>
          <p:cNvPr id="8196" name="Picture 4" descr="khung hoang ukraine: my giat day dao chinh quang truong maidan hinh anh 1">
            <a:extLst>
              <a:ext uri="{FF2B5EF4-FFF2-40B4-BE49-F238E27FC236}">
                <a16:creationId xmlns="" xmlns:a16="http://schemas.microsoft.com/office/drawing/2014/main" id="{4EF1F8DE-C27D-49DC-97F6-7BEA9C4B0A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49" y="1847849"/>
            <a:ext cx="399097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F27D8805-E180-43D8-9709-9ACA3C4C07FC}"/>
              </a:ext>
            </a:extLst>
          </p:cNvPr>
          <p:cNvPicPr>
            <a:picLocks noChangeAspect="1"/>
          </p:cNvPicPr>
          <p:nvPr/>
        </p:nvPicPr>
        <p:blipFill>
          <a:blip r:embed="rId6"/>
          <a:stretch>
            <a:fillRect/>
          </a:stretch>
        </p:blipFill>
        <p:spPr>
          <a:xfrm>
            <a:off x="971549" y="4115616"/>
            <a:ext cx="3990974" cy="2179182"/>
          </a:xfrm>
          <a:prstGeom prst="rect">
            <a:avLst/>
          </a:prstGeom>
        </p:spPr>
      </p:pic>
      <p:pic>
        <p:nvPicPr>
          <p:cNvPr id="10" name="Picture 9">
            <a:extLst>
              <a:ext uri="{FF2B5EF4-FFF2-40B4-BE49-F238E27FC236}">
                <a16:creationId xmlns="" xmlns:a16="http://schemas.microsoft.com/office/drawing/2014/main" id="{140E9A47-AAE8-4C1D-AE21-3A9E5D7638E6}"/>
              </a:ext>
            </a:extLst>
          </p:cNvPr>
          <p:cNvPicPr>
            <a:picLocks noChangeAspect="1"/>
          </p:cNvPicPr>
          <p:nvPr/>
        </p:nvPicPr>
        <p:blipFill>
          <a:blip r:embed="rId7"/>
          <a:stretch>
            <a:fillRect/>
          </a:stretch>
        </p:blipFill>
        <p:spPr>
          <a:xfrm>
            <a:off x="6877051" y="4036775"/>
            <a:ext cx="4238351" cy="2223055"/>
          </a:xfrm>
          <a:prstGeom prst="rect">
            <a:avLst/>
          </a:prstGeom>
        </p:spPr>
      </p:pic>
      <p:sp>
        <p:nvSpPr>
          <p:cNvPr id="11" name="TextBox 10">
            <a:extLst>
              <a:ext uri="{FF2B5EF4-FFF2-40B4-BE49-F238E27FC236}">
                <a16:creationId xmlns="" xmlns:a16="http://schemas.microsoft.com/office/drawing/2014/main" id="{39119DF6-85BA-4191-A798-4D04E10F5435}"/>
              </a:ext>
            </a:extLst>
          </p:cNvPr>
          <p:cNvSpPr txBox="1"/>
          <p:nvPr/>
        </p:nvSpPr>
        <p:spPr>
          <a:xfrm>
            <a:off x="5095875" y="4466543"/>
            <a:ext cx="1647824" cy="1477328"/>
          </a:xfrm>
          <a:prstGeom prst="rect">
            <a:avLst/>
          </a:prstGeom>
          <a:noFill/>
        </p:spPr>
        <p:txBody>
          <a:bodyPr wrap="square" rtlCol="0">
            <a:spAutoFit/>
          </a:bodyPr>
          <a:lstStyle/>
          <a:p>
            <a:pPr algn="ctr"/>
            <a:r>
              <a:rPr lang="vi-VN" b="1" i="0" dirty="0">
                <a:effectLst/>
                <a:latin typeface="Trebuchet MS" panose="020B0603020202020204" pitchFamily="34" charset="0"/>
              </a:rPr>
              <a:t>Quảng trường Độc lập tại Kiev trước và sau cuộc</a:t>
            </a:r>
            <a:r>
              <a:rPr lang="en-US" b="1" i="0" dirty="0">
                <a:effectLst/>
                <a:latin typeface="Trebuchet MS" panose="020B0603020202020204" pitchFamily="34" charset="0"/>
              </a:rPr>
              <a:t>   </a:t>
            </a:r>
            <a:r>
              <a:rPr lang="vi-VN" b="1" i="0" dirty="0">
                <a:effectLst/>
                <a:latin typeface="Trebuchet MS" panose="020B0603020202020204" pitchFamily="34" charset="0"/>
              </a:rPr>
              <a:t> đảo chính</a:t>
            </a:r>
            <a:endParaRPr lang="en-US" b="1" dirty="0"/>
          </a:p>
        </p:txBody>
      </p:sp>
    </p:spTree>
    <p:extLst>
      <p:ext uri="{BB962C8B-B14F-4D97-AF65-F5344CB8AC3E}">
        <p14:creationId xmlns:p14="http://schemas.microsoft.com/office/powerpoint/2010/main" val="5254035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pic>
        <p:nvPicPr>
          <p:cNvPr id="9218" name="Picture 2" descr="THỰC TRẠNG SỬ DỤNG TRUYỀN THÔNG XÃ HỘI GÂY MẤT ỔN ĐỊNH CHÍNH TRỊ Ở VIỆT NAM">
            <a:extLst>
              <a:ext uri="{FF2B5EF4-FFF2-40B4-BE49-F238E27FC236}">
                <a16:creationId xmlns="" xmlns:a16="http://schemas.microsoft.com/office/drawing/2014/main" id="{FA09F6C3-B63C-42BF-ABDB-70785F2BD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9975" y="1880890"/>
            <a:ext cx="3467099" cy="19672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C138F34C-DB29-4BA9-86DB-B52E1E32BA8E}"/>
              </a:ext>
            </a:extLst>
          </p:cNvPr>
          <p:cNvPicPr>
            <a:picLocks noChangeAspect="1"/>
          </p:cNvPicPr>
          <p:nvPr/>
        </p:nvPicPr>
        <p:blipFill>
          <a:blip r:embed="rId5"/>
          <a:stretch>
            <a:fillRect/>
          </a:stretch>
        </p:blipFill>
        <p:spPr>
          <a:xfrm>
            <a:off x="1371601" y="3943349"/>
            <a:ext cx="3705224" cy="2113933"/>
          </a:xfrm>
          <a:prstGeom prst="rect">
            <a:avLst/>
          </a:prstGeom>
        </p:spPr>
      </p:pic>
      <p:pic>
        <p:nvPicPr>
          <p:cNvPr id="7" name="Picture 6">
            <a:extLst>
              <a:ext uri="{FF2B5EF4-FFF2-40B4-BE49-F238E27FC236}">
                <a16:creationId xmlns="" xmlns:a16="http://schemas.microsoft.com/office/drawing/2014/main" id="{41BC4D20-7358-4E67-B2C6-DD4FA87B2FD0}"/>
              </a:ext>
            </a:extLst>
          </p:cNvPr>
          <p:cNvPicPr>
            <a:picLocks noChangeAspect="1"/>
          </p:cNvPicPr>
          <p:nvPr/>
        </p:nvPicPr>
        <p:blipFill>
          <a:blip r:embed="rId6"/>
          <a:stretch>
            <a:fillRect/>
          </a:stretch>
        </p:blipFill>
        <p:spPr>
          <a:xfrm>
            <a:off x="1371601" y="1880890"/>
            <a:ext cx="3705224" cy="1967210"/>
          </a:xfrm>
          <a:prstGeom prst="rect">
            <a:avLst/>
          </a:prstGeom>
        </p:spPr>
      </p:pic>
      <p:sp>
        <p:nvSpPr>
          <p:cNvPr id="4" name="TextBox 3">
            <a:extLst>
              <a:ext uri="{FF2B5EF4-FFF2-40B4-BE49-F238E27FC236}">
                <a16:creationId xmlns="" xmlns:a16="http://schemas.microsoft.com/office/drawing/2014/main" id="{6B29B875-6DB8-4238-B611-791DE31A7A2E}"/>
              </a:ext>
            </a:extLst>
          </p:cNvPr>
          <p:cNvSpPr txBox="1"/>
          <p:nvPr/>
        </p:nvSpPr>
        <p:spPr>
          <a:xfrm>
            <a:off x="2381250" y="542925"/>
            <a:ext cx="6886575" cy="461665"/>
          </a:xfrm>
          <a:prstGeom prst="rect">
            <a:avLst/>
          </a:prstGeom>
          <a:noFill/>
        </p:spPr>
        <p:txBody>
          <a:bodyPr wrap="square" rtlCol="0">
            <a:spAutoFit/>
          </a:bodyPr>
          <a:lstStyle/>
          <a:p>
            <a:pPr algn="ctr"/>
            <a:r>
              <a:rPr lang="en-US" sz="2400" b="1" dirty="0" err="1">
                <a:solidFill>
                  <a:srgbClr val="0000CC"/>
                </a:solidFill>
              </a:rPr>
              <a:t>Bạo</a:t>
            </a:r>
            <a:r>
              <a:rPr lang="en-US" sz="2400" b="1" dirty="0">
                <a:solidFill>
                  <a:srgbClr val="0000CC"/>
                </a:solidFill>
              </a:rPr>
              <a:t> </a:t>
            </a:r>
            <a:r>
              <a:rPr lang="en-US" sz="2400" b="1" dirty="0" err="1">
                <a:solidFill>
                  <a:srgbClr val="0000CC"/>
                </a:solidFill>
              </a:rPr>
              <a:t>loạn</a:t>
            </a:r>
            <a:r>
              <a:rPr lang="en-US" sz="2400" b="1" dirty="0">
                <a:solidFill>
                  <a:srgbClr val="0000CC"/>
                </a:solidFill>
              </a:rPr>
              <a:t> ở </a:t>
            </a:r>
            <a:r>
              <a:rPr lang="en-US" sz="2400" b="1" dirty="0" err="1">
                <a:solidFill>
                  <a:srgbClr val="0000CC"/>
                </a:solidFill>
              </a:rPr>
              <a:t>Tây</a:t>
            </a:r>
            <a:r>
              <a:rPr lang="en-US" sz="2400" b="1" dirty="0">
                <a:solidFill>
                  <a:srgbClr val="0000CC"/>
                </a:solidFill>
              </a:rPr>
              <a:t> </a:t>
            </a:r>
            <a:r>
              <a:rPr lang="en-US" sz="2400" b="1" dirty="0" err="1">
                <a:solidFill>
                  <a:srgbClr val="0000CC"/>
                </a:solidFill>
              </a:rPr>
              <a:t>Nguyên</a:t>
            </a:r>
            <a:r>
              <a:rPr lang="en-US" sz="2400" b="1" dirty="0">
                <a:solidFill>
                  <a:srgbClr val="0000CC"/>
                </a:solidFill>
              </a:rPr>
              <a:t> </a:t>
            </a:r>
            <a:r>
              <a:rPr lang="en-US" sz="2400" b="1" dirty="0" err="1">
                <a:solidFill>
                  <a:srgbClr val="0000CC"/>
                </a:solidFill>
              </a:rPr>
              <a:t>Việt</a:t>
            </a:r>
            <a:r>
              <a:rPr lang="en-US" sz="2400" b="1" dirty="0">
                <a:solidFill>
                  <a:srgbClr val="0000CC"/>
                </a:solidFill>
              </a:rPr>
              <a:t> Nam </a:t>
            </a:r>
            <a:r>
              <a:rPr lang="en-US" sz="2400" b="1" dirty="0" err="1">
                <a:solidFill>
                  <a:srgbClr val="0000CC"/>
                </a:solidFill>
              </a:rPr>
              <a:t>năm</a:t>
            </a:r>
            <a:r>
              <a:rPr lang="en-US" sz="2400" b="1" dirty="0">
                <a:solidFill>
                  <a:srgbClr val="0000CC"/>
                </a:solidFill>
              </a:rPr>
              <a:t> 2001 </a:t>
            </a:r>
            <a:r>
              <a:rPr lang="en-US" sz="2400" b="1" dirty="0" err="1">
                <a:solidFill>
                  <a:srgbClr val="0000CC"/>
                </a:solidFill>
              </a:rPr>
              <a:t>và</a:t>
            </a:r>
            <a:r>
              <a:rPr lang="en-US" sz="2400" b="1" dirty="0">
                <a:solidFill>
                  <a:srgbClr val="0000CC"/>
                </a:solidFill>
              </a:rPr>
              <a:t> 2004</a:t>
            </a:r>
          </a:p>
        </p:txBody>
      </p:sp>
      <p:pic>
        <p:nvPicPr>
          <p:cNvPr id="8" name="Picture 7">
            <a:extLst>
              <a:ext uri="{FF2B5EF4-FFF2-40B4-BE49-F238E27FC236}">
                <a16:creationId xmlns="" xmlns:a16="http://schemas.microsoft.com/office/drawing/2014/main" id="{841C481C-338E-4F70-A72F-7A17C96AE751}"/>
              </a:ext>
            </a:extLst>
          </p:cNvPr>
          <p:cNvPicPr>
            <a:picLocks noChangeAspect="1"/>
          </p:cNvPicPr>
          <p:nvPr/>
        </p:nvPicPr>
        <p:blipFill>
          <a:blip r:embed="rId7"/>
          <a:stretch>
            <a:fillRect/>
          </a:stretch>
        </p:blipFill>
        <p:spPr>
          <a:xfrm>
            <a:off x="7419975" y="4041280"/>
            <a:ext cx="3485903" cy="2240074"/>
          </a:xfrm>
          <a:prstGeom prst="rect">
            <a:avLst/>
          </a:prstGeom>
        </p:spPr>
      </p:pic>
      <p:sp>
        <p:nvSpPr>
          <p:cNvPr id="9" name="Arrow: Right 8">
            <a:extLst>
              <a:ext uri="{FF2B5EF4-FFF2-40B4-BE49-F238E27FC236}">
                <a16:creationId xmlns="" xmlns:a16="http://schemas.microsoft.com/office/drawing/2014/main" id="{1B2C73B0-5D89-45C3-A75A-051A4A3BBB4B}"/>
              </a:ext>
            </a:extLst>
          </p:cNvPr>
          <p:cNvSpPr/>
          <p:nvPr/>
        </p:nvSpPr>
        <p:spPr>
          <a:xfrm>
            <a:off x="5267325" y="4041280"/>
            <a:ext cx="2152650" cy="2273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6">
            <a:extLst>
              <a:ext uri="{FF2B5EF4-FFF2-40B4-BE49-F238E27FC236}">
                <a16:creationId xmlns="" xmlns:a16="http://schemas.microsoft.com/office/drawing/2014/main" id="{4CDBA8FA-4723-4952-BED0-5E2AE5241DAC}"/>
              </a:ext>
            </a:extLst>
          </p:cNvPr>
          <p:cNvSpPr txBox="1">
            <a:spLocks noChangeArrowheads="1"/>
          </p:cNvSpPr>
          <p:nvPr/>
        </p:nvSpPr>
        <p:spPr bwMode="auto">
          <a:xfrm>
            <a:off x="5200649" y="4670345"/>
            <a:ext cx="19145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1200" dirty="0" err="1">
                <a:latin typeface="Arial" panose="020B0604020202020204" pitchFamily="34" charset="0"/>
              </a:rPr>
              <a:t>Cán</a:t>
            </a:r>
            <a:r>
              <a:rPr lang="en-US" altLang="en-US" sz="1200" dirty="0">
                <a:latin typeface="Arial" panose="020B0604020202020204" pitchFamily="34" charset="0"/>
              </a:rPr>
              <a:t> </a:t>
            </a:r>
            <a:r>
              <a:rPr lang="en-US" altLang="en-US" sz="1200" dirty="0" err="1">
                <a:latin typeface="Arial" panose="020B0604020202020204" pitchFamily="34" charset="0"/>
              </a:rPr>
              <a:t>bộ</a:t>
            </a:r>
            <a:r>
              <a:rPr lang="en-US" altLang="en-US" sz="1200" dirty="0">
                <a:latin typeface="Arial" panose="020B0604020202020204" pitchFamily="34" charset="0"/>
              </a:rPr>
              <a:t> </a:t>
            </a:r>
            <a:r>
              <a:rPr lang="en-US" altLang="en-US" sz="1200" dirty="0" err="1">
                <a:latin typeface="Arial" panose="020B0604020202020204" pitchFamily="34" charset="0"/>
              </a:rPr>
              <a:t>cơ</a:t>
            </a:r>
            <a:r>
              <a:rPr lang="en-US" altLang="en-US" sz="1200" dirty="0">
                <a:latin typeface="Arial" panose="020B0604020202020204" pitchFamily="34" charset="0"/>
              </a:rPr>
              <a:t> </a:t>
            </a:r>
            <a:r>
              <a:rPr lang="en-US" altLang="en-US" sz="1200" dirty="0" err="1">
                <a:latin typeface="Arial" panose="020B0604020202020204" pitchFamily="34" charset="0"/>
              </a:rPr>
              <a:t>sở</a:t>
            </a:r>
            <a:r>
              <a:rPr lang="en-US" altLang="en-US" sz="1200" dirty="0">
                <a:latin typeface="Arial" panose="020B0604020202020204" pitchFamily="34" charset="0"/>
              </a:rPr>
              <a:t> </a:t>
            </a:r>
            <a:r>
              <a:rPr lang="en-US" altLang="en-US" sz="1200" dirty="0" err="1">
                <a:latin typeface="Arial" panose="020B0604020202020204" pitchFamily="34" charset="0"/>
              </a:rPr>
              <a:t>đang</a:t>
            </a:r>
            <a:r>
              <a:rPr lang="en-US" altLang="en-US" sz="1200" dirty="0">
                <a:latin typeface="Arial" panose="020B0604020202020204" pitchFamily="34" charset="0"/>
              </a:rPr>
              <a:t> </a:t>
            </a:r>
            <a:r>
              <a:rPr lang="en-US" altLang="en-US" sz="1200" dirty="0" err="1">
                <a:latin typeface="Arial" panose="020B0604020202020204" pitchFamily="34" charset="0"/>
              </a:rPr>
              <a:t>làm</a:t>
            </a:r>
            <a:r>
              <a:rPr lang="en-US" altLang="en-US" sz="1200" dirty="0">
                <a:latin typeface="Arial" panose="020B0604020202020204" pitchFamily="34" charset="0"/>
              </a:rPr>
              <a:t> </a:t>
            </a:r>
            <a:r>
              <a:rPr lang="en-US" altLang="en-US" sz="1200" dirty="0" err="1">
                <a:latin typeface="Arial" panose="020B0604020202020204" pitchFamily="34" charset="0"/>
              </a:rPr>
              <a:t>công</a:t>
            </a:r>
            <a:r>
              <a:rPr lang="en-US" altLang="en-US" sz="1200" dirty="0">
                <a:latin typeface="Arial" panose="020B0604020202020204" pitchFamily="34" charset="0"/>
              </a:rPr>
              <a:t> </a:t>
            </a:r>
            <a:r>
              <a:rPr lang="en-US" altLang="en-US" sz="1200" dirty="0" err="1">
                <a:latin typeface="Arial" panose="020B0604020202020204" pitchFamily="34" charset="0"/>
              </a:rPr>
              <a:t>tác</a:t>
            </a:r>
            <a:r>
              <a:rPr lang="en-US" altLang="en-US" sz="1200" dirty="0">
                <a:latin typeface="Arial" panose="020B0604020202020204" pitchFamily="34" charset="0"/>
              </a:rPr>
              <a:t> </a:t>
            </a:r>
            <a:r>
              <a:rPr lang="en-US" altLang="en-US" sz="1200" dirty="0" err="1">
                <a:latin typeface="Arial" panose="020B0604020202020204" pitchFamily="34" charset="0"/>
              </a:rPr>
              <a:t>vận</a:t>
            </a:r>
            <a:r>
              <a:rPr lang="en-US" altLang="en-US" sz="1200" dirty="0">
                <a:latin typeface="Arial" panose="020B0604020202020204" pitchFamily="34" charset="0"/>
              </a:rPr>
              <a:t> </a:t>
            </a:r>
            <a:r>
              <a:rPr lang="en-US" altLang="en-US" sz="1200" dirty="0" err="1">
                <a:latin typeface="Arial" panose="020B0604020202020204" pitchFamily="34" charset="0"/>
              </a:rPr>
              <a:t>động</a:t>
            </a:r>
            <a:r>
              <a:rPr lang="en-US" altLang="en-US" sz="1200" dirty="0">
                <a:latin typeface="Arial" panose="020B0604020202020204" pitchFamily="34" charset="0"/>
              </a:rPr>
              <a:t> </a:t>
            </a:r>
            <a:r>
              <a:rPr lang="en-US" altLang="en-US" sz="1200" dirty="0" err="1">
                <a:latin typeface="Arial" panose="020B0604020202020204" pitchFamily="34" charset="0"/>
              </a:rPr>
              <a:t>thanh</a:t>
            </a:r>
            <a:r>
              <a:rPr lang="en-US" altLang="en-US" sz="1200" dirty="0">
                <a:latin typeface="Arial" panose="020B0604020202020204" pitchFamily="34" charset="0"/>
              </a:rPr>
              <a:t> </a:t>
            </a:r>
            <a:r>
              <a:rPr lang="en-US" altLang="en-US" sz="1200" dirty="0" err="1">
                <a:latin typeface="Arial" panose="020B0604020202020204" pitchFamily="34" charset="0"/>
              </a:rPr>
              <a:t>niên</a:t>
            </a:r>
            <a:r>
              <a:rPr lang="en-US" altLang="en-US" sz="1200" dirty="0">
                <a:latin typeface="Arial" panose="020B0604020202020204" pitchFamily="34" charset="0"/>
              </a:rPr>
              <a:t> </a:t>
            </a:r>
            <a:r>
              <a:rPr lang="en-US" altLang="en-US" sz="1200" dirty="0" err="1">
                <a:latin typeface="Arial" panose="020B0604020202020204" pitchFamily="34" charset="0"/>
              </a:rPr>
              <a:t>làng</a:t>
            </a:r>
            <a:r>
              <a:rPr lang="en-US" altLang="en-US" sz="1200" dirty="0">
                <a:latin typeface="Arial" panose="020B0604020202020204" pitchFamily="34" charset="0"/>
              </a:rPr>
              <a:t> </a:t>
            </a:r>
            <a:r>
              <a:rPr lang="en-US" altLang="en-US" sz="1200" dirty="0" err="1">
                <a:latin typeface="Arial" panose="020B0604020202020204" pitchFamily="34" charset="0"/>
              </a:rPr>
              <a:t>Klu</a:t>
            </a:r>
            <a:r>
              <a:rPr lang="en-US" altLang="en-US" sz="1200" dirty="0">
                <a:latin typeface="Arial" panose="020B0604020202020204" pitchFamily="34" charset="0"/>
              </a:rPr>
              <a:t>, </a:t>
            </a:r>
            <a:r>
              <a:rPr lang="en-US" altLang="en-US" sz="1200" dirty="0" err="1">
                <a:latin typeface="Arial" panose="020B0604020202020204" pitchFamily="34" charset="0"/>
              </a:rPr>
              <a:t>xã</a:t>
            </a:r>
            <a:r>
              <a:rPr lang="en-US" altLang="en-US" sz="1200" dirty="0">
                <a:latin typeface="Arial" panose="020B0604020202020204" pitchFamily="34" charset="0"/>
              </a:rPr>
              <a:t> </a:t>
            </a:r>
            <a:r>
              <a:rPr lang="en-US" altLang="en-US" sz="1200" dirty="0" err="1">
                <a:latin typeface="Arial" panose="020B0604020202020204" pitchFamily="34" charset="0"/>
              </a:rPr>
              <a:t>Ia</a:t>
            </a:r>
            <a:r>
              <a:rPr lang="en-US" altLang="en-US" sz="1200" dirty="0">
                <a:latin typeface="Arial" panose="020B0604020202020204" pitchFamily="34" charset="0"/>
              </a:rPr>
              <a:t> </a:t>
            </a:r>
            <a:r>
              <a:rPr lang="en-US" altLang="en-US" sz="1200" dirty="0" err="1">
                <a:latin typeface="Arial" panose="020B0604020202020204" pitchFamily="34" charset="0"/>
              </a:rPr>
              <a:t>Tiêm</a:t>
            </a:r>
            <a:r>
              <a:rPr lang="en-US" altLang="en-US" sz="1200" dirty="0">
                <a:latin typeface="Arial" panose="020B0604020202020204" pitchFamily="34" charset="0"/>
              </a:rPr>
              <a:t>, </a:t>
            </a:r>
            <a:r>
              <a:rPr lang="en-US" altLang="en-US" sz="1200" dirty="0" err="1">
                <a:latin typeface="Arial" panose="020B0604020202020204" pitchFamily="34" charset="0"/>
              </a:rPr>
              <a:t>huyện</a:t>
            </a:r>
            <a:r>
              <a:rPr lang="en-US" altLang="en-US" sz="1200" dirty="0">
                <a:latin typeface="Arial" panose="020B0604020202020204" pitchFamily="34" charset="0"/>
              </a:rPr>
              <a:t> Chu Se </a:t>
            </a:r>
            <a:r>
              <a:rPr lang="en-US" altLang="en-US" sz="1200" dirty="0" err="1">
                <a:latin typeface="Arial" panose="020B0604020202020204" pitchFamily="34" charset="0"/>
              </a:rPr>
              <a:t>sau</a:t>
            </a:r>
            <a:r>
              <a:rPr lang="en-US" altLang="en-US" sz="1200" dirty="0">
                <a:latin typeface="Arial" panose="020B0604020202020204" pitchFamily="34" charset="0"/>
              </a:rPr>
              <a:t> </a:t>
            </a:r>
            <a:r>
              <a:rPr lang="en-US" altLang="en-US" sz="1200" dirty="0" err="1">
                <a:latin typeface="Arial" panose="020B0604020202020204" pitchFamily="34" charset="0"/>
              </a:rPr>
              <a:t>vụ</a:t>
            </a:r>
            <a:r>
              <a:rPr lang="en-US" altLang="en-US" sz="1200" dirty="0">
                <a:latin typeface="Arial" panose="020B0604020202020204" pitchFamily="34" charset="0"/>
              </a:rPr>
              <a:t> </a:t>
            </a:r>
            <a:r>
              <a:rPr lang="en-US" altLang="en-US" sz="1200" dirty="0" err="1">
                <a:latin typeface="Arial" panose="020B0604020202020204" pitchFamily="34" charset="0"/>
              </a:rPr>
              <a:t>bạo</a:t>
            </a:r>
            <a:r>
              <a:rPr lang="en-US" altLang="en-US" sz="1200" dirty="0">
                <a:latin typeface="Arial" panose="020B0604020202020204" pitchFamily="34" charset="0"/>
              </a:rPr>
              <a:t> </a:t>
            </a:r>
            <a:r>
              <a:rPr lang="en-US" altLang="en-US" sz="1200" dirty="0" err="1">
                <a:latin typeface="Arial" panose="020B0604020202020204" pitchFamily="34" charset="0"/>
              </a:rPr>
              <a:t>loạn</a:t>
            </a:r>
            <a:r>
              <a:rPr lang="en-US" altLang="en-US" sz="1200" dirty="0">
                <a:latin typeface="Arial" panose="020B0604020202020204" pitchFamily="34" charset="0"/>
              </a:rPr>
              <a:t> </a:t>
            </a:r>
            <a:r>
              <a:rPr lang="en-US" altLang="en-US" sz="1200" dirty="0" err="1">
                <a:latin typeface="Arial" panose="020B0604020202020204" pitchFamily="34" charset="0"/>
              </a:rPr>
              <a:t>Tây</a:t>
            </a:r>
            <a:r>
              <a:rPr lang="en-US" altLang="en-US" sz="1200" dirty="0">
                <a:latin typeface="Arial" panose="020B0604020202020204" pitchFamily="34" charset="0"/>
              </a:rPr>
              <a:t> </a:t>
            </a:r>
            <a:r>
              <a:rPr lang="en-US" altLang="en-US" sz="1200" dirty="0" err="1">
                <a:latin typeface="Arial" panose="020B0604020202020204" pitchFamily="34" charset="0"/>
              </a:rPr>
              <a:t>nguyên</a:t>
            </a:r>
            <a:endParaRPr lang="en-US" altLang="en-US" sz="1200" dirty="0">
              <a:latin typeface="Arial" panose="020B0604020202020204" pitchFamily="34" charset="0"/>
            </a:endParaRPr>
          </a:p>
        </p:txBody>
      </p:sp>
      <p:sp>
        <p:nvSpPr>
          <p:cNvPr id="10" name="Arrow: Right 9">
            <a:extLst>
              <a:ext uri="{FF2B5EF4-FFF2-40B4-BE49-F238E27FC236}">
                <a16:creationId xmlns="" xmlns:a16="http://schemas.microsoft.com/office/drawing/2014/main" id="{46E6F176-4234-4DE1-A58A-450E25F50E44}"/>
              </a:ext>
            </a:extLst>
          </p:cNvPr>
          <p:cNvSpPr/>
          <p:nvPr/>
        </p:nvSpPr>
        <p:spPr>
          <a:xfrm rot="10800000">
            <a:off x="5119687" y="1880888"/>
            <a:ext cx="2152650" cy="1967209"/>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51CF6B81-00B2-4099-8B85-1D55CAA04708}"/>
              </a:ext>
            </a:extLst>
          </p:cNvPr>
          <p:cNvSpPr txBox="1"/>
          <p:nvPr/>
        </p:nvSpPr>
        <p:spPr>
          <a:xfrm>
            <a:off x="5695949" y="2404392"/>
            <a:ext cx="1576387" cy="923330"/>
          </a:xfrm>
          <a:prstGeom prst="rect">
            <a:avLst/>
          </a:prstGeom>
          <a:noFill/>
        </p:spPr>
        <p:txBody>
          <a:bodyPr wrap="square" rtlCol="0">
            <a:spAutoFit/>
          </a:bodyPr>
          <a:lstStyle/>
          <a:p>
            <a:r>
              <a:rPr lang="en-US" dirty="0" err="1"/>
              <a:t>Cờ</a:t>
            </a:r>
            <a:r>
              <a:rPr lang="en-US" dirty="0"/>
              <a:t> </a:t>
            </a:r>
            <a:r>
              <a:rPr lang="en-US" dirty="0" err="1"/>
              <a:t>của</a:t>
            </a:r>
            <a:r>
              <a:rPr lang="en-US" dirty="0"/>
              <a:t> “</a:t>
            </a:r>
            <a:r>
              <a:rPr lang="en-US" dirty="0" err="1"/>
              <a:t>nhà</a:t>
            </a:r>
            <a:r>
              <a:rPr lang="en-US" dirty="0"/>
              <a:t> </a:t>
            </a:r>
            <a:r>
              <a:rPr lang="en-US" dirty="0" err="1"/>
              <a:t>nước</a:t>
            </a:r>
            <a:r>
              <a:rPr lang="en-US" dirty="0"/>
              <a:t> </a:t>
            </a:r>
            <a:r>
              <a:rPr lang="en-US" dirty="0" err="1"/>
              <a:t>Đề</a:t>
            </a:r>
            <a:r>
              <a:rPr lang="en-US" dirty="0"/>
              <a:t> ga” </a:t>
            </a:r>
            <a:r>
              <a:rPr lang="en-US" dirty="0" err="1"/>
              <a:t>phản</a:t>
            </a:r>
            <a:r>
              <a:rPr lang="en-US" dirty="0"/>
              <a:t> </a:t>
            </a:r>
            <a:r>
              <a:rPr lang="en-US" dirty="0" err="1"/>
              <a:t>động</a:t>
            </a:r>
            <a:endParaRPr lang="en-US" dirty="0"/>
          </a:p>
        </p:txBody>
      </p:sp>
    </p:spTree>
    <p:extLst>
      <p:ext uri="{BB962C8B-B14F-4D97-AF65-F5344CB8AC3E}">
        <p14:creationId xmlns:p14="http://schemas.microsoft.com/office/powerpoint/2010/main" val="3296406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A1161612-0C79-4CDD-B3A8-965EF529F199}"/>
              </a:ext>
            </a:extLst>
          </p:cNvPr>
          <p:cNvSpPr txBox="1"/>
          <p:nvPr/>
        </p:nvSpPr>
        <p:spPr>
          <a:xfrm>
            <a:off x="1152525" y="1854517"/>
            <a:ext cx="9715500" cy="1323439"/>
          </a:xfrm>
          <a:prstGeom prst="rect">
            <a:avLst/>
          </a:prstGeom>
          <a:noFill/>
        </p:spPr>
        <p:txBody>
          <a:bodyPr wrap="square" rtlCol="0">
            <a:spAutoFit/>
          </a:bodyPr>
          <a:lstStyle>
            <a:defPPr>
              <a:defRPr lang="en-US"/>
            </a:defPPr>
            <a:lvl1pPr algn="ctr">
              <a:defRPr sz="2400" b="1">
                <a:solidFill>
                  <a:srgbClr val="0000CC"/>
                </a:solidFill>
              </a:defRPr>
            </a:lvl1pPr>
          </a:lstStyle>
          <a:p>
            <a:pPr algn="just"/>
            <a:r>
              <a:rPr lang="en-US" sz="2000" dirty="0"/>
              <a:t>V</a:t>
            </a:r>
            <a:r>
              <a:rPr lang="vi-VN" sz="2000" dirty="0"/>
              <a:t>ào tháng 4 năm 2011, Vàng A Ía, Thào A Lù đã cùng một số người H'Mông đi tuyên truyền, lôi kéo đồng bào người Mông từ các nơi về để tụ tập tại bản Huổi Khon xã Nậm Kè, Mường Nhé với mục đích "Xưng vua, lập Vương quốc Mông".</a:t>
            </a:r>
            <a:endParaRPr lang="en-US" sz="2000" dirty="0"/>
          </a:p>
        </p:txBody>
      </p:sp>
      <p:sp>
        <p:nvSpPr>
          <p:cNvPr id="4" name="TextBox 3">
            <a:extLst>
              <a:ext uri="{FF2B5EF4-FFF2-40B4-BE49-F238E27FC236}">
                <a16:creationId xmlns="" xmlns:a16="http://schemas.microsoft.com/office/drawing/2014/main" id="{C8B6F585-4F0A-4243-B851-39B0E7E10E64}"/>
              </a:ext>
            </a:extLst>
          </p:cNvPr>
          <p:cNvSpPr txBox="1"/>
          <p:nvPr/>
        </p:nvSpPr>
        <p:spPr>
          <a:xfrm>
            <a:off x="1152525" y="5116948"/>
            <a:ext cx="6286500" cy="1015663"/>
          </a:xfrm>
          <a:prstGeom prst="rect">
            <a:avLst/>
          </a:prstGeom>
          <a:noFill/>
        </p:spPr>
        <p:txBody>
          <a:bodyPr wrap="square" rtlCol="0">
            <a:spAutoFit/>
          </a:bodyPr>
          <a:lstStyle>
            <a:defPPr>
              <a:defRPr lang="en-US"/>
            </a:defPPr>
            <a:lvl1pPr algn="just">
              <a:defRPr sz="2000" b="1">
                <a:solidFill>
                  <a:srgbClr val="0000CC"/>
                </a:solidFill>
              </a:defRPr>
            </a:lvl1pPr>
          </a:lstStyle>
          <a:p>
            <a:r>
              <a:rPr lang="vi-VN" dirty="0"/>
              <a:t>Đã có khoảng 7.000 người Mông ồ ạt kéo về bản Huổi Khon, xã Nậm Kè tụ tập</a:t>
            </a:r>
            <a:r>
              <a:rPr lang="en-US" dirty="0"/>
              <a:t> </a:t>
            </a:r>
            <a:r>
              <a:rPr lang="vi-VN" dirty="0"/>
              <a:t>khiến tình hình an ninh, trật tự trên địa bàn diễn biến phức tạp.</a:t>
            </a:r>
            <a:endParaRPr lang="en-US" dirty="0"/>
          </a:p>
        </p:txBody>
      </p:sp>
      <p:sp>
        <p:nvSpPr>
          <p:cNvPr id="7" name="TextBox 6">
            <a:extLst>
              <a:ext uri="{FF2B5EF4-FFF2-40B4-BE49-F238E27FC236}">
                <a16:creationId xmlns="" xmlns:a16="http://schemas.microsoft.com/office/drawing/2014/main" id="{D2B2D938-5F68-4BA1-8E8A-D107DC33CB7A}"/>
              </a:ext>
            </a:extLst>
          </p:cNvPr>
          <p:cNvSpPr txBox="1"/>
          <p:nvPr/>
        </p:nvSpPr>
        <p:spPr>
          <a:xfrm>
            <a:off x="1152525" y="3463961"/>
            <a:ext cx="6286500" cy="1323439"/>
          </a:xfrm>
          <a:prstGeom prst="rect">
            <a:avLst/>
          </a:prstGeom>
          <a:noFill/>
        </p:spPr>
        <p:txBody>
          <a:bodyPr wrap="square" rtlCol="0">
            <a:spAutoFit/>
          </a:bodyPr>
          <a:lstStyle>
            <a:defPPr>
              <a:defRPr lang="en-US"/>
            </a:defPPr>
            <a:lvl1pPr algn="just">
              <a:defRPr sz="2000" b="1">
                <a:solidFill>
                  <a:srgbClr val="0000CC"/>
                </a:solidFill>
              </a:defRPr>
            </a:lvl1pPr>
          </a:lstStyle>
          <a:p>
            <a:r>
              <a:rPr lang="vi-VN" dirty="0"/>
              <a:t>Luận điệu của Vàng A Ía và đồng bọn là bà con cứ yên tâm đến Huổi Khon, sẽ có thế lực siêu nhiên xuất hiện, dùng đám mây (!?) bốc tất cả đến một nơi ấm no, hạnh phúc, một miền đất hứa. </a:t>
            </a:r>
            <a:endParaRPr lang="en-US" dirty="0"/>
          </a:p>
        </p:txBody>
      </p:sp>
      <p:sp>
        <p:nvSpPr>
          <p:cNvPr id="8" name="TextBox 7">
            <a:extLst>
              <a:ext uri="{FF2B5EF4-FFF2-40B4-BE49-F238E27FC236}">
                <a16:creationId xmlns="" xmlns:a16="http://schemas.microsoft.com/office/drawing/2014/main" id="{9D762EC9-27E7-4CA0-81A7-7144CC3A5D3A}"/>
              </a:ext>
            </a:extLst>
          </p:cNvPr>
          <p:cNvSpPr txBox="1"/>
          <p:nvPr/>
        </p:nvSpPr>
        <p:spPr>
          <a:xfrm>
            <a:off x="2333625" y="403167"/>
            <a:ext cx="6886575" cy="1077218"/>
          </a:xfrm>
          <a:prstGeom prst="rect">
            <a:avLst/>
          </a:prstGeom>
          <a:noFill/>
        </p:spPr>
        <p:txBody>
          <a:bodyPr wrap="square" rtlCol="0">
            <a:spAutoFit/>
          </a:bodyPr>
          <a:lstStyle>
            <a:defPPr>
              <a:defRPr lang="en-US"/>
            </a:defPPr>
            <a:lvl1pPr algn="just">
              <a:defRPr sz="2400" b="1">
                <a:solidFill>
                  <a:srgbClr val="0000CC"/>
                </a:solidFill>
              </a:defRPr>
            </a:lvl1pPr>
          </a:lstStyle>
          <a:p>
            <a:pPr algn="ctr"/>
            <a:r>
              <a:rPr lang="en-US" sz="3200" dirty="0" err="1"/>
              <a:t>Bạo</a:t>
            </a:r>
            <a:r>
              <a:rPr lang="en-US" sz="3200" dirty="0"/>
              <a:t> </a:t>
            </a:r>
            <a:r>
              <a:rPr lang="en-US" sz="3200" dirty="0" err="1"/>
              <a:t>loạn</a:t>
            </a:r>
            <a:r>
              <a:rPr lang="en-US" sz="3200" dirty="0"/>
              <a:t> ở </a:t>
            </a:r>
            <a:r>
              <a:rPr lang="en-US" sz="3200" dirty="0" err="1"/>
              <a:t>Mường</a:t>
            </a:r>
            <a:r>
              <a:rPr lang="en-US" sz="3200" dirty="0"/>
              <a:t> </a:t>
            </a:r>
            <a:r>
              <a:rPr lang="en-US" sz="3200" dirty="0" err="1"/>
              <a:t>Nhé</a:t>
            </a:r>
            <a:r>
              <a:rPr lang="en-US" sz="3200" dirty="0"/>
              <a:t>, </a:t>
            </a:r>
            <a:r>
              <a:rPr lang="en-US" sz="3200" dirty="0" err="1"/>
              <a:t>Điện</a:t>
            </a:r>
            <a:r>
              <a:rPr lang="en-US" sz="3200" dirty="0"/>
              <a:t> </a:t>
            </a:r>
            <a:r>
              <a:rPr lang="en-US" sz="3200" dirty="0" err="1"/>
              <a:t>Biên</a:t>
            </a:r>
            <a:r>
              <a:rPr lang="en-US" sz="3200" dirty="0"/>
              <a:t>,    </a:t>
            </a:r>
            <a:r>
              <a:rPr lang="en-US" sz="3200" dirty="0" err="1"/>
              <a:t>Việt</a:t>
            </a:r>
            <a:r>
              <a:rPr lang="en-US" sz="3200" dirty="0"/>
              <a:t> Nam </a:t>
            </a:r>
            <a:r>
              <a:rPr lang="en-US" sz="3200" dirty="0" err="1"/>
              <a:t>năm</a:t>
            </a:r>
            <a:r>
              <a:rPr lang="en-US" sz="3200" dirty="0"/>
              <a:t> 2011 </a:t>
            </a:r>
          </a:p>
        </p:txBody>
      </p:sp>
      <p:pic>
        <p:nvPicPr>
          <p:cNvPr id="1026" name="Picture 2">
            <a:extLst>
              <a:ext uri="{FF2B5EF4-FFF2-40B4-BE49-F238E27FC236}">
                <a16:creationId xmlns="" xmlns:a16="http://schemas.microsoft.com/office/drawing/2014/main" id="{A6722BE1-91CF-4511-996C-FC4AC2409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4" y="3782020"/>
            <a:ext cx="3667125" cy="243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569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4" name="Explosion: 8 Points 3">
            <a:extLst>
              <a:ext uri="{FF2B5EF4-FFF2-40B4-BE49-F238E27FC236}">
                <a16:creationId xmlns="" xmlns:a16="http://schemas.microsoft.com/office/drawing/2014/main" id="{FF1F16A7-FD4E-4DE6-832C-BAEC53244DCB}"/>
              </a:ext>
            </a:extLst>
          </p:cNvPr>
          <p:cNvSpPr/>
          <p:nvPr/>
        </p:nvSpPr>
        <p:spPr>
          <a:xfrm>
            <a:off x="1085849" y="2549353"/>
            <a:ext cx="4619626" cy="355427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455C988E-287A-45C4-B315-3A222D591A9E}"/>
              </a:ext>
            </a:extLst>
          </p:cNvPr>
          <p:cNvSpPr txBox="1"/>
          <p:nvPr/>
        </p:nvSpPr>
        <p:spPr>
          <a:xfrm>
            <a:off x="2090737" y="3433422"/>
            <a:ext cx="2609850" cy="1477328"/>
          </a:xfrm>
          <a:prstGeom prst="rect">
            <a:avLst/>
          </a:prstGeom>
          <a:noFill/>
        </p:spPr>
        <p:txBody>
          <a:bodyPr wrap="square" rtlCol="0">
            <a:spAutoFit/>
          </a:bodyPr>
          <a:lstStyle/>
          <a:p>
            <a:pPr algn="ctr" eaLnBrk="1" hangingPunct="1">
              <a:defRPr/>
            </a:pPr>
            <a:r>
              <a:rPr lang="en-US" b="1" dirty="0">
                <a:solidFill>
                  <a:srgbClr val="0000CC"/>
                </a:solidFill>
                <a:latin typeface="Arial" charset="0"/>
              </a:rPr>
              <a:t>VÌ SAO                    CÁC THẾ LỰC</a:t>
            </a:r>
          </a:p>
          <a:p>
            <a:pPr algn="ctr" eaLnBrk="1" hangingPunct="1">
              <a:defRPr/>
            </a:pPr>
            <a:r>
              <a:rPr lang="en-US" b="1" dirty="0">
                <a:solidFill>
                  <a:srgbClr val="0000CC"/>
                </a:solidFill>
                <a:latin typeface="Arial" charset="0"/>
              </a:rPr>
              <a:t> THÙ ĐỊCH LUÔN </a:t>
            </a:r>
          </a:p>
          <a:p>
            <a:pPr algn="ctr" eaLnBrk="1" hangingPunct="1">
              <a:defRPr/>
            </a:pPr>
            <a:r>
              <a:rPr lang="en-US" b="1" dirty="0">
                <a:solidFill>
                  <a:srgbClr val="0000CC"/>
                </a:solidFill>
                <a:latin typeface="Arial" charset="0"/>
              </a:rPr>
              <a:t>CHỐNG PHÁ         VIỆT NAM?</a:t>
            </a:r>
          </a:p>
        </p:txBody>
      </p:sp>
      <p:pic>
        <p:nvPicPr>
          <p:cNvPr id="12" name="Picture 11">
            <a:extLst>
              <a:ext uri="{FF2B5EF4-FFF2-40B4-BE49-F238E27FC236}">
                <a16:creationId xmlns="" xmlns:a16="http://schemas.microsoft.com/office/drawing/2014/main" id="{917F4C26-BC29-4883-8D36-2594D33B9B94}"/>
              </a:ext>
            </a:extLst>
          </p:cNvPr>
          <p:cNvPicPr>
            <a:picLocks noChangeAspect="1"/>
          </p:cNvPicPr>
          <p:nvPr/>
        </p:nvPicPr>
        <p:blipFill>
          <a:blip r:embed="rId4"/>
          <a:stretch>
            <a:fillRect/>
          </a:stretch>
        </p:blipFill>
        <p:spPr>
          <a:xfrm>
            <a:off x="5794423" y="2247833"/>
            <a:ext cx="4902152" cy="999831"/>
          </a:xfrm>
          <a:prstGeom prst="rect">
            <a:avLst/>
          </a:prstGeom>
        </p:spPr>
      </p:pic>
      <p:pic>
        <p:nvPicPr>
          <p:cNvPr id="13" name="Picture 12">
            <a:extLst>
              <a:ext uri="{FF2B5EF4-FFF2-40B4-BE49-F238E27FC236}">
                <a16:creationId xmlns="" xmlns:a16="http://schemas.microsoft.com/office/drawing/2014/main" id="{4CF2E851-EF83-46A1-A9FC-11900C8C9677}"/>
              </a:ext>
            </a:extLst>
          </p:cNvPr>
          <p:cNvPicPr>
            <a:picLocks noChangeAspect="1"/>
          </p:cNvPicPr>
          <p:nvPr/>
        </p:nvPicPr>
        <p:blipFill>
          <a:blip r:embed="rId5"/>
          <a:stretch>
            <a:fillRect/>
          </a:stretch>
        </p:blipFill>
        <p:spPr>
          <a:xfrm>
            <a:off x="5855389" y="3610337"/>
            <a:ext cx="4676037" cy="1005927"/>
          </a:xfrm>
          <a:prstGeom prst="rect">
            <a:avLst/>
          </a:prstGeom>
        </p:spPr>
      </p:pic>
      <p:pic>
        <p:nvPicPr>
          <p:cNvPr id="15" name="Picture 14">
            <a:extLst>
              <a:ext uri="{FF2B5EF4-FFF2-40B4-BE49-F238E27FC236}">
                <a16:creationId xmlns="" xmlns:a16="http://schemas.microsoft.com/office/drawing/2014/main" id="{D49BA01D-3E98-4D0B-8ED1-D10E7DCCC258}"/>
              </a:ext>
            </a:extLst>
          </p:cNvPr>
          <p:cNvPicPr>
            <a:picLocks noChangeAspect="1"/>
          </p:cNvPicPr>
          <p:nvPr/>
        </p:nvPicPr>
        <p:blipFill>
          <a:blip r:embed="rId6"/>
          <a:stretch>
            <a:fillRect/>
          </a:stretch>
        </p:blipFill>
        <p:spPr>
          <a:xfrm>
            <a:off x="5794422" y="5050016"/>
            <a:ext cx="4737003" cy="999831"/>
          </a:xfrm>
          <a:prstGeom prst="rect">
            <a:avLst/>
          </a:prstGeom>
        </p:spPr>
      </p:pic>
    </p:spTree>
    <p:extLst>
      <p:ext uri="{BB962C8B-B14F-4D97-AF65-F5344CB8AC3E}">
        <p14:creationId xmlns:p14="http://schemas.microsoft.com/office/powerpoint/2010/main" val="1535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3" name="Arrow: Right 2">
            <a:extLst>
              <a:ext uri="{FF2B5EF4-FFF2-40B4-BE49-F238E27FC236}">
                <a16:creationId xmlns="" xmlns:a16="http://schemas.microsoft.com/office/drawing/2014/main" id="{EDCCAAA5-C898-4FD4-A367-BFCA0542C30A}"/>
              </a:ext>
            </a:extLst>
          </p:cNvPr>
          <p:cNvSpPr/>
          <p:nvPr/>
        </p:nvSpPr>
        <p:spPr>
          <a:xfrm>
            <a:off x="1385119" y="3671932"/>
            <a:ext cx="2438400" cy="2124075"/>
          </a:xfrm>
          <a:prstGeom prst="rightArrow">
            <a:avLst>
              <a:gd name="adj1" fmla="val 50000"/>
              <a:gd name="adj2" fmla="val 491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0">
            <a:extLst>
              <a:ext uri="{FF2B5EF4-FFF2-40B4-BE49-F238E27FC236}">
                <a16:creationId xmlns="" xmlns:a16="http://schemas.microsoft.com/office/drawing/2014/main" id="{4575BAB4-7B38-480A-AAEE-86DD232F3162}"/>
              </a:ext>
            </a:extLst>
          </p:cNvPr>
          <p:cNvSpPr txBox="1">
            <a:spLocks noChangeArrowheads="1"/>
          </p:cNvSpPr>
          <p:nvPr/>
        </p:nvSpPr>
        <p:spPr bwMode="auto">
          <a:xfrm>
            <a:off x="1552575" y="4529979"/>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dirty="0">
                <a:solidFill>
                  <a:schemeClr val="tx1"/>
                </a:solidFill>
              </a:rPr>
              <a:t>MỤC TIÊU</a:t>
            </a:r>
          </a:p>
        </p:txBody>
      </p:sp>
      <p:sp>
        <p:nvSpPr>
          <p:cNvPr id="10" name="Rectangle 9">
            <a:extLst>
              <a:ext uri="{FF2B5EF4-FFF2-40B4-BE49-F238E27FC236}">
                <a16:creationId xmlns="" xmlns:a16="http://schemas.microsoft.com/office/drawing/2014/main" id="{E8462CB3-871D-4448-9A99-7554BA4DB0A7}"/>
              </a:ext>
            </a:extLst>
          </p:cNvPr>
          <p:cNvSpPr/>
          <p:nvPr/>
        </p:nvSpPr>
        <p:spPr>
          <a:xfrm>
            <a:off x="4159213" y="3292438"/>
            <a:ext cx="6775487" cy="25035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9">
            <a:extLst>
              <a:ext uri="{FF2B5EF4-FFF2-40B4-BE49-F238E27FC236}">
                <a16:creationId xmlns="" xmlns:a16="http://schemas.microsoft.com/office/drawing/2014/main" id="{980B80EB-D795-4D33-883A-386800594498}"/>
              </a:ext>
            </a:extLst>
          </p:cNvPr>
          <p:cNvSpPr txBox="1">
            <a:spLocks noChangeArrowheads="1"/>
          </p:cNvSpPr>
          <p:nvPr/>
        </p:nvSpPr>
        <p:spPr bwMode="auto">
          <a:xfrm>
            <a:off x="4383227" y="3636281"/>
            <a:ext cx="6327458" cy="1815882"/>
          </a:xfrm>
          <a:prstGeom prst="rect">
            <a:avLst/>
          </a:prstGeom>
          <a:noFill/>
          <a:ln w="9525">
            <a:noFill/>
            <a:miter lim="800000"/>
            <a:headEnd/>
            <a:tailEnd/>
          </a:ln>
          <a:effectLst/>
        </p:spPr>
        <p:txBody>
          <a:bodyPr wrap="square">
            <a:spAutoFit/>
          </a:bodyPr>
          <a:lstStyle/>
          <a:p>
            <a:pPr algn="just" fontAlgn="base">
              <a:spcBef>
                <a:spcPct val="50000"/>
              </a:spcBef>
              <a:spcAft>
                <a:spcPct val="0"/>
              </a:spcAft>
              <a:defRPr/>
            </a:pPr>
            <a:r>
              <a:rPr lang="en-US" sz="2800" b="1" dirty="0" err="1">
                <a:latin typeface="Arial" charset="0"/>
              </a:rPr>
              <a:t>Xóa</a:t>
            </a:r>
            <a:r>
              <a:rPr lang="en-US" sz="2800" b="1" dirty="0">
                <a:latin typeface="Arial" charset="0"/>
              </a:rPr>
              <a:t> </a:t>
            </a:r>
            <a:r>
              <a:rPr lang="en-US" sz="2800" b="1" dirty="0" err="1">
                <a:latin typeface="Arial" charset="0"/>
              </a:rPr>
              <a:t>bỏ</a:t>
            </a:r>
            <a:r>
              <a:rPr lang="en-US" sz="2800" b="1" dirty="0">
                <a:latin typeface="Arial" charset="0"/>
              </a:rPr>
              <a:t> </a:t>
            </a:r>
            <a:r>
              <a:rPr lang="en-US" sz="2800" b="1" dirty="0" err="1">
                <a:latin typeface="Arial" charset="0"/>
              </a:rPr>
              <a:t>vai</a:t>
            </a:r>
            <a:r>
              <a:rPr lang="en-US" sz="2800" b="1" dirty="0">
                <a:latin typeface="Arial" charset="0"/>
              </a:rPr>
              <a:t> </a:t>
            </a:r>
            <a:r>
              <a:rPr lang="en-US" sz="2800" b="1" dirty="0" err="1">
                <a:latin typeface="Arial" charset="0"/>
              </a:rPr>
              <a:t>trò</a:t>
            </a:r>
            <a:r>
              <a:rPr lang="en-US" sz="2800" b="1" dirty="0">
                <a:latin typeface="Arial" charset="0"/>
              </a:rPr>
              <a:t> </a:t>
            </a:r>
            <a:r>
              <a:rPr lang="en-US" sz="2800" b="1" dirty="0" err="1">
                <a:latin typeface="Arial" charset="0"/>
              </a:rPr>
              <a:t>lãnh</a:t>
            </a:r>
            <a:r>
              <a:rPr lang="en-US" sz="2800" b="1" dirty="0">
                <a:latin typeface="Arial" charset="0"/>
              </a:rPr>
              <a:t> </a:t>
            </a:r>
            <a:r>
              <a:rPr lang="en-US" sz="2800" b="1" dirty="0" err="1">
                <a:latin typeface="Arial" charset="0"/>
              </a:rPr>
              <a:t>đạo</a:t>
            </a:r>
            <a:r>
              <a:rPr lang="en-US" sz="2800" b="1" dirty="0">
                <a:latin typeface="Arial" charset="0"/>
              </a:rPr>
              <a:t> </a:t>
            </a:r>
            <a:r>
              <a:rPr lang="en-US" sz="2800" b="1" dirty="0" err="1">
                <a:latin typeface="Arial" charset="0"/>
              </a:rPr>
              <a:t>của</a:t>
            </a:r>
            <a:r>
              <a:rPr lang="en-US" sz="2800" b="1" dirty="0">
                <a:latin typeface="Arial" charset="0"/>
              </a:rPr>
              <a:t> </a:t>
            </a:r>
            <a:r>
              <a:rPr lang="en-US" sz="2800" b="1" dirty="0" err="1">
                <a:latin typeface="Arial" charset="0"/>
              </a:rPr>
              <a:t>Đảng</a:t>
            </a:r>
            <a:r>
              <a:rPr lang="en-US" sz="2800" b="1" dirty="0">
                <a:latin typeface="Arial" charset="0"/>
              </a:rPr>
              <a:t>, </a:t>
            </a:r>
            <a:r>
              <a:rPr lang="en-US" sz="2800" b="1" dirty="0" err="1">
                <a:latin typeface="Arial" charset="0"/>
              </a:rPr>
              <a:t>xóa</a:t>
            </a:r>
            <a:r>
              <a:rPr lang="en-US" sz="2800" b="1" dirty="0">
                <a:latin typeface="Arial" charset="0"/>
              </a:rPr>
              <a:t> </a:t>
            </a:r>
            <a:r>
              <a:rPr lang="en-US" sz="2800" b="1" dirty="0" err="1">
                <a:latin typeface="Arial" charset="0"/>
              </a:rPr>
              <a:t>bỏ</a:t>
            </a:r>
            <a:r>
              <a:rPr lang="en-US" sz="2800" b="1" dirty="0">
                <a:latin typeface="Arial" charset="0"/>
              </a:rPr>
              <a:t> </a:t>
            </a:r>
            <a:r>
              <a:rPr lang="en-US" sz="2800" b="1" dirty="0" err="1">
                <a:latin typeface="Arial" charset="0"/>
              </a:rPr>
              <a:t>chế</a:t>
            </a:r>
            <a:r>
              <a:rPr lang="en-US" sz="2800" b="1" dirty="0">
                <a:latin typeface="Arial" charset="0"/>
              </a:rPr>
              <a:t> </a:t>
            </a:r>
            <a:r>
              <a:rPr lang="en-US" sz="2800" b="1" dirty="0" err="1">
                <a:latin typeface="Arial" charset="0"/>
              </a:rPr>
              <a:t>độ</a:t>
            </a:r>
            <a:r>
              <a:rPr lang="en-US" sz="2800" b="1" dirty="0">
                <a:latin typeface="Arial" charset="0"/>
              </a:rPr>
              <a:t> XHCN </a:t>
            </a:r>
            <a:r>
              <a:rPr lang="en-US" sz="2800" b="1" dirty="0" err="1">
                <a:latin typeface="Arial" charset="0"/>
              </a:rPr>
              <a:t>lái</a:t>
            </a:r>
            <a:r>
              <a:rPr lang="en-US" sz="2800" b="1" dirty="0">
                <a:latin typeface="Arial" charset="0"/>
              </a:rPr>
              <a:t> </a:t>
            </a:r>
            <a:r>
              <a:rPr lang="en-US" sz="2800" b="1" dirty="0" err="1">
                <a:latin typeface="Arial" charset="0"/>
              </a:rPr>
              <a:t>nước</a:t>
            </a:r>
            <a:r>
              <a:rPr lang="en-US" sz="2800" b="1" dirty="0">
                <a:latin typeface="Arial" charset="0"/>
              </a:rPr>
              <a:t> ta </a:t>
            </a:r>
            <a:r>
              <a:rPr lang="en-US" sz="2800" b="1" dirty="0" err="1">
                <a:latin typeface="Arial" charset="0"/>
              </a:rPr>
              <a:t>đi</a:t>
            </a:r>
            <a:r>
              <a:rPr lang="en-US" sz="2800" b="1" dirty="0">
                <a:latin typeface="Arial" charset="0"/>
              </a:rPr>
              <a:t> </a:t>
            </a:r>
            <a:r>
              <a:rPr lang="en-US" sz="2800" b="1" dirty="0" err="1">
                <a:latin typeface="Arial" charset="0"/>
              </a:rPr>
              <a:t>theo</a:t>
            </a:r>
            <a:r>
              <a:rPr lang="en-US" sz="2800" b="1" dirty="0">
                <a:latin typeface="Arial" charset="0"/>
              </a:rPr>
              <a:t> con </a:t>
            </a:r>
            <a:r>
              <a:rPr lang="en-US" sz="2800" b="1" dirty="0" err="1">
                <a:latin typeface="Arial" charset="0"/>
              </a:rPr>
              <a:t>đường</a:t>
            </a:r>
            <a:r>
              <a:rPr lang="en-US" sz="2800" b="1" dirty="0">
                <a:latin typeface="Arial" charset="0"/>
              </a:rPr>
              <a:t> </a:t>
            </a:r>
            <a:r>
              <a:rPr lang="en-US" sz="2800" b="1" dirty="0" err="1">
                <a:latin typeface="Arial" charset="0"/>
              </a:rPr>
              <a:t>tư</a:t>
            </a:r>
            <a:r>
              <a:rPr lang="en-US" sz="2800" b="1" dirty="0">
                <a:latin typeface="Arial" charset="0"/>
              </a:rPr>
              <a:t> </a:t>
            </a:r>
            <a:r>
              <a:rPr lang="en-US" sz="2800" b="1" dirty="0" err="1">
                <a:latin typeface="Arial" charset="0"/>
              </a:rPr>
              <a:t>bản</a:t>
            </a:r>
            <a:r>
              <a:rPr lang="en-US" sz="2800" b="1" dirty="0">
                <a:latin typeface="Arial" charset="0"/>
              </a:rPr>
              <a:t> </a:t>
            </a:r>
            <a:r>
              <a:rPr lang="en-US" sz="2800" b="1" dirty="0" err="1">
                <a:latin typeface="Arial" charset="0"/>
              </a:rPr>
              <a:t>chủ</a:t>
            </a:r>
            <a:r>
              <a:rPr lang="en-US" sz="2800" b="1" dirty="0">
                <a:latin typeface="Arial" charset="0"/>
              </a:rPr>
              <a:t> </a:t>
            </a:r>
            <a:r>
              <a:rPr lang="en-US" sz="2800" b="1" dirty="0" err="1">
                <a:latin typeface="Arial" charset="0"/>
              </a:rPr>
              <a:t>nghĩa</a:t>
            </a:r>
            <a:r>
              <a:rPr lang="en-US" sz="2800" b="1" dirty="0">
                <a:latin typeface="Arial" charset="0"/>
              </a:rPr>
              <a:t> </a:t>
            </a:r>
            <a:r>
              <a:rPr lang="en-US" sz="2800" b="1" dirty="0" err="1">
                <a:latin typeface="Arial" charset="0"/>
              </a:rPr>
              <a:t>lệ</a:t>
            </a:r>
            <a:r>
              <a:rPr lang="en-US" sz="2800" b="1" dirty="0">
                <a:latin typeface="Arial" charset="0"/>
              </a:rPr>
              <a:t> </a:t>
            </a:r>
            <a:r>
              <a:rPr lang="en-US" sz="2800" b="1" dirty="0" err="1">
                <a:latin typeface="Arial" charset="0"/>
              </a:rPr>
              <a:t>thuộc</a:t>
            </a:r>
            <a:r>
              <a:rPr lang="en-US" sz="2800" b="1" dirty="0">
                <a:latin typeface="Arial" charset="0"/>
              </a:rPr>
              <a:t> </a:t>
            </a:r>
            <a:r>
              <a:rPr lang="en-US" sz="2800" b="1" dirty="0" err="1">
                <a:latin typeface="Arial" charset="0"/>
              </a:rPr>
              <a:t>vào</a:t>
            </a:r>
            <a:r>
              <a:rPr lang="en-US" sz="2800" b="1" dirty="0">
                <a:latin typeface="Arial" charset="0"/>
              </a:rPr>
              <a:t> </a:t>
            </a:r>
            <a:r>
              <a:rPr lang="en-US" sz="2800" b="1" dirty="0" err="1">
                <a:latin typeface="Arial" charset="0"/>
              </a:rPr>
              <a:t>chủ</a:t>
            </a:r>
            <a:r>
              <a:rPr lang="en-US" sz="2800" b="1" dirty="0">
                <a:latin typeface="Arial" charset="0"/>
              </a:rPr>
              <a:t> </a:t>
            </a:r>
            <a:r>
              <a:rPr lang="en-US" sz="2800" b="1" dirty="0" err="1">
                <a:latin typeface="Arial" charset="0"/>
              </a:rPr>
              <a:t>nghĩa</a:t>
            </a:r>
            <a:r>
              <a:rPr lang="en-US" sz="2800" b="1" dirty="0">
                <a:latin typeface="Arial" charset="0"/>
              </a:rPr>
              <a:t> </a:t>
            </a:r>
            <a:r>
              <a:rPr lang="en-US" sz="2800" b="1" dirty="0" err="1">
                <a:latin typeface="Arial" charset="0"/>
              </a:rPr>
              <a:t>đế</a:t>
            </a:r>
            <a:r>
              <a:rPr lang="en-US" sz="2800" b="1" dirty="0">
                <a:latin typeface="Arial" charset="0"/>
              </a:rPr>
              <a:t> </a:t>
            </a:r>
            <a:r>
              <a:rPr lang="en-US" sz="2800" b="1" dirty="0" err="1">
                <a:latin typeface="Arial" charset="0"/>
              </a:rPr>
              <a:t>quốc</a:t>
            </a:r>
            <a:endParaRPr lang="en-US" sz="2800" b="1" dirty="0">
              <a:latin typeface="Arial" charset="0"/>
            </a:endParaRPr>
          </a:p>
        </p:txBody>
      </p:sp>
      <p:sp>
        <p:nvSpPr>
          <p:cNvPr id="18" name="TextBox 17">
            <a:extLst>
              <a:ext uri="{FF2B5EF4-FFF2-40B4-BE49-F238E27FC236}">
                <a16:creationId xmlns="" xmlns:a16="http://schemas.microsoft.com/office/drawing/2014/main" id="{DA61463B-8820-4EFE-95E8-A6D5D353CEA8}"/>
              </a:ext>
            </a:extLst>
          </p:cNvPr>
          <p:cNvSpPr txBox="1"/>
          <p:nvPr/>
        </p:nvSpPr>
        <p:spPr>
          <a:xfrm>
            <a:off x="1144687" y="2581726"/>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1.1. Âm mưu của chiến lược “</a:t>
            </a:r>
            <a:r>
              <a:rPr lang="vi-VN" dirty="0"/>
              <a:t>diễn biến hòa bình</a:t>
            </a:r>
            <a:r>
              <a:rPr lang="nl-NL" dirty="0"/>
              <a:t>” đối với cách mạng Việt Nam</a:t>
            </a:r>
            <a:endParaRPr lang="en-US" dirty="0"/>
          </a:p>
        </p:txBody>
      </p:sp>
    </p:spTree>
    <p:extLst>
      <p:ext uri="{BB962C8B-B14F-4D97-AF65-F5344CB8AC3E}">
        <p14:creationId xmlns:p14="http://schemas.microsoft.com/office/powerpoint/2010/main" val="333080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P spid="14" grpId="0"/>
      <p:bldP spid="10" grpId="0" animBg="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80049" y="178199"/>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3" name="Arrow: Right 2">
            <a:extLst>
              <a:ext uri="{FF2B5EF4-FFF2-40B4-BE49-F238E27FC236}">
                <a16:creationId xmlns="" xmlns:a16="http://schemas.microsoft.com/office/drawing/2014/main" id="{EDCCAAA5-C898-4FD4-A367-BFCA0542C30A}"/>
              </a:ext>
            </a:extLst>
          </p:cNvPr>
          <p:cNvSpPr/>
          <p:nvPr/>
        </p:nvSpPr>
        <p:spPr>
          <a:xfrm>
            <a:off x="1199035" y="2912434"/>
            <a:ext cx="2438400" cy="2124075"/>
          </a:xfrm>
          <a:prstGeom prst="rightArrow">
            <a:avLst>
              <a:gd name="adj1" fmla="val 50000"/>
              <a:gd name="adj2" fmla="val 491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4">
            <a:extLst>
              <a:ext uri="{FF2B5EF4-FFF2-40B4-BE49-F238E27FC236}">
                <a16:creationId xmlns="" xmlns:a16="http://schemas.microsoft.com/office/drawing/2014/main" id="{6DA02F85-E0C3-41C8-AD1A-DAB661680544}"/>
              </a:ext>
            </a:extLst>
          </p:cNvPr>
          <p:cNvSpPr txBox="1">
            <a:spLocks noChangeArrowheads="1"/>
          </p:cNvSpPr>
          <p:nvPr/>
        </p:nvSpPr>
        <p:spPr bwMode="auto">
          <a:xfrm>
            <a:off x="1199035" y="3772333"/>
            <a:ext cx="2253431" cy="400110"/>
          </a:xfrm>
          <a:prstGeom prst="rect">
            <a:avLst/>
          </a:prstGeom>
          <a:noFill/>
          <a:ln w="9525">
            <a:noFill/>
            <a:miter lim="800000"/>
            <a:headEnd/>
            <a:tailEnd/>
          </a:ln>
          <a:effectLst/>
        </p:spPr>
        <p:txBody>
          <a:bodyPr wrap="square">
            <a:spAutoFit/>
          </a:bodyPr>
          <a:lstStyle/>
          <a:p>
            <a:pPr eaLnBrk="1" hangingPunct="1">
              <a:spcBef>
                <a:spcPct val="50000"/>
              </a:spcBef>
              <a:defRPr/>
            </a:pPr>
            <a:r>
              <a:rPr lang="en-US" sz="2000" b="1" dirty="0">
                <a:solidFill>
                  <a:schemeClr val="bg1">
                    <a:lumMod val="60000"/>
                    <a:lumOff val="40000"/>
                  </a:schemeClr>
                </a:solidFill>
                <a:latin typeface="Arial" charset="0"/>
              </a:rPr>
              <a:t>PHƯƠNG CHÂM</a:t>
            </a:r>
          </a:p>
        </p:txBody>
      </p:sp>
      <p:sp>
        <p:nvSpPr>
          <p:cNvPr id="4" name="Explosion: 14 Points 3">
            <a:extLst>
              <a:ext uri="{FF2B5EF4-FFF2-40B4-BE49-F238E27FC236}">
                <a16:creationId xmlns="" xmlns:a16="http://schemas.microsoft.com/office/drawing/2014/main" id="{006BCA96-90F5-4A23-B7EB-9485E0582E60}"/>
              </a:ext>
            </a:extLst>
          </p:cNvPr>
          <p:cNvSpPr/>
          <p:nvPr/>
        </p:nvSpPr>
        <p:spPr>
          <a:xfrm rot="12192024">
            <a:off x="4351582" y="1838648"/>
            <a:ext cx="2838450" cy="2457450"/>
          </a:xfrm>
          <a:prstGeom prst="irregularSeal2">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14 Points 12">
            <a:extLst>
              <a:ext uri="{FF2B5EF4-FFF2-40B4-BE49-F238E27FC236}">
                <a16:creationId xmlns="" xmlns:a16="http://schemas.microsoft.com/office/drawing/2014/main" id="{0D85B862-D2FC-4ADF-AEBE-819C2E118171}"/>
              </a:ext>
            </a:extLst>
          </p:cNvPr>
          <p:cNvSpPr/>
          <p:nvPr/>
        </p:nvSpPr>
        <p:spPr>
          <a:xfrm rot="624274">
            <a:off x="3529013" y="3923439"/>
            <a:ext cx="2838450" cy="2457450"/>
          </a:xfrm>
          <a:prstGeom prst="irregularSeal2">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14 Points 14">
            <a:extLst>
              <a:ext uri="{FF2B5EF4-FFF2-40B4-BE49-F238E27FC236}">
                <a16:creationId xmlns="" xmlns:a16="http://schemas.microsoft.com/office/drawing/2014/main" id="{B7FD5B94-BC55-47D7-8FE1-15E33AD10E5F}"/>
              </a:ext>
            </a:extLst>
          </p:cNvPr>
          <p:cNvSpPr/>
          <p:nvPr/>
        </p:nvSpPr>
        <p:spPr>
          <a:xfrm rot="1029348">
            <a:off x="7968408" y="1894638"/>
            <a:ext cx="2838450" cy="2457450"/>
          </a:xfrm>
          <a:prstGeom prst="irregularSeal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14 Points 15">
            <a:extLst>
              <a:ext uri="{FF2B5EF4-FFF2-40B4-BE49-F238E27FC236}">
                <a16:creationId xmlns="" xmlns:a16="http://schemas.microsoft.com/office/drawing/2014/main" id="{6F3E9F5A-2B63-4A16-9347-E55CD396E286}"/>
              </a:ext>
            </a:extLst>
          </p:cNvPr>
          <p:cNvSpPr/>
          <p:nvPr/>
        </p:nvSpPr>
        <p:spPr>
          <a:xfrm>
            <a:off x="6259040" y="3844524"/>
            <a:ext cx="2838450" cy="2457450"/>
          </a:xfrm>
          <a:prstGeom prst="irregularSeal2">
            <a:avLst/>
          </a:prstGeom>
          <a:solidFill>
            <a:srgbClr val="FFFF00"/>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14 Points 17">
            <a:extLst>
              <a:ext uri="{FF2B5EF4-FFF2-40B4-BE49-F238E27FC236}">
                <a16:creationId xmlns="" xmlns:a16="http://schemas.microsoft.com/office/drawing/2014/main" id="{02B885C9-981B-4C7C-B28C-7C064F86293D}"/>
              </a:ext>
            </a:extLst>
          </p:cNvPr>
          <p:cNvSpPr/>
          <p:nvPr/>
        </p:nvSpPr>
        <p:spPr>
          <a:xfrm rot="1438021">
            <a:off x="8925692" y="3953973"/>
            <a:ext cx="2838450" cy="2457450"/>
          </a:xfrm>
          <a:prstGeom prst="irregularSeal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19">
            <a:extLst>
              <a:ext uri="{FF2B5EF4-FFF2-40B4-BE49-F238E27FC236}">
                <a16:creationId xmlns="" xmlns:a16="http://schemas.microsoft.com/office/drawing/2014/main" id="{77579D20-8DC5-4045-95E6-DA19335097AA}"/>
              </a:ext>
            </a:extLst>
          </p:cNvPr>
          <p:cNvSpPr txBox="1">
            <a:spLocks noChangeArrowheads="1"/>
          </p:cNvSpPr>
          <p:nvPr/>
        </p:nvSpPr>
        <p:spPr bwMode="auto">
          <a:xfrm>
            <a:off x="5311875" y="2728107"/>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eaLnBrk="1" hangingPunct="1">
              <a:spcBef>
                <a:spcPct val="50000"/>
              </a:spcBef>
              <a:buClrTx/>
              <a:buSzTx/>
              <a:buFontTx/>
              <a:buNone/>
            </a:pPr>
            <a:r>
              <a:rPr lang="en-US" altLang="en-US" b="1" dirty="0">
                <a:solidFill>
                  <a:schemeClr val="bg1"/>
                </a:solidFill>
              </a:rPr>
              <a:t>MỀM</a:t>
            </a:r>
          </a:p>
        </p:txBody>
      </p:sp>
      <p:sp>
        <p:nvSpPr>
          <p:cNvPr id="20" name="Text Box 21">
            <a:extLst>
              <a:ext uri="{FF2B5EF4-FFF2-40B4-BE49-F238E27FC236}">
                <a16:creationId xmlns="" xmlns:a16="http://schemas.microsoft.com/office/drawing/2014/main" id="{58EADB44-4F94-454F-8963-470298EA7913}"/>
              </a:ext>
            </a:extLst>
          </p:cNvPr>
          <p:cNvSpPr txBox="1">
            <a:spLocks noChangeArrowheads="1"/>
          </p:cNvSpPr>
          <p:nvPr/>
        </p:nvSpPr>
        <p:spPr bwMode="auto">
          <a:xfrm>
            <a:off x="8701833" y="2745398"/>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b="1" dirty="0">
                <a:solidFill>
                  <a:schemeClr val="tx1"/>
                </a:solidFill>
              </a:rPr>
              <a:t>NGẦM</a:t>
            </a:r>
          </a:p>
        </p:txBody>
      </p:sp>
      <p:sp>
        <p:nvSpPr>
          <p:cNvPr id="9" name="TextBox 8">
            <a:extLst>
              <a:ext uri="{FF2B5EF4-FFF2-40B4-BE49-F238E27FC236}">
                <a16:creationId xmlns="" xmlns:a16="http://schemas.microsoft.com/office/drawing/2014/main" id="{B0A6558D-9BC2-4813-96B2-8B09652E4D1C}"/>
              </a:ext>
            </a:extLst>
          </p:cNvPr>
          <p:cNvSpPr txBox="1"/>
          <p:nvPr/>
        </p:nvSpPr>
        <p:spPr>
          <a:xfrm>
            <a:off x="4343400" y="4933950"/>
            <a:ext cx="1171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spcBef>
                <a:spcPct val="50000"/>
              </a:spcBef>
              <a:buClrTx/>
              <a:buSzTx/>
              <a:buFontTx/>
              <a:buNone/>
              <a:defRPr sz="2800" b="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SÂU</a:t>
            </a:r>
          </a:p>
        </p:txBody>
      </p:sp>
      <p:sp>
        <p:nvSpPr>
          <p:cNvPr id="12" name="TextBox 11">
            <a:extLst>
              <a:ext uri="{FF2B5EF4-FFF2-40B4-BE49-F238E27FC236}">
                <a16:creationId xmlns="" xmlns:a16="http://schemas.microsoft.com/office/drawing/2014/main" id="{0F547A09-08CD-484B-9B2B-F11AAE56812E}"/>
              </a:ext>
            </a:extLst>
          </p:cNvPr>
          <p:cNvSpPr txBox="1"/>
          <p:nvPr/>
        </p:nvSpPr>
        <p:spPr>
          <a:xfrm>
            <a:off x="7010400" y="4675110"/>
            <a:ext cx="12548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spcBef>
                <a:spcPct val="50000"/>
              </a:spcBef>
              <a:buClrTx/>
              <a:buSzTx/>
              <a:buFontTx/>
              <a:buNone/>
              <a:defRPr sz="2800" b="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en-US" dirty="0"/>
              <a:t>TRỰC TIẾP</a:t>
            </a:r>
          </a:p>
        </p:txBody>
      </p:sp>
      <p:sp>
        <p:nvSpPr>
          <p:cNvPr id="21" name="TextBox 20">
            <a:extLst>
              <a:ext uri="{FF2B5EF4-FFF2-40B4-BE49-F238E27FC236}">
                <a16:creationId xmlns="" xmlns:a16="http://schemas.microsoft.com/office/drawing/2014/main" id="{A3DC7B38-B148-439A-ACDB-E29F396D71F2}"/>
              </a:ext>
            </a:extLst>
          </p:cNvPr>
          <p:cNvSpPr txBox="1"/>
          <p:nvPr/>
        </p:nvSpPr>
        <p:spPr>
          <a:xfrm>
            <a:off x="9629775" y="4795025"/>
            <a:ext cx="1228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spcBef>
                <a:spcPct val="50000"/>
              </a:spcBef>
              <a:buClrTx/>
              <a:buSzTx/>
              <a:buFontTx/>
              <a:buNone/>
              <a:defRPr sz="2800" b="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en-US" dirty="0">
                <a:solidFill>
                  <a:schemeClr val="bg1"/>
                </a:solidFill>
              </a:rPr>
              <a:t>TOÀN  DIỆN</a:t>
            </a:r>
          </a:p>
        </p:txBody>
      </p:sp>
    </p:spTree>
    <p:extLst>
      <p:ext uri="{BB962C8B-B14F-4D97-AF65-F5344CB8AC3E}">
        <p14:creationId xmlns:p14="http://schemas.microsoft.com/office/powerpoint/2010/main" val="21233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P spid="11" grpId="0"/>
      <p:bldP spid="4" grpId="0" animBg="1"/>
      <p:bldP spid="13" grpId="0" animBg="1"/>
      <p:bldP spid="15" grpId="0" animBg="1"/>
      <p:bldP spid="16" grpId="0" animBg="1"/>
      <p:bldP spid="18" grpId="0" animBg="1"/>
      <p:bldP spid="19" grpId="0"/>
      <p:bldP spid="20" grpId="0"/>
      <p:bldP spid="9" grpId="0"/>
      <p:bldP spid="12"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61044" y="3205854"/>
            <a:ext cx="4848225" cy="304219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 xmlns:a16="http://schemas.microsoft.com/office/drawing/2014/main" id="{5302A769-BE87-4FD4-84BB-A834076B825B}"/>
              </a:ext>
            </a:extLst>
          </p:cNvPr>
          <p:cNvSpPr txBox="1">
            <a:spLocks noChangeArrowheads="1"/>
          </p:cNvSpPr>
          <p:nvPr/>
        </p:nvSpPr>
        <p:spPr bwMode="auto">
          <a:xfrm>
            <a:off x="2047875" y="4318199"/>
            <a:ext cx="2895600" cy="579438"/>
          </a:xfrm>
          <a:prstGeom prst="rect">
            <a:avLst/>
          </a:prstGeom>
          <a:noFill/>
          <a:ln w="9525">
            <a:noFill/>
            <a:miter lim="800000"/>
            <a:headEnd/>
            <a:tailEnd/>
          </a:ln>
          <a:effectLst/>
        </p:spPr>
        <p:txBody>
          <a:bodyPr>
            <a:spAutoFit/>
          </a:bodyPr>
          <a:lstStyle/>
          <a:p>
            <a:pPr fontAlgn="base">
              <a:spcBef>
                <a:spcPct val="50000"/>
              </a:spcBef>
              <a:spcAft>
                <a:spcPct val="0"/>
              </a:spcAft>
              <a:defRPr/>
            </a:pPr>
            <a:r>
              <a:rPr lang="en-US" sz="3200" b="1" dirty="0">
                <a:solidFill>
                  <a:srgbClr val="000066">
                    <a:lumMod val="60000"/>
                    <a:lumOff val="40000"/>
                  </a:srgbClr>
                </a:solidFill>
                <a:latin typeface="Arial" charset="0"/>
              </a:rPr>
              <a:t>VỀ KINH TẾ</a:t>
            </a:r>
          </a:p>
        </p:txBody>
      </p:sp>
      <p:sp>
        <p:nvSpPr>
          <p:cNvPr id="9" name="Rectangle 8">
            <a:extLst>
              <a:ext uri="{FF2B5EF4-FFF2-40B4-BE49-F238E27FC236}">
                <a16:creationId xmlns="" xmlns:a16="http://schemas.microsoft.com/office/drawing/2014/main" id="{1E8DE47C-07D5-4555-9943-5766E4128952}"/>
              </a:ext>
            </a:extLst>
          </p:cNvPr>
          <p:cNvSpPr/>
          <p:nvPr/>
        </p:nvSpPr>
        <p:spPr>
          <a:xfrm>
            <a:off x="6096000" y="3150847"/>
            <a:ext cx="4714875" cy="3054794"/>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84AE1889-3CB6-4191-8282-CBEF4DB514F1}"/>
              </a:ext>
            </a:extLst>
          </p:cNvPr>
          <p:cNvSpPr txBox="1"/>
          <p:nvPr/>
        </p:nvSpPr>
        <p:spPr>
          <a:xfrm>
            <a:off x="6219825" y="3711288"/>
            <a:ext cx="44672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800" dirty="0">
                <a:solidFill>
                  <a:schemeClr val="bg1"/>
                </a:solidFill>
              </a:rPr>
              <a:t>Tại sao chủ nghĩa đế quốc và các thế lực thù địch chống phá </a:t>
            </a:r>
            <a:r>
              <a:rPr lang="en-US" sz="2800" dirty="0">
                <a:solidFill>
                  <a:schemeClr val="bg1"/>
                </a:solidFill>
              </a:rPr>
              <a:t>V</a:t>
            </a:r>
            <a:r>
              <a:rPr lang="vi-VN" sz="2800" dirty="0">
                <a:solidFill>
                  <a:schemeClr val="bg1"/>
                </a:solidFill>
              </a:rPr>
              <a:t>iệt </a:t>
            </a:r>
            <a:r>
              <a:rPr lang="en-US" sz="2800" dirty="0">
                <a:solidFill>
                  <a:schemeClr val="bg1"/>
                </a:solidFill>
              </a:rPr>
              <a:t>N</a:t>
            </a:r>
            <a:r>
              <a:rPr lang="vi-VN" sz="2800" dirty="0">
                <a:solidFill>
                  <a:schemeClr val="bg1"/>
                </a:solidFill>
              </a:rPr>
              <a:t>am trên lĩnh vực kinh tế</a:t>
            </a:r>
            <a:r>
              <a:rPr lang="en-US" sz="2800" dirty="0">
                <a:solidFill>
                  <a:schemeClr val="bg1"/>
                </a:solidFill>
              </a:rPr>
              <a:t>? </a:t>
            </a:r>
          </a:p>
        </p:txBody>
      </p:sp>
    </p:spTree>
    <p:extLst>
      <p:ext uri="{BB962C8B-B14F-4D97-AF65-F5344CB8AC3E}">
        <p14:creationId xmlns:p14="http://schemas.microsoft.com/office/powerpoint/2010/main" val="27390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4" grpId="0" animBg="1"/>
      <p:bldP spid="15" grpId="0"/>
      <p:bldP spid="9"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B0687609-808F-4089-8F2C-843E5B48BC7E}"/>
              </a:ext>
            </a:extLst>
          </p:cNvPr>
          <p:cNvSpPr/>
          <p:nvPr/>
        </p:nvSpPr>
        <p:spPr>
          <a:xfrm>
            <a:off x="1905000" y="264772"/>
            <a:ext cx="8553450" cy="1230653"/>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B182493B-4028-405C-8680-2508D885F5AD}"/>
              </a:ext>
            </a:extLst>
          </p:cNvPr>
          <p:cNvSpPr txBox="1"/>
          <p:nvPr/>
        </p:nvSpPr>
        <p:spPr>
          <a:xfrm>
            <a:off x="2133600" y="394775"/>
            <a:ext cx="8153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800" dirty="0">
                <a:solidFill>
                  <a:schemeClr val="bg1"/>
                </a:solidFill>
              </a:rPr>
              <a:t>Tại sao chủ nghĩa đế quốc và các thế lực thù địch chống phá </a:t>
            </a:r>
            <a:r>
              <a:rPr lang="en-US" sz="2800" dirty="0">
                <a:solidFill>
                  <a:schemeClr val="bg1"/>
                </a:solidFill>
              </a:rPr>
              <a:t>V</a:t>
            </a:r>
            <a:r>
              <a:rPr lang="vi-VN" sz="2800" dirty="0">
                <a:solidFill>
                  <a:schemeClr val="bg1"/>
                </a:solidFill>
              </a:rPr>
              <a:t>iệt </a:t>
            </a:r>
            <a:r>
              <a:rPr lang="en-US" sz="2800" dirty="0">
                <a:solidFill>
                  <a:schemeClr val="bg1"/>
                </a:solidFill>
              </a:rPr>
              <a:t>N</a:t>
            </a:r>
            <a:r>
              <a:rPr lang="vi-VN" sz="2800" dirty="0">
                <a:solidFill>
                  <a:schemeClr val="bg1"/>
                </a:solidFill>
              </a:rPr>
              <a:t>am trên lĩnh vực kinh tế</a:t>
            </a:r>
            <a:r>
              <a:rPr lang="en-US" sz="2800" dirty="0">
                <a:solidFill>
                  <a:schemeClr val="bg1"/>
                </a:solidFill>
              </a:rPr>
              <a:t>? </a:t>
            </a:r>
          </a:p>
        </p:txBody>
      </p:sp>
      <p:sp>
        <p:nvSpPr>
          <p:cNvPr id="3" name="TextBox 2">
            <a:extLst>
              <a:ext uri="{FF2B5EF4-FFF2-40B4-BE49-F238E27FC236}">
                <a16:creationId xmlns="" xmlns:a16="http://schemas.microsoft.com/office/drawing/2014/main" id="{AB43F233-7CF4-4772-8BD6-7478E67E9F51}"/>
              </a:ext>
            </a:extLst>
          </p:cNvPr>
          <p:cNvSpPr txBox="1"/>
          <p:nvPr/>
        </p:nvSpPr>
        <p:spPr>
          <a:xfrm>
            <a:off x="1157286" y="1674419"/>
            <a:ext cx="9877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800" b="1" i="1">
                <a:solidFill>
                  <a:schemeClr val="bg1"/>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400" dirty="0" err="1">
                <a:solidFill>
                  <a:srgbClr val="0000CC"/>
                </a:solidFill>
              </a:rPr>
              <a:t>Xuất</a:t>
            </a:r>
            <a:r>
              <a:rPr lang="en-US" sz="2400" dirty="0">
                <a:solidFill>
                  <a:srgbClr val="0000CC"/>
                </a:solidFill>
              </a:rPr>
              <a:t> </a:t>
            </a:r>
            <a:r>
              <a:rPr lang="en-US" sz="2400" dirty="0" err="1">
                <a:solidFill>
                  <a:srgbClr val="0000CC"/>
                </a:solidFill>
              </a:rPr>
              <a:t>phát</a:t>
            </a:r>
            <a:r>
              <a:rPr lang="en-US" sz="2400" dirty="0">
                <a:solidFill>
                  <a:srgbClr val="0000CC"/>
                </a:solidFill>
              </a:rPr>
              <a:t> </a:t>
            </a:r>
            <a:r>
              <a:rPr lang="en-US" sz="2400" dirty="0" err="1">
                <a:solidFill>
                  <a:srgbClr val="0000CC"/>
                </a:solidFill>
              </a:rPr>
              <a:t>từ</a:t>
            </a:r>
            <a:r>
              <a:rPr lang="en-US" sz="2400" dirty="0">
                <a:solidFill>
                  <a:srgbClr val="0000CC"/>
                </a:solidFill>
              </a:rPr>
              <a:t> </a:t>
            </a:r>
            <a:r>
              <a:rPr lang="en-US" sz="2400" dirty="0" err="1">
                <a:solidFill>
                  <a:srgbClr val="0000CC"/>
                </a:solidFill>
              </a:rPr>
              <a:t>vai</a:t>
            </a:r>
            <a:r>
              <a:rPr lang="en-US" sz="2400" dirty="0">
                <a:solidFill>
                  <a:srgbClr val="0000CC"/>
                </a:solidFill>
              </a:rPr>
              <a:t> </a:t>
            </a:r>
            <a:r>
              <a:rPr lang="en-US" sz="2400" dirty="0" err="1">
                <a:solidFill>
                  <a:srgbClr val="0000CC"/>
                </a:solidFill>
              </a:rPr>
              <a:t>trò</a:t>
            </a:r>
            <a:r>
              <a:rPr lang="en-US" sz="2400" dirty="0">
                <a:solidFill>
                  <a:srgbClr val="0000CC"/>
                </a:solidFill>
              </a:rPr>
              <a:t> </a:t>
            </a:r>
            <a:r>
              <a:rPr lang="en-US" sz="2400" dirty="0" err="1">
                <a:solidFill>
                  <a:srgbClr val="0000CC"/>
                </a:solidFill>
              </a:rPr>
              <a:t>của</a:t>
            </a:r>
            <a:r>
              <a:rPr lang="en-US" sz="2400" dirty="0">
                <a:solidFill>
                  <a:srgbClr val="0000CC"/>
                </a:solidFill>
              </a:rPr>
              <a:t> </a:t>
            </a:r>
            <a:r>
              <a:rPr lang="en-US" sz="2400" dirty="0" err="1">
                <a:solidFill>
                  <a:srgbClr val="0000CC"/>
                </a:solidFill>
              </a:rPr>
              <a:t>lĩnh</a:t>
            </a:r>
            <a:r>
              <a:rPr lang="en-US" sz="2400" dirty="0">
                <a:solidFill>
                  <a:srgbClr val="0000CC"/>
                </a:solidFill>
              </a:rPr>
              <a:t> </a:t>
            </a:r>
            <a:r>
              <a:rPr lang="en-US" sz="2400" dirty="0" err="1">
                <a:solidFill>
                  <a:srgbClr val="0000CC"/>
                </a:solidFill>
              </a:rPr>
              <a:t>vực</a:t>
            </a:r>
            <a:r>
              <a:rPr lang="en-US" sz="2400" dirty="0">
                <a:solidFill>
                  <a:srgbClr val="0000CC"/>
                </a:solidFill>
              </a:rPr>
              <a:t> </a:t>
            </a:r>
            <a:r>
              <a:rPr lang="en-US" sz="2400" dirty="0" err="1">
                <a:solidFill>
                  <a:srgbClr val="0000CC"/>
                </a:solidFill>
              </a:rPr>
              <a:t>kinh</a:t>
            </a:r>
            <a:r>
              <a:rPr lang="en-US" sz="2400" dirty="0">
                <a:solidFill>
                  <a:srgbClr val="0000CC"/>
                </a:solidFill>
              </a:rPr>
              <a:t> </a:t>
            </a:r>
            <a:r>
              <a:rPr lang="en-US" sz="2400" dirty="0" err="1">
                <a:solidFill>
                  <a:srgbClr val="0000CC"/>
                </a:solidFill>
              </a:rPr>
              <a:t>tế</a:t>
            </a:r>
            <a:r>
              <a:rPr lang="en-US" sz="2400" dirty="0">
                <a:solidFill>
                  <a:srgbClr val="0000CC"/>
                </a:solidFill>
              </a:rPr>
              <a:t> </a:t>
            </a:r>
            <a:r>
              <a:rPr lang="en-US" sz="2400" dirty="0" err="1">
                <a:solidFill>
                  <a:srgbClr val="0000CC"/>
                </a:solidFill>
              </a:rPr>
              <a:t>đối</a:t>
            </a:r>
            <a:r>
              <a:rPr lang="en-US" sz="2400" dirty="0">
                <a:solidFill>
                  <a:srgbClr val="0000CC"/>
                </a:solidFill>
              </a:rPr>
              <a:t> </a:t>
            </a:r>
            <a:r>
              <a:rPr lang="en-US" sz="2400" dirty="0" err="1">
                <a:solidFill>
                  <a:srgbClr val="0000CC"/>
                </a:solidFill>
              </a:rPr>
              <a:t>với</a:t>
            </a:r>
            <a:r>
              <a:rPr lang="en-US" sz="2400" dirty="0">
                <a:solidFill>
                  <a:srgbClr val="0000CC"/>
                </a:solidFill>
              </a:rPr>
              <a:t> </a:t>
            </a:r>
            <a:r>
              <a:rPr lang="en-US" sz="2400" dirty="0" err="1">
                <a:solidFill>
                  <a:srgbClr val="0000CC"/>
                </a:solidFill>
              </a:rPr>
              <a:t>đất</a:t>
            </a:r>
            <a:r>
              <a:rPr lang="en-US" sz="2400" dirty="0">
                <a:solidFill>
                  <a:srgbClr val="0000CC"/>
                </a:solidFill>
              </a:rPr>
              <a:t> </a:t>
            </a:r>
            <a:r>
              <a:rPr lang="en-US" sz="2400" dirty="0" err="1">
                <a:solidFill>
                  <a:srgbClr val="0000CC"/>
                </a:solidFill>
              </a:rPr>
              <a:t>nước</a:t>
            </a:r>
            <a:r>
              <a:rPr lang="en-US" sz="2400" dirty="0">
                <a:solidFill>
                  <a:srgbClr val="0000CC"/>
                </a:solidFill>
              </a:rPr>
              <a:t> </a:t>
            </a:r>
          </a:p>
        </p:txBody>
      </p:sp>
      <p:sp>
        <p:nvSpPr>
          <p:cNvPr id="4" name="Rectangle: Rounded Corners 3">
            <a:extLst>
              <a:ext uri="{FF2B5EF4-FFF2-40B4-BE49-F238E27FC236}">
                <a16:creationId xmlns="" xmlns:a16="http://schemas.microsoft.com/office/drawing/2014/main" id="{A46A477D-6CAB-4551-B327-BE6B113B0E40}"/>
              </a:ext>
            </a:extLst>
          </p:cNvPr>
          <p:cNvSpPr/>
          <p:nvPr/>
        </p:nvSpPr>
        <p:spPr>
          <a:xfrm>
            <a:off x="1066799" y="2229328"/>
            <a:ext cx="10058400" cy="1276350"/>
          </a:xfrm>
          <a:prstGeom prst="round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F1EF8C1C-5597-4824-BCBF-69B6841071D9}"/>
              </a:ext>
            </a:extLst>
          </p:cNvPr>
          <p:cNvSpPr/>
          <p:nvPr/>
        </p:nvSpPr>
        <p:spPr>
          <a:xfrm>
            <a:off x="1066799" y="3596300"/>
            <a:ext cx="10058400" cy="1276350"/>
          </a:xfrm>
          <a:prstGeom prst="round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A3E721E5-0A2C-48D0-B721-95E8A68D272A}"/>
              </a:ext>
            </a:extLst>
          </p:cNvPr>
          <p:cNvSpPr/>
          <p:nvPr/>
        </p:nvSpPr>
        <p:spPr>
          <a:xfrm>
            <a:off x="1066799" y="4963272"/>
            <a:ext cx="10058400" cy="12763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4752D61-B27B-4814-B537-7DB9DD0A6669}"/>
              </a:ext>
            </a:extLst>
          </p:cNvPr>
          <p:cNvSpPr txBox="1"/>
          <p:nvPr/>
        </p:nvSpPr>
        <p:spPr>
          <a:xfrm>
            <a:off x="1157286" y="2245756"/>
            <a:ext cx="95535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t>+ </a:t>
            </a:r>
            <a:r>
              <a:rPr lang="en-US" sz="2000" dirty="0" err="1"/>
              <a:t>Kinh</a:t>
            </a:r>
            <a:r>
              <a:rPr lang="en-US" sz="2000" dirty="0"/>
              <a:t> </a:t>
            </a:r>
            <a:r>
              <a:rPr lang="en-US" sz="2000" dirty="0" err="1"/>
              <a:t>tế</a:t>
            </a:r>
            <a:r>
              <a:rPr lang="en-US" sz="2000" dirty="0"/>
              <a:t> </a:t>
            </a:r>
            <a:r>
              <a:rPr lang="en-US" sz="2000" dirty="0" err="1"/>
              <a:t>quyết</a:t>
            </a:r>
            <a:r>
              <a:rPr lang="en-US" sz="2000" dirty="0"/>
              <a:t> </a:t>
            </a:r>
            <a:r>
              <a:rPr lang="en-US" sz="2000" dirty="0" err="1"/>
              <a:t>định</a:t>
            </a:r>
            <a:r>
              <a:rPr lang="en-US" sz="2000" dirty="0"/>
              <a:t> </a:t>
            </a:r>
            <a:r>
              <a:rPr lang="en-US" sz="2000" dirty="0" err="1"/>
              <a:t>đến</a:t>
            </a:r>
            <a:r>
              <a:rPr lang="en-US" sz="2000" dirty="0"/>
              <a:t> </a:t>
            </a:r>
            <a:r>
              <a:rPr lang="en-US" sz="2000" dirty="0" err="1"/>
              <a:t>đời</a:t>
            </a:r>
            <a:r>
              <a:rPr lang="en-US" sz="2000" dirty="0"/>
              <a:t> </a:t>
            </a:r>
            <a:r>
              <a:rPr lang="en-US" sz="2000" dirty="0" err="1"/>
              <a:t>sống</a:t>
            </a:r>
            <a:r>
              <a:rPr lang="en-US" sz="2000" dirty="0"/>
              <a:t> </a:t>
            </a:r>
            <a:r>
              <a:rPr lang="en-US" sz="2000" dirty="0" err="1"/>
              <a:t>vật</a:t>
            </a:r>
            <a:r>
              <a:rPr lang="en-US" sz="2000" dirty="0"/>
              <a:t> </a:t>
            </a:r>
            <a:r>
              <a:rPr lang="en-US" sz="2000" dirty="0" err="1"/>
              <a:t>chất</a:t>
            </a:r>
            <a:r>
              <a:rPr lang="en-US" sz="2000" dirty="0"/>
              <a:t> </a:t>
            </a:r>
            <a:r>
              <a:rPr lang="en-US" sz="2000" dirty="0" err="1"/>
              <a:t>tinh</a:t>
            </a:r>
            <a:r>
              <a:rPr lang="en-US" sz="2000" dirty="0"/>
              <a:t> </a:t>
            </a:r>
            <a:r>
              <a:rPr lang="en-US" sz="2000" dirty="0" err="1"/>
              <a:t>thần</a:t>
            </a:r>
            <a:r>
              <a:rPr lang="en-US" sz="2000" dirty="0"/>
              <a:t> </a:t>
            </a:r>
            <a:r>
              <a:rPr lang="en-US" sz="2000" dirty="0" err="1"/>
              <a:t>của</a:t>
            </a:r>
            <a:r>
              <a:rPr lang="en-US" sz="2000" dirty="0"/>
              <a:t> </a:t>
            </a:r>
            <a:r>
              <a:rPr lang="en-US" sz="2000" dirty="0" err="1"/>
              <a:t>nhân</a:t>
            </a:r>
            <a:r>
              <a:rPr lang="en-US" sz="2000" dirty="0"/>
              <a:t> </a:t>
            </a:r>
            <a:r>
              <a:rPr lang="en-US" sz="2000" dirty="0" err="1"/>
              <a:t>dân</a:t>
            </a:r>
            <a:r>
              <a:rPr lang="en-US" sz="2000" dirty="0"/>
              <a:t>, “</a:t>
            </a:r>
            <a:r>
              <a:rPr lang="en-US" sz="2000" dirty="0" err="1"/>
              <a:t>Dân</a:t>
            </a:r>
            <a:r>
              <a:rPr lang="en-US" sz="2000" dirty="0"/>
              <a:t> </a:t>
            </a:r>
            <a:r>
              <a:rPr lang="en-US" sz="2000" dirty="0" err="1"/>
              <a:t>dĩ</a:t>
            </a:r>
            <a:r>
              <a:rPr lang="en-US" sz="2000" dirty="0"/>
              <a:t> </a:t>
            </a:r>
            <a:r>
              <a:rPr lang="en-US" sz="2000" dirty="0" err="1"/>
              <a:t>thực</a:t>
            </a:r>
            <a:r>
              <a:rPr lang="en-US" sz="2000" dirty="0"/>
              <a:t> vi </a:t>
            </a:r>
            <a:r>
              <a:rPr lang="en-US" sz="2000" dirty="0" err="1"/>
              <a:t>thiên</a:t>
            </a:r>
            <a:r>
              <a:rPr lang="en-US" sz="2000" dirty="0"/>
              <a:t>”- “</a:t>
            </a:r>
            <a:r>
              <a:rPr lang="en-US" sz="2000" dirty="0" err="1"/>
              <a:t>Dân</a:t>
            </a:r>
            <a:r>
              <a:rPr lang="en-US" sz="2000" dirty="0"/>
              <a:t> </a:t>
            </a:r>
            <a:r>
              <a:rPr lang="en-US" sz="2000" dirty="0" err="1"/>
              <a:t>lấy</a:t>
            </a:r>
            <a:r>
              <a:rPr lang="en-US" sz="2000" dirty="0"/>
              <a:t> </a:t>
            </a:r>
            <a:r>
              <a:rPr lang="en-US" sz="2000" dirty="0" err="1"/>
              <a:t>ăn</a:t>
            </a:r>
            <a:r>
              <a:rPr lang="en-US" sz="2000" dirty="0"/>
              <a:t> </a:t>
            </a:r>
            <a:r>
              <a:rPr lang="en-US" sz="2000" dirty="0" err="1"/>
              <a:t>làm</a:t>
            </a:r>
            <a:r>
              <a:rPr lang="en-US" sz="2000" dirty="0"/>
              <a:t> </a:t>
            </a:r>
            <a:r>
              <a:rPr lang="en-US" sz="2000" dirty="0" err="1"/>
              <a:t>trời</a:t>
            </a:r>
            <a:r>
              <a:rPr lang="en-US" sz="2000" dirty="0"/>
              <a:t>”. Do </a:t>
            </a:r>
            <a:r>
              <a:rPr lang="en-US" sz="2000" dirty="0" err="1"/>
              <a:t>dân</a:t>
            </a:r>
            <a:r>
              <a:rPr lang="en-US" sz="2000" dirty="0"/>
              <a:t> </a:t>
            </a:r>
            <a:r>
              <a:rPr lang="en-US" sz="2000" dirty="0" err="1"/>
              <a:t>lấy</a:t>
            </a:r>
            <a:r>
              <a:rPr lang="en-US" sz="2000" dirty="0"/>
              <a:t> </a:t>
            </a:r>
            <a:r>
              <a:rPr lang="en-US" sz="2000" dirty="0" err="1"/>
              <a:t>ăn</a:t>
            </a:r>
            <a:r>
              <a:rPr lang="en-US" sz="2000" dirty="0"/>
              <a:t> </a:t>
            </a:r>
            <a:r>
              <a:rPr lang="en-US" sz="2000" dirty="0" err="1"/>
              <a:t>làm</a:t>
            </a:r>
            <a:r>
              <a:rPr lang="en-US" sz="2000" dirty="0"/>
              <a:t> </a:t>
            </a:r>
            <a:r>
              <a:rPr lang="en-US" sz="2000" dirty="0" err="1"/>
              <a:t>quan</a:t>
            </a:r>
            <a:r>
              <a:rPr lang="en-US" sz="2000" dirty="0"/>
              <a:t> </a:t>
            </a:r>
            <a:r>
              <a:rPr lang="en-US" sz="2000" dirty="0" err="1"/>
              <a:t>trọng</a:t>
            </a:r>
            <a:r>
              <a:rPr lang="en-US" sz="2000" dirty="0"/>
              <a:t>, </a:t>
            </a:r>
            <a:r>
              <a:rPr lang="en-US" sz="2000" dirty="0" err="1"/>
              <a:t>nên</a:t>
            </a:r>
            <a:r>
              <a:rPr lang="en-US" sz="2000" dirty="0"/>
              <a:t> </a:t>
            </a:r>
            <a:r>
              <a:rPr lang="en-US" sz="2000" dirty="0" err="1"/>
              <a:t>muốn</a:t>
            </a:r>
            <a:r>
              <a:rPr lang="en-US" sz="2000" dirty="0"/>
              <a:t> </a:t>
            </a:r>
            <a:r>
              <a:rPr lang="en-US" sz="2000" dirty="0" err="1"/>
              <a:t>được</a:t>
            </a:r>
            <a:r>
              <a:rPr lang="en-US" sz="2000" dirty="0"/>
              <a:t> </a:t>
            </a:r>
            <a:r>
              <a:rPr lang="en-US" sz="2000" dirty="0" err="1"/>
              <a:t>yên</a:t>
            </a:r>
            <a:r>
              <a:rPr lang="en-US" sz="2000" dirty="0"/>
              <a:t> </a:t>
            </a:r>
            <a:r>
              <a:rPr lang="en-US" sz="2000" dirty="0" err="1"/>
              <a:t>dân</a:t>
            </a:r>
            <a:r>
              <a:rPr lang="en-US" sz="2000" dirty="0"/>
              <a:t> </a:t>
            </a:r>
            <a:r>
              <a:rPr lang="en-US" sz="2000" dirty="0" err="1"/>
              <a:t>thì</a:t>
            </a:r>
            <a:r>
              <a:rPr lang="en-US" sz="2000" dirty="0"/>
              <a:t> </a:t>
            </a:r>
            <a:r>
              <a:rPr lang="en-US" sz="2000" dirty="0" err="1"/>
              <a:t>phải</a:t>
            </a:r>
            <a:r>
              <a:rPr lang="en-US" sz="2000" dirty="0"/>
              <a:t> </a:t>
            </a:r>
            <a:r>
              <a:rPr lang="en-US" sz="2000" dirty="0" err="1"/>
              <a:t>làm</a:t>
            </a:r>
            <a:r>
              <a:rPr lang="en-US" sz="2000" dirty="0"/>
              <a:t> </a:t>
            </a:r>
            <a:r>
              <a:rPr lang="en-US" sz="2000" dirty="0" err="1"/>
              <a:t>cho</a:t>
            </a:r>
            <a:r>
              <a:rPr lang="en-US" sz="2000" dirty="0"/>
              <a:t> </a:t>
            </a:r>
            <a:r>
              <a:rPr lang="en-US" sz="2000" dirty="0" err="1"/>
              <a:t>dân</a:t>
            </a:r>
            <a:r>
              <a:rPr lang="en-US" sz="2000" dirty="0"/>
              <a:t> no </a:t>
            </a:r>
            <a:r>
              <a:rPr lang="en-US" sz="2000" dirty="0" err="1"/>
              <a:t>đủ</a:t>
            </a:r>
            <a:r>
              <a:rPr lang="en-US" sz="2000" dirty="0"/>
              <a:t> </a:t>
            </a:r>
            <a:r>
              <a:rPr lang="en-US" sz="2000" dirty="0" err="1"/>
              <a:t>về</a:t>
            </a:r>
            <a:r>
              <a:rPr lang="en-US" sz="2000" dirty="0"/>
              <a:t> </a:t>
            </a:r>
            <a:r>
              <a:rPr lang="en-US" sz="2000" dirty="0" err="1"/>
              <a:t>kinh</a:t>
            </a:r>
            <a:r>
              <a:rPr lang="en-US" sz="2000" dirty="0"/>
              <a:t> </a:t>
            </a:r>
            <a:r>
              <a:rPr lang="en-US" sz="2000" dirty="0" err="1"/>
              <a:t>tế</a:t>
            </a:r>
            <a:r>
              <a:rPr lang="en-US" sz="2000" dirty="0"/>
              <a:t>, </a:t>
            </a:r>
            <a:r>
              <a:rPr lang="en-US" sz="2000" dirty="0" err="1"/>
              <a:t>nếu</a:t>
            </a:r>
            <a:r>
              <a:rPr lang="en-US" sz="2000" dirty="0"/>
              <a:t> </a:t>
            </a:r>
            <a:r>
              <a:rPr lang="en-US" sz="2000" dirty="0" err="1"/>
              <a:t>dân</a:t>
            </a:r>
            <a:r>
              <a:rPr lang="en-US" sz="2000" dirty="0"/>
              <a:t> </a:t>
            </a:r>
            <a:r>
              <a:rPr lang="en-US" sz="2000" dirty="0" err="1"/>
              <a:t>nghèo</a:t>
            </a:r>
            <a:r>
              <a:rPr lang="en-US" sz="2000" dirty="0"/>
              <a:t> </a:t>
            </a:r>
            <a:r>
              <a:rPr lang="en-US" sz="2000" dirty="0" err="1"/>
              <a:t>đói</a:t>
            </a:r>
            <a:r>
              <a:rPr lang="en-US" sz="2000" dirty="0"/>
              <a:t> </a:t>
            </a:r>
            <a:r>
              <a:rPr lang="en-US" sz="2000" dirty="0" err="1"/>
              <a:t>thì</a:t>
            </a:r>
            <a:r>
              <a:rPr lang="en-US" sz="2000" dirty="0"/>
              <a:t> </a:t>
            </a:r>
            <a:r>
              <a:rPr lang="en-US" sz="2000" dirty="0" err="1"/>
              <a:t>nước</a:t>
            </a:r>
            <a:r>
              <a:rPr lang="en-US" sz="2000" dirty="0"/>
              <a:t> </a:t>
            </a:r>
            <a:r>
              <a:rPr lang="en-US" sz="2000" dirty="0" err="1"/>
              <a:t>sẽ</a:t>
            </a:r>
            <a:r>
              <a:rPr lang="en-US" sz="2000" dirty="0"/>
              <a:t> </a:t>
            </a:r>
            <a:r>
              <a:rPr lang="en-US" sz="2000" dirty="0" err="1"/>
              <a:t>loạn</a:t>
            </a:r>
            <a:r>
              <a:rPr lang="en-US" sz="2000" dirty="0"/>
              <a:t>.</a:t>
            </a:r>
          </a:p>
        </p:txBody>
      </p:sp>
      <p:sp>
        <p:nvSpPr>
          <p:cNvPr id="12" name="TextBox 11">
            <a:extLst>
              <a:ext uri="{FF2B5EF4-FFF2-40B4-BE49-F238E27FC236}">
                <a16:creationId xmlns="" xmlns:a16="http://schemas.microsoft.com/office/drawing/2014/main" id="{2ED3D027-1ACD-4E71-BD38-B9B642D27EE4}"/>
              </a:ext>
            </a:extLst>
          </p:cNvPr>
          <p:cNvSpPr txBox="1"/>
          <p:nvPr/>
        </p:nvSpPr>
        <p:spPr>
          <a:xfrm>
            <a:off x="1266825" y="3819525"/>
            <a:ext cx="9515475" cy="87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Kinh</a:t>
            </a:r>
            <a:r>
              <a:rPr lang="en-US" dirty="0"/>
              <a:t> </a:t>
            </a:r>
            <a:r>
              <a:rPr lang="en-US" dirty="0" err="1"/>
              <a:t>tế</a:t>
            </a:r>
            <a:r>
              <a:rPr lang="en-US" dirty="0"/>
              <a:t> </a:t>
            </a:r>
            <a:r>
              <a:rPr lang="en-US" dirty="0" err="1"/>
              <a:t>quyết</a:t>
            </a:r>
            <a:r>
              <a:rPr lang="en-US" dirty="0"/>
              <a:t> </a:t>
            </a:r>
            <a:r>
              <a:rPr lang="en-US" dirty="0" err="1"/>
              <a:t>định</a:t>
            </a:r>
            <a:r>
              <a:rPr lang="en-US" dirty="0"/>
              <a:t> </a:t>
            </a:r>
            <a:r>
              <a:rPr lang="en-US" dirty="0" err="1"/>
              <a:t>đến</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r>
              <a:rPr lang="en-US" dirty="0"/>
              <a:t> </a:t>
            </a:r>
            <a:r>
              <a:rPr lang="en-US" dirty="0" err="1"/>
              <a:t>như</a:t>
            </a:r>
            <a:r>
              <a:rPr lang="en-US" dirty="0"/>
              <a:t> </a:t>
            </a:r>
            <a:r>
              <a:rPr lang="en-US" dirty="0" err="1"/>
              <a:t>kinh</a:t>
            </a:r>
            <a:r>
              <a:rPr lang="en-US" dirty="0"/>
              <a:t> </a:t>
            </a:r>
            <a:r>
              <a:rPr lang="en-US" dirty="0" err="1"/>
              <a:t>tế</a:t>
            </a:r>
            <a:r>
              <a:rPr lang="en-US" dirty="0"/>
              <a:t>, </a:t>
            </a:r>
            <a:r>
              <a:rPr lang="en-US" dirty="0" err="1"/>
              <a:t>văn</a:t>
            </a:r>
            <a:r>
              <a:rPr lang="en-US" dirty="0"/>
              <a:t> </a:t>
            </a:r>
            <a:r>
              <a:rPr lang="en-US" dirty="0" err="1"/>
              <a:t>hóa</a:t>
            </a:r>
            <a:r>
              <a:rPr lang="en-US" dirty="0"/>
              <a:t>, khoa </a:t>
            </a:r>
            <a:r>
              <a:rPr lang="en-US" dirty="0" err="1"/>
              <a:t>học</a:t>
            </a:r>
            <a:r>
              <a:rPr lang="en-US" dirty="0"/>
              <a:t> </a:t>
            </a:r>
            <a:r>
              <a:rPr lang="en-US" dirty="0" err="1"/>
              <a:t>kỹ</a:t>
            </a:r>
            <a:r>
              <a:rPr lang="en-US" dirty="0"/>
              <a:t> </a:t>
            </a:r>
            <a:r>
              <a:rPr lang="en-US" dirty="0" err="1"/>
              <a:t>thuật</a:t>
            </a:r>
            <a:r>
              <a:rPr lang="en-US" dirty="0"/>
              <a:t>, y ế, </a:t>
            </a:r>
            <a:r>
              <a:rPr lang="en-US" dirty="0" err="1"/>
              <a:t>giáo</a:t>
            </a:r>
            <a:r>
              <a:rPr lang="en-US" dirty="0"/>
              <a:t> </a:t>
            </a:r>
            <a:r>
              <a:rPr lang="en-US" dirty="0" err="1"/>
              <a:t>dục</a:t>
            </a:r>
            <a:r>
              <a:rPr lang="en-US" dirty="0"/>
              <a:t>…</a:t>
            </a:r>
          </a:p>
        </p:txBody>
      </p:sp>
      <p:sp>
        <p:nvSpPr>
          <p:cNvPr id="13" name="TextBox 12">
            <a:extLst>
              <a:ext uri="{FF2B5EF4-FFF2-40B4-BE49-F238E27FC236}">
                <a16:creationId xmlns="" xmlns:a16="http://schemas.microsoft.com/office/drawing/2014/main" id="{F877769D-0962-4B37-AE93-F5E8B4EE538C}"/>
              </a:ext>
            </a:extLst>
          </p:cNvPr>
          <p:cNvSpPr txBox="1"/>
          <p:nvPr/>
        </p:nvSpPr>
        <p:spPr>
          <a:xfrm>
            <a:off x="1300162" y="5304759"/>
            <a:ext cx="9591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Kinh</a:t>
            </a:r>
            <a:r>
              <a:rPr lang="en-US" dirty="0"/>
              <a:t> </a:t>
            </a:r>
            <a:r>
              <a:rPr lang="en-US" dirty="0" err="1"/>
              <a:t>tế</a:t>
            </a:r>
            <a:r>
              <a:rPr lang="en-US" dirty="0"/>
              <a:t> </a:t>
            </a:r>
            <a:r>
              <a:rPr lang="en-US" dirty="0" err="1"/>
              <a:t>quyết</a:t>
            </a:r>
            <a:r>
              <a:rPr lang="en-US" dirty="0"/>
              <a:t> </a:t>
            </a:r>
            <a:r>
              <a:rPr lang="en-US" dirty="0" err="1"/>
              <a:t>định</a:t>
            </a:r>
            <a:r>
              <a:rPr lang="en-US" dirty="0"/>
              <a:t> </a:t>
            </a:r>
            <a:r>
              <a:rPr lang="en-US" dirty="0" err="1"/>
              <a:t>đến</a:t>
            </a:r>
            <a:r>
              <a:rPr lang="en-US" dirty="0"/>
              <a:t> </a:t>
            </a:r>
            <a:r>
              <a:rPr lang="en-US" dirty="0" err="1"/>
              <a:t>sức</a:t>
            </a:r>
            <a:r>
              <a:rPr lang="en-US" dirty="0"/>
              <a:t> </a:t>
            </a:r>
            <a:r>
              <a:rPr lang="en-US" dirty="0" err="1"/>
              <a:t>mạnh</a:t>
            </a:r>
            <a:r>
              <a:rPr lang="en-US" dirty="0"/>
              <a:t> </a:t>
            </a:r>
            <a:r>
              <a:rPr lang="en-US" dirty="0" err="1"/>
              <a:t>của</a:t>
            </a:r>
            <a:r>
              <a:rPr lang="en-US" dirty="0"/>
              <a:t> </a:t>
            </a:r>
            <a:r>
              <a:rPr lang="en-US" dirty="0" err="1"/>
              <a:t>quốc</a:t>
            </a:r>
            <a:r>
              <a:rPr lang="en-US" dirty="0"/>
              <a:t> </a:t>
            </a:r>
            <a:r>
              <a:rPr lang="en-US" dirty="0" err="1"/>
              <a:t>phòng</a:t>
            </a:r>
            <a:r>
              <a:rPr lang="en-US" dirty="0"/>
              <a:t>, an </a:t>
            </a:r>
            <a:r>
              <a:rPr lang="en-US" dirty="0" err="1"/>
              <a:t>ninh</a:t>
            </a:r>
            <a:r>
              <a:rPr lang="en-US" dirty="0"/>
              <a:t>.</a:t>
            </a:r>
          </a:p>
        </p:txBody>
      </p:sp>
    </p:spTree>
    <p:extLst>
      <p:ext uri="{BB962C8B-B14F-4D97-AF65-F5344CB8AC3E}">
        <p14:creationId xmlns:p14="http://schemas.microsoft.com/office/powerpoint/2010/main" val="185995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P spid="10" grpId="0" animBg="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493C963-808E-4F24-B65D-FE8EAE0AC1C4}"/>
              </a:ext>
            </a:extLst>
          </p:cNvPr>
          <p:cNvSpPr>
            <a:spLocks noGrp="1" noChangeArrowheads="1"/>
          </p:cNvSpPr>
          <p:nvPr>
            <p:ph type="title"/>
          </p:nvPr>
        </p:nvSpPr>
        <p:spPr>
          <a:xfrm>
            <a:off x="1806676" y="327660"/>
            <a:ext cx="8229600" cy="990600"/>
          </a:xfrm>
        </p:spPr>
        <p:txBody>
          <a:bodyPr anchorCtr="1"/>
          <a:lstStyle/>
          <a:p>
            <a:pPr eaLnBrk="1" hangingPunct="1">
              <a:defRPr/>
            </a:pPr>
            <a:r>
              <a:rPr lang="en-US" b="1" dirty="0">
                <a:solidFill>
                  <a:srgbClr val="0000FF"/>
                </a:solidFill>
                <a:latin typeface="Arial" panose="020B0604020202020204" pitchFamily="34" charset="0"/>
                <a:cs typeface="Arial" panose="020B0604020202020204" pitchFamily="34" charset="0"/>
              </a:rPr>
              <a:t>MỤC ĐÍCH</a:t>
            </a:r>
          </a:p>
        </p:txBody>
      </p:sp>
      <p:sp>
        <p:nvSpPr>
          <p:cNvPr id="8" name="Text Box 5">
            <a:extLst>
              <a:ext uri="{FF2B5EF4-FFF2-40B4-BE49-F238E27FC236}">
                <a16:creationId xmlns="" xmlns:a16="http://schemas.microsoft.com/office/drawing/2014/main" id="{8CE161D4-FCFB-4741-8847-7FB5AE564421}"/>
              </a:ext>
            </a:extLst>
          </p:cNvPr>
          <p:cNvSpPr txBox="1">
            <a:spLocks noChangeArrowheads="1"/>
          </p:cNvSpPr>
          <p:nvPr/>
        </p:nvSpPr>
        <p:spPr bwMode="auto">
          <a:xfrm>
            <a:off x="866769" y="2019300"/>
            <a:ext cx="10363206"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50000"/>
              </a:spcBef>
              <a:buClrTx/>
              <a:buSzTx/>
              <a:buFontTx/>
              <a:buNone/>
            </a:pP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Nhằm</a:t>
            </a:r>
            <a:r>
              <a:rPr lang="en-US" altLang="en-US" sz="2800" b="1" dirty="0">
                <a:solidFill>
                  <a:srgbClr val="0000FF"/>
                </a:solidFill>
                <a:latin typeface="Arial" panose="020B0604020202020204" pitchFamily="34" charset="0"/>
              </a:rPr>
              <a:t> </a:t>
            </a:r>
            <a:r>
              <a:rPr lang="vi-VN" altLang="en-US" sz="2800" b="1" dirty="0" smtClean="0">
                <a:solidFill>
                  <a:srgbClr val="0000FF"/>
                </a:solidFill>
                <a:latin typeface="Arial" panose="020B0604020202020204" pitchFamily="34" charset="0"/>
              </a:rPr>
              <a:t>giáo dục</a:t>
            </a:r>
            <a:r>
              <a:rPr lang="en-US" altLang="en-US" sz="2800" b="1" dirty="0" smtClean="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sinh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viên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nắm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vững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âm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mưu</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thủ</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đoạn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Diễn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biến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hòa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bình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loạn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lật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đổ</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các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thế</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lực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thù</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địch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chống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phá</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các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nước</a:t>
            </a:r>
            <a:r>
              <a:rPr lang="en-US" altLang="en-US" sz="2800" b="1" dirty="0">
                <a:solidFill>
                  <a:srgbClr val="0000FF"/>
                </a:solidFill>
                <a:latin typeface="Arial" panose="020B0604020202020204" pitchFamily="34" charset="0"/>
              </a:rPr>
              <a:t> XHCN </a:t>
            </a:r>
            <a:r>
              <a:rPr lang="en-US" altLang="en-US" sz="2800" b="1" dirty="0" err="1">
                <a:solidFill>
                  <a:srgbClr val="0000FF"/>
                </a:solidFill>
                <a:latin typeface="Arial" panose="020B0604020202020204" pitchFamily="34" charset="0"/>
              </a:rPr>
              <a:t>và</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cách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mạng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Việt</a:t>
            </a:r>
            <a:r>
              <a:rPr lang="en-US" altLang="en-US" sz="2800" b="1" dirty="0">
                <a:solidFill>
                  <a:srgbClr val="0000FF"/>
                </a:solidFill>
                <a:latin typeface="Arial" panose="020B0604020202020204" pitchFamily="34" charset="0"/>
              </a:rPr>
              <a:t> Nam </a:t>
            </a:r>
            <a:r>
              <a:rPr lang="en-US" altLang="en-US" sz="2800" b="1" dirty="0" err="1">
                <a:solidFill>
                  <a:srgbClr val="0000FF"/>
                </a:solidFill>
                <a:latin typeface="Arial" panose="020B0604020202020204" pitchFamily="34" charset="0"/>
              </a:rPr>
              <a:t>hiện</a:t>
            </a:r>
            <a:r>
              <a:rPr lang="en-US" altLang="en-US" sz="2800" b="1" dirty="0">
                <a:solidFill>
                  <a:srgbClr val="0000FF"/>
                </a:solidFill>
                <a:latin typeface="Arial" panose="020B0604020202020204" pitchFamily="34" charset="0"/>
              </a:rPr>
              <a:t> nay, </a:t>
            </a:r>
            <a:r>
              <a:rPr lang="en-US" altLang="en-US" sz="2800" b="1" dirty="0" err="1">
                <a:solidFill>
                  <a:srgbClr val="0000FF"/>
                </a:solidFill>
                <a:latin typeface="Arial" panose="020B0604020202020204" pitchFamily="34" charset="0"/>
              </a:rPr>
              <a:t>trên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cơ</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sở</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sở</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đó</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để</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mỗi</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người</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đề</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cao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cảnh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giác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cách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mạng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góp</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phần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cùng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toàn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Đảng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toàn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dân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và</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lực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lượng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vũ</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trang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làm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thất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bại</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chiến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lược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Diễn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biến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hòa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bình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loạn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lật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đổ</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chúng</a:t>
            </a:r>
            <a:r>
              <a:rPr lang="en-US" altLang="en-US" sz="2800" b="1" dirty="0">
                <a:solidFill>
                  <a:srgbClr val="0000FF"/>
                </a:solidFill>
                <a:latin typeface="Arial" panose="020B0604020202020204" pitchFamily="34" charset="0"/>
              </a:rPr>
              <a:t>.</a:t>
            </a:r>
          </a:p>
        </p:txBody>
      </p:sp>
    </p:spTree>
    <p:extLst>
      <p:ext uri="{BB962C8B-B14F-4D97-AF65-F5344CB8AC3E}">
        <p14:creationId xmlns:p14="http://schemas.microsoft.com/office/powerpoint/2010/main" val="99472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Bottom)">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B0687609-808F-4089-8F2C-843E5B48BC7E}"/>
              </a:ext>
            </a:extLst>
          </p:cNvPr>
          <p:cNvSpPr/>
          <p:nvPr/>
        </p:nvSpPr>
        <p:spPr>
          <a:xfrm>
            <a:off x="1905000" y="264772"/>
            <a:ext cx="8553450" cy="1230653"/>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B182493B-4028-405C-8680-2508D885F5AD}"/>
              </a:ext>
            </a:extLst>
          </p:cNvPr>
          <p:cNvSpPr txBox="1"/>
          <p:nvPr/>
        </p:nvSpPr>
        <p:spPr>
          <a:xfrm>
            <a:off x="2133600" y="394775"/>
            <a:ext cx="8153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800" dirty="0">
                <a:solidFill>
                  <a:schemeClr val="bg1"/>
                </a:solidFill>
              </a:rPr>
              <a:t>Tại sao chủ nghĩa đế quốc và các thế lực thù địch chống phá </a:t>
            </a:r>
            <a:r>
              <a:rPr lang="en-US" sz="2800" dirty="0">
                <a:solidFill>
                  <a:schemeClr val="bg1"/>
                </a:solidFill>
              </a:rPr>
              <a:t>V</a:t>
            </a:r>
            <a:r>
              <a:rPr lang="vi-VN" sz="2800" dirty="0">
                <a:solidFill>
                  <a:schemeClr val="bg1"/>
                </a:solidFill>
              </a:rPr>
              <a:t>iệt </a:t>
            </a:r>
            <a:r>
              <a:rPr lang="en-US" sz="2800" dirty="0">
                <a:solidFill>
                  <a:schemeClr val="bg1"/>
                </a:solidFill>
              </a:rPr>
              <a:t>N</a:t>
            </a:r>
            <a:r>
              <a:rPr lang="vi-VN" sz="2800" dirty="0">
                <a:solidFill>
                  <a:schemeClr val="bg1"/>
                </a:solidFill>
              </a:rPr>
              <a:t>am trên lĩnh vực kinh tế</a:t>
            </a:r>
            <a:r>
              <a:rPr lang="en-US" sz="2800" dirty="0">
                <a:solidFill>
                  <a:schemeClr val="bg1"/>
                </a:solidFill>
              </a:rPr>
              <a:t>? </a:t>
            </a:r>
          </a:p>
        </p:txBody>
      </p:sp>
      <p:sp>
        <p:nvSpPr>
          <p:cNvPr id="4" name="Rectangle: Rounded Corners 3">
            <a:extLst>
              <a:ext uri="{FF2B5EF4-FFF2-40B4-BE49-F238E27FC236}">
                <a16:creationId xmlns="" xmlns:a16="http://schemas.microsoft.com/office/drawing/2014/main" id="{A46A477D-6CAB-4551-B327-BE6B113B0E40}"/>
              </a:ext>
            </a:extLst>
          </p:cNvPr>
          <p:cNvSpPr/>
          <p:nvPr/>
        </p:nvSpPr>
        <p:spPr>
          <a:xfrm>
            <a:off x="1066799" y="2229328"/>
            <a:ext cx="10058400" cy="1276350"/>
          </a:xfrm>
          <a:prstGeom prst="round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F1EF8C1C-5597-4824-BCBF-69B6841071D9}"/>
              </a:ext>
            </a:extLst>
          </p:cNvPr>
          <p:cNvSpPr/>
          <p:nvPr/>
        </p:nvSpPr>
        <p:spPr>
          <a:xfrm>
            <a:off x="1066799" y="3596300"/>
            <a:ext cx="10058400" cy="1276350"/>
          </a:xfrm>
          <a:prstGeom prst="round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A3E721E5-0A2C-48D0-B721-95E8A68D272A}"/>
              </a:ext>
            </a:extLst>
          </p:cNvPr>
          <p:cNvSpPr/>
          <p:nvPr/>
        </p:nvSpPr>
        <p:spPr>
          <a:xfrm>
            <a:off x="1066799" y="4963272"/>
            <a:ext cx="10058400" cy="12763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CC68B5BC-CCB2-44D7-B77F-5D3879D278D9}"/>
              </a:ext>
            </a:extLst>
          </p:cNvPr>
          <p:cNvSpPr txBox="1"/>
          <p:nvPr/>
        </p:nvSpPr>
        <p:spPr>
          <a:xfrm>
            <a:off x="1228725" y="1666919"/>
            <a:ext cx="922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800" b="1" i="1">
                <a:solidFill>
                  <a:schemeClr val="bg1"/>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err="1">
                <a:solidFill>
                  <a:srgbClr val="0000CC"/>
                </a:solidFill>
              </a:rPr>
              <a:t>Xuất</a:t>
            </a:r>
            <a:r>
              <a:rPr lang="en-US" dirty="0">
                <a:solidFill>
                  <a:srgbClr val="0000CC"/>
                </a:solidFill>
              </a:rPr>
              <a:t> </a:t>
            </a:r>
            <a:r>
              <a:rPr lang="en-US" dirty="0" err="1">
                <a:solidFill>
                  <a:srgbClr val="0000CC"/>
                </a:solidFill>
              </a:rPr>
              <a:t>phát</a:t>
            </a:r>
            <a:r>
              <a:rPr lang="en-US" dirty="0">
                <a:solidFill>
                  <a:srgbClr val="0000CC"/>
                </a:solidFill>
              </a:rPr>
              <a:t> </a:t>
            </a:r>
            <a:r>
              <a:rPr lang="en-US" dirty="0" err="1">
                <a:solidFill>
                  <a:srgbClr val="0000CC"/>
                </a:solidFill>
              </a:rPr>
              <a:t>từ</a:t>
            </a:r>
            <a:r>
              <a:rPr lang="en-US" dirty="0">
                <a:solidFill>
                  <a:srgbClr val="0000CC"/>
                </a:solidFill>
              </a:rPr>
              <a:t> </a:t>
            </a:r>
            <a:r>
              <a:rPr lang="en-US" dirty="0" err="1">
                <a:solidFill>
                  <a:srgbClr val="0000CC"/>
                </a:solidFill>
              </a:rPr>
              <a:t>thực</a:t>
            </a:r>
            <a:r>
              <a:rPr lang="en-US" dirty="0">
                <a:solidFill>
                  <a:srgbClr val="0000CC"/>
                </a:solidFill>
              </a:rPr>
              <a:t> </a:t>
            </a:r>
            <a:r>
              <a:rPr lang="en-US" dirty="0" err="1">
                <a:solidFill>
                  <a:srgbClr val="0000CC"/>
                </a:solidFill>
              </a:rPr>
              <a:t>tiễn</a:t>
            </a:r>
            <a:r>
              <a:rPr lang="en-US" dirty="0">
                <a:solidFill>
                  <a:srgbClr val="0000CC"/>
                </a:solidFill>
              </a:rPr>
              <a:t> </a:t>
            </a:r>
            <a:r>
              <a:rPr lang="en-US" dirty="0" err="1">
                <a:solidFill>
                  <a:srgbClr val="0000CC"/>
                </a:solidFill>
              </a:rPr>
              <a:t>thế</a:t>
            </a:r>
            <a:r>
              <a:rPr lang="en-US" dirty="0">
                <a:solidFill>
                  <a:srgbClr val="0000CC"/>
                </a:solidFill>
              </a:rPr>
              <a:t> </a:t>
            </a:r>
            <a:r>
              <a:rPr lang="en-US" dirty="0" err="1">
                <a:solidFill>
                  <a:srgbClr val="0000CC"/>
                </a:solidFill>
              </a:rPr>
              <a:t>giới</a:t>
            </a:r>
            <a:r>
              <a:rPr lang="en-US" dirty="0">
                <a:solidFill>
                  <a:srgbClr val="0000CC"/>
                </a:solidFill>
              </a:rPr>
              <a:t> </a:t>
            </a:r>
            <a:r>
              <a:rPr lang="en-US" dirty="0" err="1">
                <a:solidFill>
                  <a:srgbClr val="0000CC"/>
                </a:solidFill>
              </a:rPr>
              <a:t>và</a:t>
            </a:r>
            <a:r>
              <a:rPr lang="en-US" dirty="0">
                <a:solidFill>
                  <a:srgbClr val="0000CC"/>
                </a:solidFill>
              </a:rPr>
              <a:t> </a:t>
            </a:r>
            <a:r>
              <a:rPr lang="en-US" dirty="0" err="1">
                <a:solidFill>
                  <a:srgbClr val="0000CC"/>
                </a:solidFill>
              </a:rPr>
              <a:t>Việt</a:t>
            </a:r>
            <a:r>
              <a:rPr lang="en-US" dirty="0">
                <a:solidFill>
                  <a:srgbClr val="0000CC"/>
                </a:solidFill>
              </a:rPr>
              <a:t> Nam </a:t>
            </a:r>
          </a:p>
        </p:txBody>
      </p:sp>
      <p:sp>
        <p:nvSpPr>
          <p:cNvPr id="15" name="TextBox 14">
            <a:extLst>
              <a:ext uri="{FF2B5EF4-FFF2-40B4-BE49-F238E27FC236}">
                <a16:creationId xmlns="" xmlns:a16="http://schemas.microsoft.com/office/drawing/2014/main" id="{C305A944-EFD6-494F-997F-919F2C298B62}"/>
              </a:ext>
            </a:extLst>
          </p:cNvPr>
          <p:cNvSpPr txBox="1"/>
          <p:nvPr/>
        </p:nvSpPr>
        <p:spPr>
          <a:xfrm>
            <a:off x="1066799" y="2280761"/>
            <a:ext cx="98869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8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1800" dirty="0"/>
              <a:t>+ </a:t>
            </a:r>
            <a:r>
              <a:rPr lang="en-US" sz="1800" dirty="0" err="1"/>
              <a:t>Thực</a:t>
            </a:r>
            <a:r>
              <a:rPr lang="en-US" sz="1800" dirty="0"/>
              <a:t> </a:t>
            </a:r>
            <a:r>
              <a:rPr lang="en-US" sz="1800" dirty="0" err="1"/>
              <a:t>tiễn</a:t>
            </a:r>
            <a:r>
              <a:rPr lang="en-US" sz="1800" dirty="0"/>
              <a:t> </a:t>
            </a:r>
            <a:r>
              <a:rPr lang="en-US" sz="1800" dirty="0" err="1"/>
              <a:t>thế</a:t>
            </a:r>
            <a:r>
              <a:rPr lang="en-US" sz="1800" dirty="0"/>
              <a:t> </a:t>
            </a:r>
            <a:r>
              <a:rPr lang="en-US" sz="1800" dirty="0" err="1"/>
              <a:t>giới</a:t>
            </a:r>
            <a:r>
              <a:rPr lang="en-US" sz="1800" dirty="0"/>
              <a:t> </a:t>
            </a:r>
            <a:r>
              <a:rPr lang="en-US" sz="1800" dirty="0" err="1"/>
              <a:t>cho</a:t>
            </a:r>
            <a:r>
              <a:rPr lang="en-US" sz="1800" dirty="0"/>
              <a:t> </a:t>
            </a:r>
            <a:r>
              <a:rPr lang="en-US" sz="1800" dirty="0" err="1"/>
              <a:t>thấy</a:t>
            </a:r>
            <a:r>
              <a:rPr lang="en-US" sz="1800" dirty="0"/>
              <a:t>: “</a:t>
            </a:r>
            <a:r>
              <a:rPr lang="en-US" sz="1800" dirty="0" err="1"/>
              <a:t>Lệ</a:t>
            </a:r>
            <a:r>
              <a:rPr lang="en-US" sz="1800" dirty="0"/>
              <a:t> </a:t>
            </a:r>
            <a:r>
              <a:rPr lang="en-US" sz="1800" dirty="0" err="1"/>
              <a:t>thuộc</a:t>
            </a:r>
            <a:r>
              <a:rPr lang="en-US" sz="1800" dirty="0"/>
              <a:t> </a:t>
            </a:r>
            <a:r>
              <a:rPr lang="en-US" sz="1800" dirty="0" err="1"/>
              <a:t>về</a:t>
            </a:r>
            <a:r>
              <a:rPr lang="en-US" sz="1800" dirty="0"/>
              <a:t> </a:t>
            </a:r>
            <a:r>
              <a:rPr lang="en-US" sz="1800" dirty="0" err="1"/>
              <a:t>kinh</a:t>
            </a:r>
            <a:r>
              <a:rPr lang="en-US" sz="1800" dirty="0"/>
              <a:t> </a:t>
            </a:r>
            <a:r>
              <a:rPr lang="en-US" sz="1800" dirty="0" err="1"/>
              <a:t>tế</a:t>
            </a:r>
            <a:r>
              <a:rPr lang="en-US" sz="1800" dirty="0"/>
              <a:t> </a:t>
            </a:r>
            <a:r>
              <a:rPr lang="en-US" sz="1800" dirty="0" err="1"/>
              <a:t>có</a:t>
            </a:r>
            <a:r>
              <a:rPr lang="en-US" sz="1800" dirty="0"/>
              <a:t> </a:t>
            </a:r>
            <a:r>
              <a:rPr lang="en-US" sz="1800" dirty="0" err="1"/>
              <a:t>thể</a:t>
            </a:r>
            <a:r>
              <a:rPr lang="en-US" sz="1800" dirty="0"/>
              <a:t> </a:t>
            </a:r>
            <a:r>
              <a:rPr lang="en-US" sz="1800" dirty="0" err="1"/>
              <a:t>sẽ</a:t>
            </a:r>
            <a:r>
              <a:rPr lang="en-US" sz="1800" dirty="0"/>
              <a:t> </a:t>
            </a:r>
            <a:r>
              <a:rPr lang="en-US" sz="1800" dirty="0" err="1"/>
              <a:t>dẫn</a:t>
            </a:r>
            <a:r>
              <a:rPr lang="en-US" sz="1800" dirty="0"/>
              <a:t> </a:t>
            </a:r>
            <a:r>
              <a:rPr lang="en-US" sz="1800" dirty="0" err="1"/>
              <a:t>đến</a:t>
            </a:r>
            <a:r>
              <a:rPr lang="en-US" sz="1800" dirty="0"/>
              <a:t> </a:t>
            </a:r>
            <a:r>
              <a:rPr lang="en-US" sz="1800" dirty="0" err="1"/>
              <a:t>lệ</a:t>
            </a:r>
            <a:r>
              <a:rPr lang="en-US" sz="1800" dirty="0"/>
              <a:t> </a:t>
            </a:r>
            <a:r>
              <a:rPr lang="en-US" sz="1800" dirty="0" err="1"/>
              <a:t>thuộc</a:t>
            </a:r>
            <a:r>
              <a:rPr lang="en-US" sz="1800" dirty="0"/>
              <a:t> </a:t>
            </a:r>
            <a:r>
              <a:rPr lang="en-US" sz="1800" dirty="0" err="1"/>
              <a:t>về</a:t>
            </a:r>
            <a:r>
              <a:rPr lang="en-US" sz="1800" dirty="0"/>
              <a:t> </a:t>
            </a:r>
            <a:r>
              <a:rPr lang="en-US" sz="1800" dirty="0" err="1"/>
              <a:t>chính</a:t>
            </a:r>
            <a:r>
              <a:rPr lang="en-US" sz="1800" dirty="0"/>
              <a:t> </a:t>
            </a:r>
            <a:r>
              <a:rPr lang="en-US" sz="1800" dirty="0" err="1"/>
              <a:t>trị</a:t>
            </a:r>
            <a:r>
              <a:rPr lang="en-US" sz="1800" dirty="0"/>
              <a:t>”. Khi </a:t>
            </a:r>
            <a:r>
              <a:rPr lang="en-US" sz="1800" dirty="0" err="1"/>
              <a:t>không</a:t>
            </a:r>
            <a:r>
              <a:rPr lang="en-US" sz="1800" dirty="0"/>
              <a:t> </a:t>
            </a:r>
            <a:r>
              <a:rPr lang="en-US" sz="1800" dirty="0" err="1"/>
              <a:t>tự</a:t>
            </a:r>
            <a:r>
              <a:rPr lang="en-US" sz="1800" dirty="0"/>
              <a:t> </a:t>
            </a:r>
            <a:r>
              <a:rPr lang="en-US" sz="1800" dirty="0" err="1"/>
              <a:t>chủ</a:t>
            </a:r>
            <a:r>
              <a:rPr lang="en-US" sz="1800" dirty="0"/>
              <a:t> </a:t>
            </a:r>
            <a:r>
              <a:rPr lang="en-US" sz="1800" dirty="0" err="1"/>
              <a:t>được</a:t>
            </a:r>
            <a:r>
              <a:rPr lang="en-US" sz="1800" dirty="0"/>
              <a:t> </a:t>
            </a:r>
            <a:r>
              <a:rPr lang="en-US" sz="1800" dirty="0" err="1"/>
              <a:t>về</a:t>
            </a:r>
            <a:r>
              <a:rPr lang="en-US" sz="1800" dirty="0"/>
              <a:t> </a:t>
            </a:r>
            <a:r>
              <a:rPr lang="en-US" sz="1800" dirty="0" err="1"/>
              <a:t>kinh</a:t>
            </a:r>
            <a:r>
              <a:rPr lang="en-US" sz="1800" dirty="0"/>
              <a:t> </a:t>
            </a:r>
            <a:r>
              <a:rPr lang="en-US" sz="1800" dirty="0" err="1"/>
              <a:t>tế</a:t>
            </a:r>
            <a:r>
              <a:rPr lang="en-US" sz="1800" dirty="0"/>
              <a:t>, </a:t>
            </a:r>
            <a:r>
              <a:rPr lang="en-US" sz="1800" dirty="0" err="1"/>
              <a:t>bắt</a:t>
            </a:r>
            <a:r>
              <a:rPr lang="en-US" sz="1800" dirty="0"/>
              <a:t> </a:t>
            </a:r>
            <a:r>
              <a:rPr lang="en-US" sz="1800" dirty="0" err="1"/>
              <a:t>buộc</a:t>
            </a:r>
            <a:r>
              <a:rPr lang="en-US" sz="1800" dirty="0"/>
              <a:t> </a:t>
            </a:r>
            <a:r>
              <a:rPr lang="en-US" sz="1800" dirty="0" err="1"/>
              <a:t>phải</a:t>
            </a:r>
            <a:r>
              <a:rPr lang="en-US" sz="1800" dirty="0"/>
              <a:t> </a:t>
            </a:r>
            <a:r>
              <a:rPr lang="en-US" sz="1800" dirty="0" err="1"/>
              <a:t>đi</a:t>
            </a:r>
            <a:r>
              <a:rPr lang="en-US" sz="1800" dirty="0"/>
              <a:t> </a:t>
            </a:r>
            <a:r>
              <a:rPr lang="en-US" sz="1800" dirty="0" err="1"/>
              <a:t>vay</a:t>
            </a:r>
            <a:r>
              <a:rPr lang="en-US" sz="1800" dirty="0"/>
              <a:t> </a:t>
            </a:r>
            <a:r>
              <a:rPr lang="en-US" sz="1800" dirty="0" err="1"/>
              <a:t>hoặc</a:t>
            </a:r>
            <a:r>
              <a:rPr lang="en-US" sz="1800" dirty="0"/>
              <a:t> </a:t>
            </a:r>
            <a:r>
              <a:rPr lang="en-US" sz="1800" dirty="0" err="1"/>
              <a:t>xin</a:t>
            </a:r>
            <a:r>
              <a:rPr lang="en-US" sz="1800" dirty="0"/>
              <a:t> </a:t>
            </a:r>
            <a:r>
              <a:rPr lang="en-US" sz="1800" dirty="0" err="1"/>
              <a:t>viện</a:t>
            </a:r>
            <a:r>
              <a:rPr lang="en-US" sz="1800" dirty="0"/>
              <a:t> </a:t>
            </a:r>
            <a:r>
              <a:rPr lang="en-US" sz="1800" dirty="0" err="1"/>
              <a:t>trợ</a:t>
            </a:r>
            <a:r>
              <a:rPr lang="en-US" sz="1800" dirty="0"/>
              <a:t>, </a:t>
            </a:r>
            <a:r>
              <a:rPr lang="en-US" sz="1800" dirty="0" err="1"/>
              <a:t>khi</a:t>
            </a:r>
            <a:r>
              <a:rPr lang="en-US" sz="1800" dirty="0"/>
              <a:t> </a:t>
            </a:r>
            <a:r>
              <a:rPr lang="en-US" sz="1800" dirty="0" err="1"/>
              <a:t>đó</a:t>
            </a:r>
            <a:r>
              <a:rPr lang="en-US" sz="1800" dirty="0"/>
              <a:t> </a:t>
            </a:r>
            <a:r>
              <a:rPr lang="en-US" sz="1800" dirty="0" err="1"/>
              <a:t>luôn</a:t>
            </a:r>
            <a:r>
              <a:rPr lang="en-US" sz="1800" dirty="0"/>
              <a:t> </a:t>
            </a:r>
            <a:r>
              <a:rPr lang="en-US" sz="1800" dirty="0" err="1"/>
              <a:t>luôn</a:t>
            </a:r>
            <a:r>
              <a:rPr lang="en-US" sz="1800" dirty="0"/>
              <a:t> </a:t>
            </a:r>
            <a:r>
              <a:rPr lang="en-US" sz="1800" dirty="0" err="1"/>
              <a:t>phải</a:t>
            </a:r>
            <a:r>
              <a:rPr lang="en-US" sz="1800" dirty="0"/>
              <a:t> </a:t>
            </a:r>
            <a:r>
              <a:rPr lang="en-US" sz="1800" dirty="0" err="1"/>
              <a:t>chấp</a:t>
            </a:r>
            <a:r>
              <a:rPr lang="en-US" sz="1800" dirty="0"/>
              <a:t> </a:t>
            </a:r>
            <a:r>
              <a:rPr lang="en-US" sz="1800" dirty="0" err="1"/>
              <a:t>nhận</a:t>
            </a:r>
            <a:r>
              <a:rPr lang="en-US" sz="1800" dirty="0"/>
              <a:t> </a:t>
            </a:r>
            <a:r>
              <a:rPr lang="en-US" sz="1800" dirty="0" err="1"/>
              <a:t>các</a:t>
            </a:r>
            <a:r>
              <a:rPr lang="en-US" sz="1800" dirty="0"/>
              <a:t> </a:t>
            </a:r>
            <a:r>
              <a:rPr lang="en-US" sz="1800" dirty="0" err="1"/>
              <a:t>điều</a:t>
            </a:r>
            <a:r>
              <a:rPr lang="en-US" sz="1800" dirty="0"/>
              <a:t> </a:t>
            </a:r>
            <a:r>
              <a:rPr lang="en-US" sz="1800" dirty="0" err="1"/>
              <a:t>kiện</a:t>
            </a:r>
            <a:r>
              <a:rPr lang="en-US" sz="1800" dirty="0"/>
              <a:t> do </a:t>
            </a:r>
            <a:r>
              <a:rPr lang="en-US" sz="1800" dirty="0" err="1"/>
              <a:t>các</a:t>
            </a:r>
            <a:r>
              <a:rPr lang="en-US" sz="1800" dirty="0"/>
              <a:t> </a:t>
            </a:r>
            <a:r>
              <a:rPr lang="en-US" sz="1800" dirty="0" err="1"/>
              <a:t>bên</a:t>
            </a:r>
            <a:r>
              <a:rPr lang="en-US" sz="1800" dirty="0"/>
              <a:t> </a:t>
            </a:r>
            <a:r>
              <a:rPr lang="en-US" sz="1800" dirty="0" err="1"/>
              <a:t>cho</a:t>
            </a:r>
            <a:r>
              <a:rPr lang="en-US" sz="1800" dirty="0"/>
              <a:t> </a:t>
            </a:r>
            <a:r>
              <a:rPr lang="en-US" sz="1800" dirty="0" err="1"/>
              <a:t>vay</a:t>
            </a:r>
            <a:r>
              <a:rPr lang="en-US" sz="1800" dirty="0"/>
              <a:t> </a:t>
            </a:r>
            <a:r>
              <a:rPr lang="en-US" sz="1800" dirty="0" err="1"/>
              <a:t>đặt</a:t>
            </a:r>
            <a:r>
              <a:rPr lang="en-US" sz="1800" dirty="0"/>
              <a:t> ra. </a:t>
            </a:r>
            <a:r>
              <a:rPr lang="en-US" sz="1800" dirty="0" err="1"/>
              <a:t>Vì</a:t>
            </a:r>
            <a:r>
              <a:rPr lang="en-US" sz="1800" dirty="0"/>
              <a:t> </a:t>
            </a:r>
            <a:r>
              <a:rPr lang="en-US" sz="1800" dirty="0" err="1"/>
              <a:t>vậy</a:t>
            </a:r>
            <a:r>
              <a:rPr lang="en-US" sz="1800" dirty="0"/>
              <a:t> </a:t>
            </a:r>
            <a:r>
              <a:rPr lang="en-US" sz="1800" dirty="0" err="1"/>
              <a:t>các</a:t>
            </a:r>
            <a:r>
              <a:rPr lang="en-US" sz="1800" dirty="0"/>
              <a:t> </a:t>
            </a:r>
            <a:r>
              <a:rPr lang="en-US" sz="1800" dirty="0" err="1"/>
              <a:t>nướ</a:t>
            </a:r>
            <a:r>
              <a:rPr lang="en-US" sz="1800" dirty="0"/>
              <a:t> </a:t>
            </a:r>
            <a:r>
              <a:rPr lang="en-US" sz="1800" dirty="0" err="1"/>
              <a:t>thù</a:t>
            </a:r>
            <a:r>
              <a:rPr lang="en-US" sz="1800" dirty="0"/>
              <a:t> </a:t>
            </a:r>
            <a:r>
              <a:rPr lang="en-US" sz="1800" dirty="0" err="1"/>
              <a:t>địch</a:t>
            </a:r>
            <a:r>
              <a:rPr lang="en-US" sz="1800" dirty="0"/>
              <a:t> </a:t>
            </a:r>
            <a:r>
              <a:rPr lang="en-US" sz="1800" dirty="0" err="1"/>
              <a:t>luôn</a:t>
            </a:r>
            <a:r>
              <a:rPr lang="en-US" sz="1800" dirty="0"/>
              <a:t> </a:t>
            </a:r>
            <a:r>
              <a:rPr lang="en-US" sz="1800" dirty="0" err="1"/>
              <a:t>muốn</a:t>
            </a:r>
            <a:r>
              <a:rPr lang="en-US" sz="1800" dirty="0"/>
              <a:t> </a:t>
            </a:r>
            <a:r>
              <a:rPr lang="en-US" sz="1800" dirty="0" err="1"/>
              <a:t>Việt</a:t>
            </a:r>
            <a:r>
              <a:rPr lang="en-US" sz="1800" dirty="0"/>
              <a:t> Nam </a:t>
            </a:r>
            <a:r>
              <a:rPr lang="en-US" sz="1800" dirty="0" err="1"/>
              <a:t>nghèo</a:t>
            </a:r>
            <a:r>
              <a:rPr lang="en-US" sz="1800" dirty="0"/>
              <a:t> </a:t>
            </a:r>
            <a:r>
              <a:rPr lang="en-US" sz="1800" dirty="0" err="1"/>
              <a:t>để</a:t>
            </a:r>
            <a:r>
              <a:rPr lang="en-US" sz="1800" dirty="0"/>
              <a:t> </a:t>
            </a:r>
            <a:r>
              <a:rPr lang="en-US" sz="1800" dirty="0" err="1"/>
              <a:t>buộc</a:t>
            </a:r>
            <a:r>
              <a:rPr lang="en-US" sz="1800" dirty="0"/>
              <a:t> </a:t>
            </a:r>
            <a:r>
              <a:rPr lang="en-US" sz="1800" dirty="0" err="1"/>
              <a:t>phải</a:t>
            </a:r>
            <a:r>
              <a:rPr lang="en-US" sz="1800" dirty="0"/>
              <a:t> </a:t>
            </a:r>
            <a:r>
              <a:rPr lang="en-US" sz="1800" dirty="0" err="1"/>
              <a:t>phụ</a:t>
            </a:r>
            <a:r>
              <a:rPr lang="en-US" sz="1800" dirty="0"/>
              <a:t> </a:t>
            </a:r>
            <a:r>
              <a:rPr lang="en-US" sz="1800" dirty="0" err="1"/>
              <a:t>thuộc</a:t>
            </a:r>
            <a:r>
              <a:rPr lang="en-US" sz="1800" dirty="0"/>
              <a:t> </a:t>
            </a:r>
            <a:r>
              <a:rPr lang="en-US" sz="1800" dirty="0" err="1"/>
              <a:t>chúng</a:t>
            </a:r>
            <a:r>
              <a:rPr lang="en-US" sz="1800" dirty="0"/>
              <a:t>.</a:t>
            </a:r>
          </a:p>
        </p:txBody>
      </p:sp>
      <p:sp>
        <p:nvSpPr>
          <p:cNvPr id="16" name="TextBox 15">
            <a:extLst>
              <a:ext uri="{FF2B5EF4-FFF2-40B4-BE49-F238E27FC236}">
                <a16:creationId xmlns="" xmlns:a16="http://schemas.microsoft.com/office/drawing/2014/main" id="{2B343B83-1016-403D-AF31-53B9A1FF3A01}"/>
              </a:ext>
            </a:extLst>
          </p:cNvPr>
          <p:cNvSpPr txBox="1"/>
          <p:nvPr/>
        </p:nvSpPr>
        <p:spPr>
          <a:xfrm>
            <a:off x="1066799" y="3686175"/>
            <a:ext cx="98869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thế</a:t>
            </a:r>
            <a:r>
              <a:rPr lang="en-US" dirty="0"/>
              <a:t> </a:t>
            </a:r>
            <a:r>
              <a:rPr lang="en-US" dirty="0" err="1"/>
              <a:t>giới</a:t>
            </a:r>
            <a:r>
              <a:rPr lang="en-US" dirty="0"/>
              <a:t> </a:t>
            </a:r>
            <a:r>
              <a:rPr lang="en-US" dirty="0" err="1"/>
              <a:t>đang</a:t>
            </a:r>
            <a:r>
              <a:rPr lang="en-US" dirty="0"/>
              <a:t> </a:t>
            </a:r>
            <a:r>
              <a:rPr lang="en-US" dirty="0" err="1"/>
              <a:t>diễn</a:t>
            </a:r>
            <a:r>
              <a:rPr lang="en-US" dirty="0"/>
              <a:t> ra </a:t>
            </a:r>
            <a:r>
              <a:rPr lang="en-US" dirty="0" err="1"/>
              <a:t>cuộc</a:t>
            </a:r>
            <a:r>
              <a:rPr lang="en-US" dirty="0"/>
              <a:t> </a:t>
            </a:r>
            <a:r>
              <a:rPr lang="en-US" dirty="0" err="1"/>
              <a:t>cạnh</a:t>
            </a:r>
            <a:r>
              <a:rPr lang="en-US" dirty="0"/>
              <a:t> </a:t>
            </a:r>
            <a:r>
              <a:rPr lang="en-US" dirty="0" err="1"/>
              <a:t>tranh</a:t>
            </a:r>
            <a:r>
              <a:rPr lang="en-US" dirty="0"/>
              <a:t> </a:t>
            </a:r>
            <a:r>
              <a:rPr lang="en-US" dirty="0" err="1"/>
              <a:t>vô</a:t>
            </a:r>
            <a:r>
              <a:rPr lang="en-US" dirty="0"/>
              <a:t> </a:t>
            </a:r>
            <a:r>
              <a:rPr lang="en-US" dirty="0" err="1"/>
              <a:t>cùng</a:t>
            </a:r>
            <a:r>
              <a:rPr lang="en-US" dirty="0"/>
              <a:t> </a:t>
            </a:r>
            <a:r>
              <a:rPr lang="en-US" dirty="0" err="1"/>
              <a:t>khốc</a:t>
            </a:r>
            <a:r>
              <a:rPr lang="en-US" dirty="0"/>
              <a:t> </a:t>
            </a:r>
            <a:r>
              <a:rPr lang="en-US" dirty="0" err="1"/>
              <a:t>liệt</a:t>
            </a:r>
            <a:r>
              <a:rPr lang="en-US" dirty="0"/>
              <a:t>, “</a:t>
            </a:r>
            <a:r>
              <a:rPr lang="en-US" dirty="0" err="1"/>
              <a:t>thương</a:t>
            </a:r>
            <a:r>
              <a:rPr lang="en-US" dirty="0"/>
              <a:t> </a:t>
            </a:r>
            <a:r>
              <a:rPr lang="en-US" dirty="0" err="1"/>
              <a:t>trường</a:t>
            </a:r>
            <a:r>
              <a:rPr lang="en-US" dirty="0"/>
              <a:t> </a:t>
            </a:r>
            <a:r>
              <a:rPr lang="en-US" dirty="0" err="1"/>
              <a:t>như</a:t>
            </a:r>
            <a:r>
              <a:rPr lang="en-US" dirty="0"/>
              <a:t> </a:t>
            </a:r>
            <a:r>
              <a:rPr lang="en-US" dirty="0" err="1"/>
              <a:t>chiến</a:t>
            </a:r>
            <a:r>
              <a:rPr lang="en-US" dirty="0"/>
              <a:t> </a:t>
            </a:r>
            <a:r>
              <a:rPr lang="en-US" dirty="0" err="1"/>
              <a:t>trường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cạnh</a:t>
            </a:r>
            <a:r>
              <a:rPr lang="en-US" dirty="0"/>
              <a:t> </a:t>
            </a:r>
            <a:r>
              <a:rPr lang="en-US" dirty="0" err="1"/>
              <a:t>tranh</a:t>
            </a:r>
            <a:r>
              <a:rPr lang="en-US" dirty="0"/>
              <a:t> </a:t>
            </a:r>
            <a:r>
              <a:rPr lang="en-US" dirty="0" err="1"/>
              <a:t>này</a:t>
            </a:r>
            <a:r>
              <a:rPr lang="en-US" dirty="0"/>
              <a:t>, </a:t>
            </a:r>
            <a:r>
              <a:rPr lang="en-US" dirty="0" err="1"/>
              <a:t>các</a:t>
            </a:r>
            <a:r>
              <a:rPr lang="en-US" dirty="0"/>
              <a:t> </a:t>
            </a:r>
            <a:r>
              <a:rPr lang="en-US" dirty="0" err="1"/>
              <a:t>nước</a:t>
            </a:r>
            <a:r>
              <a:rPr lang="en-US" dirty="0"/>
              <a:t> </a:t>
            </a:r>
            <a:r>
              <a:rPr lang="en-US" dirty="0" err="1"/>
              <a:t>chậm</a:t>
            </a:r>
            <a:r>
              <a:rPr lang="en-US" dirty="0"/>
              <a:t> </a:t>
            </a:r>
            <a:r>
              <a:rPr lang="en-US" dirty="0" err="1"/>
              <a:t>phát</a:t>
            </a:r>
            <a:r>
              <a:rPr lang="en-US" dirty="0"/>
              <a:t> </a:t>
            </a:r>
            <a:r>
              <a:rPr lang="en-US" dirty="0" err="1"/>
              <a:t>triển</a:t>
            </a:r>
            <a:r>
              <a:rPr lang="en-US" dirty="0"/>
              <a:t> </a:t>
            </a:r>
            <a:r>
              <a:rPr lang="en-US" dirty="0" err="1"/>
              <a:t>rất</a:t>
            </a:r>
            <a:r>
              <a:rPr lang="en-US" dirty="0"/>
              <a:t> </a:t>
            </a:r>
            <a:r>
              <a:rPr lang="en-US" dirty="0" err="1"/>
              <a:t>dễ</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sức</a:t>
            </a:r>
            <a:r>
              <a:rPr lang="en-US" dirty="0"/>
              <a:t> </a:t>
            </a:r>
            <a:r>
              <a:rPr lang="en-US" dirty="0" err="1"/>
              <a:t>mạnh</a:t>
            </a:r>
            <a:r>
              <a:rPr lang="en-US" dirty="0"/>
              <a:t> </a:t>
            </a:r>
            <a:r>
              <a:rPr lang="en-US" dirty="0" err="1"/>
              <a:t>của</a:t>
            </a:r>
            <a:r>
              <a:rPr lang="en-US" dirty="0"/>
              <a:t> </a:t>
            </a:r>
            <a:r>
              <a:rPr lang="en-US" dirty="0" err="1"/>
              <a:t>các</a:t>
            </a:r>
            <a:r>
              <a:rPr lang="en-US" dirty="0"/>
              <a:t> </a:t>
            </a:r>
            <a:r>
              <a:rPr lang="en-US" dirty="0" err="1"/>
              <a:t>nước</a:t>
            </a:r>
            <a:r>
              <a:rPr lang="en-US" dirty="0"/>
              <a:t> </a:t>
            </a:r>
            <a:r>
              <a:rPr lang="en-US" dirty="0" err="1"/>
              <a:t>lớn</a:t>
            </a:r>
            <a:r>
              <a:rPr lang="en-US" dirty="0"/>
              <a:t>. </a:t>
            </a:r>
            <a:r>
              <a:rPr lang="en-US" dirty="0" err="1"/>
              <a:t>Đặc</a:t>
            </a:r>
            <a:r>
              <a:rPr lang="en-US" dirty="0"/>
              <a:t> </a:t>
            </a:r>
            <a:r>
              <a:rPr lang="en-US" dirty="0" err="1"/>
              <a:t>biệt</a:t>
            </a:r>
            <a:r>
              <a:rPr lang="en-US" dirty="0"/>
              <a:t> </a:t>
            </a:r>
            <a:r>
              <a:rPr lang="en-US" dirty="0" err="1"/>
              <a:t>các</a:t>
            </a:r>
            <a:r>
              <a:rPr lang="en-US" dirty="0"/>
              <a:t> </a:t>
            </a:r>
            <a:r>
              <a:rPr lang="en-US" dirty="0" err="1"/>
              <a:t>nước</a:t>
            </a:r>
            <a:r>
              <a:rPr lang="en-US" dirty="0"/>
              <a:t> </a:t>
            </a:r>
            <a:r>
              <a:rPr lang="en-US" dirty="0" err="1"/>
              <a:t>coi</a:t>
            </a:r>
            <a:r>
              <a:rPr lang="en-US" dirty="0"/>
              <a:t> </a:t>
            </a:r>
            <a:r>
              <a:rPr lang="en-US" dirty="0" err="1"/>
              <a:t>nhau</a:t>
            </a:r>
            <a:r>
              <a:rPr lang="en-US" dirty="0"/>
              <a:t> </a:t>
            </a:r>
            <a:r>
              <a:rPr lang="en-US" dirty="0" err="1"/>
              <a:t>là</a:t>
            </a:r>
            <a:r>
              <a:rPr lang="en-US" dirty="0"/>
              <a:t> </a:t>
            </a:r>
            <a:r>
              <a:rPr lang="en-US" dirty="0" err="1"/>
              <a:t>đối</a:t>
            </a:r>
            <a:r>
              <a:rPr lang="en-US" dirty="0"/>
              <a:t> </a:t>
            </a:r>
            <a:r>
              <a:rPr lang="en-US" dirty="0" err="1"/>
              <a:t>thủ</a:t>
            </a:r>
            <a:r>
              <a:rPr lang="en-US" dirty="0"/>
              <a:t> </a:t>
            </a:r>
            <a:r>
              <a:rPr lang="en-US" dirty="0" err="1"/>
              <a:t>luôn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âm</a:t>
            </a:r>
            <a:r>
              <a:rPr lang="en-US" dirty="0"/>
              <a:t> </a:t>
            </a:r>
            <a:r>
              <a:rPr lang="en-US" dirty="0" err="1"/>
              <a:t>mưu</a:t>
            </a:r>
            <a:r>
              <a:rPr lang="en-US" dirty="0"/>
              <a:t>, </a:t>
            </a:r>
            <a:r>
              <a:rPr lang="en-US" dirty="0" err="1"/>
              <a:t>hành</a:t>
            </a:r>
            <a:r>
              <a:rPr lang="en-US" dirty="0"/>
              <a:t> </a:t>
            </a:r>
            <a:r>
              <a:rPr lang="en-US" dirty="0" err="1"/>
              <a:t>động</a:t>
            </a:r>
            <a:r>
              <a:rPr lang="en-US" dirty="0"/>
              <a:t> </a:t>
            </a:r>
            <a:r>
              <a:rPr lang="en-US" dirty="0" err="1"/>
              <a:t>kìm</a:t>
            </a:r>
            <a:r>
              <a:rPr lang="en-US" dirty="0"/>
              <a:t> </a:t>
            </a:r>
            <a:r>
              <a:rPr lang="en-US" dirty="0" err="1"/>
              <a:t>hãm</a:t>
            </a:r>
            <a:r>
              <a:rPr lang="en-US" dirty="0"/>
              <a:t> </a:t>
            </a:r>
            <a:r>
              <a:rPr lang="en-US" dirty="0" err="1"/>
              <a:t>không</a:t>
            </a:r>
            <a:r>
              <a:rPr lang="en-US" dirty="0"/>
              <a:t> </a:t>
            </a:r>
            <a:r>
              <a:rPr lang="en-US" dirty="0" err="1"/>
              <a:t>để</a:t>
            </a:r>
            <a:r>
              <a:rPr lang="en-US" dirty="0"/>
              <a:t> </a:t>
            </a:r>
            <a:r>
              <a:rPr lang="en-US" dirty="0" err="1"/>
              <a:t>đối</a:t>
            </a:r>
            <a:r>
              <a:rPr lang="en-US" dirty="0"/>
              <a:t> </a:t>
            </a:r>
            <a:r>
              <a:rPr lang="en-US" dirty="0" err="1"/>
              <a:t>phương</a:t>
            </a:r>
            <a:r>
              <a:rPr lang="en-US" dirty="0"/>
              <a:t> </a:t>
            </a:r>
            <a:r>
              <a:rPr lang="en-US" dirty="0" err="1"/>
              <a:t>phát</a:t>
            </a:r>
            <a:r>
              <a:rPr lang="en-US" dirty="0"/>
              <a:t> </a:t>
            </a:r>
            <a:r>
              <a:rPr lang="en-US" dirty="0" err="1"/>
              <a:t>triển</a:t>
            </a:r>
            <a:r>
              <a:rPr lang="en-US" dirty="0"/>
              <a:t> </a:t>
            </a:r>
            <a:r>
              <a:rPr lang="en-US" dirty="0" err="1"/>
              <a:t>mạnh</a:t>
            </a:r>
            <a:r>
              <a:rPr lang="en-US" dirty="0"/>
              <a:t> </a:t>
            </a:r>
            <a:r>
              <a:rPr lang="en-US" dirty="0" err="1"/>
              <a:t>về</a:t>
            </a:r>
            <a:r>
              <a:rPr lang="en-US" dirty="0"/>
              <a:t> </a:t>
            </a:r>
            <a:r>
              <a:rPr lang="en-US" dirty="0" err="1"/>
              <a:t>kinh</a:t>
            </a:r>
            <a:r>
              <a:rPr lang="en-US" dirty="0"/>
              <a:t> </a:t>
            </a:r>
            <a:r>
              <a:rPr lang="en-US" dirty="0" err="1"/>
              <a:t>tế</a:t>
            </a:r>
            <a:r>
              <a:rPr lang="en-US" dirty="0"/>
              <a:t>.</a:t>
            </a:r>
          </a:p>
        </p:txBody>
      </p:sp>
      <p:sp>
        <p:nvSpPr>
          <p:cNvPr id="17" name="TextBox 16">
            <a:extLst>
              <a:ext uri="{FF2B5EF4-FFF2-40B4-BE49-F238E27FC236}">
                <a16:creationId xmlns="" xmlns:a16="http://schemas.microsoft.com/office/drawing/2014/main" id="{DCF51988-8102-4839-861A-3DFE3B74AE68}"/>
              </a:ext>
            </a:extLst>
          </p:cNvPr>
          <p:cNvSpPr txBox="1"/>
          <p:nvPr/>
        </p:nvSpPr>
        <p:spPr>
          <a:xfrm>
            <a:off x="1162050" y="4932033"/>
            <a:ext cx="9886951"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Trên</a:t>
            </a:r>
            <a:r>
              <a:rPr lang="en-US" dirty="0"/>
              <a:t> </a:t>
            </a:r>
            <a:r>
              <a:rPr lang="en-US" dirty="0" err="1"/>
              <a:t>thế</a:t>
            </a:r>
            <a:r>
              <a:rPr lang="en-US" dirty="0"/>
              <a:t> </a:t>
            </a:r>
            <a:r>
              <a:rPr lang="en-US" dirty="0" err="1"/>
              <a:t>giới</a:t>
            </a:r>
            <a:r>
              <a:rPr lang="en-US" dirty="0"/>
              <a:t> </a:t>
            </a:r>
            <a:r>
              <a:rPr lang="en-US" dirty="0" err="1"/>
              <a:t>hiện</a:t>
            </a:r>
            <a:r>
              <a:rPr lang="en-US" dirty="0"/>
              <a:t> nay </a:t>
            </a:r>
            <a:r>
              <a:rPr lang="en-US" dirty="0" err="1"/>
              <a:t>chống</a:t>
            </a:r>
            <a:r>
              <a:rPr lang="en-US" dirty="0"/>
              <a:t> </a:t>
            </a:r>
            <a:r>
              <a:rPr lang="en-US" dirty="0" err="1"/>
              <a:t>phá</a:t>
            </a:r>
            <a:r>
              <a:rPr lang="en-US" dirty="0"/>
              <a:t> </a:t>
            </a:r>
            <a:r>
              <a:rPr lang="en-US" dirty="0" err="1"/>
              <a:t>về</a:t>
            </a:r>
            <a:r>
              <a:rPr lang="en-US" dirty="0"/>
              <a:t> </a:t>
            </a:r>
            <a:r>
              <a:rPr lang="en-US" dirty="0" err="1"/>
              <a:t>kinh</a:t>
            </a:r>
            <a:r>
              <a:rPr lang="en-US" dirty="0"/>
              <a:t> </a:t>
            </a:r>
            <a:r>
              <a:rPr lang="en-US" dirty="0" err="1"/>
              <a:t>tế</a:t>
            </a:r>
            <a:r>
              <a:rPr lang="en-US" dirty="0"/>
              <a:t> </a:t>
            </a:r>
            <a:r>
              <a:rPr lang="en-US" dirty="0" err="1"/>
              <a:t>là</a:t>
            </a:r>
            <a:r>
              <a:rPr lang="en-US" dirty="0"/>
              <a:t> </a:t>
            </a:r>
            <a:r>
              <a:rPr lang="en-US" dirty="0" err="1"/>
              <a:t>mục</a:t>
            </a:r>
            <a:r>
              <a:rPr lang="en-US" dirty="0"/>
              <a:t> </a:t>
            </a:r>
            <a:r>
              <a:rPr lang="en-US" dirty="0" err="1"/>
              <a:t>tiêu</a:t>
            </a:r>
            <a:r>
              <a:rPr lang="en-US" dirty="0"/>
              <a:t> </a:t>
            </a:r>
            <a:r>
              <a:rPr lang="en-US" dirty="0" err="1"/>
              <a:t>rất</a:t>
            </a:r>
            <a:r>
              <a:rPr lang="en-US" dirty="0"/>
              <a:t> </a:t>
            </a:r>
            <a:r>
              <a:rPr lang="en-US" dirty="0" err="1"/>
              <a:t>hiệu</a:t>
            </a:r>
            <a:r>
              <a:rPr lang="en-US" dirty="0"/>
              <a:t> </a:t>
            </a:r>
            <a:r>
              <a:rPr lang="en-US" dirty="0" err="1"/>
              <a:t>quả</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nước</a:t>
            </a:r>
            <a:r>
              <a:rPr lang="en-US" dirty="0"/>
              <a:t> </a:t>
            </a:r>
            <a:r>
              <a:rPr lang="en-US" dirty="0" err="1"/>
              <a:t>lớn</a:t>
            </a:r>
            <a:r>
              <a:rPr lang="en-US" dirty="0"/>
              <a:t>, </a:t>
            </a:r>
            <a:r>
              <a:rPr lang="en-US" dirty="0" err="1"/>
              <a:t>không</a:t>
            </a:r>
            <a:r>
              <a:rPr lang="en-US" dirty="0"/>
              <a:t> </a:t>
            </a:r>
            <a:r>
              <a:rPr lang="en-US" dirty="0" err="1"/>
              <a:t>gây</a:t>
            </a:r>
            <a:r>
              <a:rPr lang="en-US" dirty="0"/>
              <a:t> </a:t>
            </a:r>
            <a:r>
              <a:rPr lang="en-US" dirty="0" err="1"/>
              <a:t>tổn</a:t>
            </a:r>
            <a:r>
              <a:rPr lang="en-US" dirty="0"/>
              <a:t> </a:t>
            </a:r>
            <a:r>
              <a:rPr lang="en-US" dirty="0" err="1"/>
              <a:t>thất</a:t>
            </a:r>
            <a:r>
              <a:rPr lang="en-US" dirty="0"/>
              <a:t> </a:t>
            </a:r>
            <a:r>
              <a:rPr lang="en-US" dirty="0" err="1"/>
              <a:t>nhiều</a:t>
            </a:r>
            <a:r>
              <a:rPr lang="en-US" dirty="0"/>
              <a:t> </a:t>
            </a:r>
            <a:r>
              <a:rPr lang="en-US" dirty="0" err="1"/>
              <a:t>về</a:t>
            </a:r>
            <a:r>
              <a:rPr lang="en-US" dirty="0"/>
              <a:t> </a:t>
            </a:r>
            <a:r>
              <a:rPr lang="en-US" dirty="0" err="1"/>
              <a:t>sinh</a:t>
            </a:r>
            <a:r>
              <a:rPr lang="en-US" dirty="0"/>
              <a:t> </a:t>
            </a:r>
            <a:r>
              <a:rPr lang="en-US" dirty="0" err="1"/>
              <a:t>lực</a:t>
            </a:r>
            <a:r>
              <a:rPr lang="en-US" dirty="0"/>
              <a:t>, </a:t>
            </a:r>
            <a:r>
              <a:rPr lang="en-US" dirty="0" err="1"/>
              <a:t>vật</a:t>
            </a:r>
            <a:r>
              <a:rPr lang="en-US" dirty="0"/>
              <a:t> </a:t>
            </a:r>
            <a:r>
              <a:rPr lang="en-US" dirty="0" err="1"/>
              <a:t>lực</a:t>
            </a:r>
            <a:r>
              <a:rPr lang="en-US" dirty="0"/>
              <a:t> </a:t>
            </a:r>
            <a:r>
              <a:rPr lang="en-US" dirty="0" err="1"/>
              <a:t>và</a:t>
            </a:r>
            <a:r>
              <a:rPr lang="en-US" dirty="0"/>
              <a:t> </a:t>
            </a:r>
            <a:r>
              <a:rPr lang="en-US" dirty="0" err="1"/>
              <a:t>tài</a:t>
            </a:r>
            <a:r>
              <a:rPr lang="en-US" dirty="0"/>
              <a:t> </a:t>
            </a:r>
            <a:r>
              <a:rPr lang="en-US" dirty="0" err="1"/>
              <a:t>chính</a:t>
            </a:r>
            <a:r>
              <a:rPr lang="en-US" dirty="0"/>
              <a:t>  </a:t>
            </a:r>
          </a:p>
          <a:p>
            <a:r>
              <a:rPr lang="en-US" dirty="0"/>
              <a:t>+ </a:t>
            </a:r>
            <a:r>
              <a:rPr lang="en-US" dirty="0" err="1"/>
              <a:t>Trong</a:t>
            </a:r>
            <a:r>
              <a:rPr lang="en-US" dirty="0"/>
              <a:t> lich </a:t>
            </a:r>
            <a:r>
              <a:rPr lang="en-US" dirty="0" err="1"/>
              <a:t>sử</a:t>
            </a:r>
            <a:r>
              <a:rPr lang="en-US" dirty="0"/>
              <a:t> </a:t>
            </a:r>
            <a:r>
              <a:rPr lang="en-US" dirty="0" err="1"/>
              <a:t>Việt</a:t>
            </a:r>
            <a:r>
              <a:rPr lang="en-US" dirty="0"/>
              <a:t> Nam, </a:t>
            </a:r>
            <a:r>
              <a:rPr lang="en-US" dirty="0" err="1"/>
              <a:t>khi</a:t>
            </a:r>
            <a:r>
              <a:rPr lang="en-US" dirty="0"/>
              <a:t> </a:t>
            </a:r>
            <a:r>
              <a:rPr lang="en-US" dirty="0" err="1"/>
              <a:t>kẻ</a:t>
            </a:r>
            <a:r>
              <a:rPr lang="en-US" dirty="0"/>
              <a:t> </a:t>
            </a:r>
            <a:r>
              <a:rPr lang="en-US" dirty="0" err="1"/>
              <a:t>thù</a:t>
            </a:r>
            <a:r>
              <a:rPr lang="en-US" dirty="0"/>
              <a:t> </a:t>
            </a:r>
            <a:r>
              <a:rPr lang="en-US" dirty="0" err="1"/>
              <a:t>xâm</a:t>
            </a:r>
            <a:r>
              <a:rPr lang="en-US" dirty="0"/>
              <a:t> </a:t>
            </a:r>
            <a:r>
              <a:rPr lang="en-US" dirty="0" err="1"/>
              <a:t>lược</a:t>
            </a:r>
            <a:r>
              <a:rPr lang="en-US" dirty="0"/>
              <a:t> </a:t>
            </a:r>
            <a:r>
              <a:rPr lang="en-US" dirty="0" err="1"/>
              <a:t>nước</a:t>
            </a:r>
            <a:r>
              <a:rPr lang="en-US" dirty="0"/>
              <a:t> ta </a:t>
            </a:r>
            <a:r>
              <a:rPr lang="en-US" dirty="0" err="1"/>
              <a:t>đều</a:t>
            </a:r>
            <a:r>
              <a:rPr lang="en-US" dirty="0"/>
              <a:t> </a:t>
            </a:r>
            <a:r>
              <a:rPr lang="en-US" dirty="0" err="1"/>
              <a:t>là</a:t>
            </a:r>
            <a:r>
              <a:rPr lang="en-US" dirty="0"/>
              <a:t> </a:t>
            </a:r>
            <a:r>
              <a:rPr lang="en-US" dirty="0" err="1"/>
              <a:t>lúc</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Việt</a:t>
            </a:r>
            <a:r>
              <a:rPr lang="en-US" dirty="0"/>
              <a:t> Nam </a:t>
            </a:r>
            <a:r>
              <a:rPr lang="en-US" dirty="0" err="1"/>
              <a:t>suy</a:t>
            </a:r>
            <a:r>
              <a:rPr lang="en-US" dirty="0"/>
              <a:t> </a:t>
            </a:r>
            <a:r>
              <a:rPr lang="en-US" dirty="0" err="1"/>
              <a:t>yếu</a:t>
            </a:r>
            <a:r>
              <a:rPr lang="en-US" dirty="0"/>
              <a:t>…</a:t>
            </a:r>
          </a:p>
        </p:txBody>
      </p:sp>
    </p:spTree>
    <p:extLst>
      <p:ext uri="{BB962C8B-B14F-4D97-AF65-F5344CB8AC3E}">
        <p14:creationId xmlns:p14="http://schemas.microsoft.com/office/powerpoint/2010/main" val="93944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61044" y="3205854"/>
            <a:ext cx="4848225" cy="304219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 xmlns:a16="http://schemas.microsoft.com/office/drawing/2014/main" id="{5302A769-BE87-4FD4-84BB-A834076B825B}"/>
              </a:ext>
            </a:extLst>
          </p:cNvPr>
          <p:cNvSpPr txBox="1">
            <a:spLocks noChangeArrowheads="1"/>
          </p:cNvSpPr>
          <p:nvPr/>
        </p:nvSpPr>
        <p:spPr bwMode="auto">
          <a:xfrm>
            <a:off x="1655468" y="4118170"/>
            <a:ext cx="2895600" cy="1200329"/>
          </a:xfrm>
          <a:prstGeom prst="rect">
            <a:avLst/>
          </a:prstGeom>
          <a:noFill/>
          <a:ln w="9525">
            <a:noFill/>
            <a:miter lim="800000"/>
            <a:headEnd/>
            <a:tailEnd/>
          </a:ln>
          <a:effectLst/>
        </p:spPr>
        <p:txBody>
          <a:bodyPr>
            <a:spAutoFit/>
          </a:bodyPr>
          <a:lstStyle/>
          <a:p>
            <a:pPr algn="ctr" fontAlgn="base">
              <a:spcBef>
                <a:spcPct val="50000"/>
              </a:spcBef>
              <a:spcAft>
                <a:spcPct val="0"/>
              </a:spcAft>
              <a:defRPr/>
            </a:pPr>
            <a:r>
              <a:rPr lang="en-US" sz="2400" b="1" dirty="0">
                <a:solidFill>
                  <a:srgbClr val="000066">
                    <a:lumMod val="60000"/>
                    <a:lumOff val="40000"/>
                  </a:srgbClr>
                </a:solidFill>
                <a:latin typeface="Arial" charset="0"/>
              </a:rPr>
              <a:t>NỘI DUNG CHỐNG PHÁ      VỀ KINH TẾ</a:t>
            </a:r>
          </a:p>
        </p:txBody>
      </p:sp>
      <p:sp>
        <p:nvSpPr>
          <p:cNvPr id="9" name="Rectangle 8">
            <a:extLst>
              <a:ext uri="{FF2B5EF4-FFF2-40B4-BE49-F238E27FC236}">
                <a16:creationId xmlns="" xmlns:a16="http://schemas.microsoft.com/office/drawing/2014/main" id="{1E8DE47C-07D5-4555-9943-5766E4128952}"/>
              </a:ext>
            </a:extLst>
          </p:cNvPr>
          <p:cNvSpPr/>
          <p:nvPr/>
        </p:nvSpPr>
        <p:spPr>
          <a:xfrm>
            <a:off x="5410200" y="3041206"/>
            <a:ext cx="5637113" cy="10279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70FAE9AB-B0AD-43F1-8212-83D28590CD52}"/>
              </a:ext>
            </a:extLst>
          </p:cNvPr>
          <p:cNvSpPr/>
          <p:nvPr/>
        </p:nvSpPr>
        <p:spPr>
          <a:xfrm>
            <a:off x="5977781" y="4144901"/>
            <a:ext cx="5421687" cy="102799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E474BD72-4881-475F-96F3-EEB8303437FD}"/>
              </a:ext>
            </a:extLst>
          </p:cNvPr>
          <p:cNvSpPr/>
          <p:nvPr/>
        </p:nvSpPr>
        <p:spPr>
          <a:xfrm>
            <a:off x="5410199" y="5236433"/>
            <a:ext cx="5637113" cy="10279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42">
            <a:extLst>
              <a:ext uri="{FF2B5EF4-FFF2-40B4-BE49-F238E27FC236}">
                <a16:creationId xmlns="" xmlns:a16="http://schemas.microsoft.com/office/drawing/2014/main" id="{1DAC6928-EA29-43B8-9D5A-626B3D743FB9}"/>
              </a:ext>
            </a:extLst>
          </p:cNvPr>
          <p:cNvSpPr txBox="1">
            <a:spLocks noChangeArrowheads="1"/>
          </p:cNvSpPr>
          <p:nvPr/>
        </p:nvSpPr>
        <p:spPr bwMode="auto">
          <a:xfrm>
            <a:off x="5921475" y="3124986"/>
            <a:ext cx="43837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fontAlgn="base">
              <a:spcBef>
                <a:spcPct val="50000"/>
              </a:spcBef>
              <a:spcAft>
                <a:spcPct val="0"/>
              </a:spcAft>
              <a:buClrTx/>
              <a:buSzTx/>
              <a:buFontTx/>
              <a:buNone/>
            </a:pPr>
            <a:r>
              <a:rPr lang="en-US" altLang="en-US" sz="2400" b="1" i="1" dirty="0">
                <a:solidFill>
                  <a:srgbClr val="000099"/>
                </a:solidFill>
                <a:latin typeface="Arial" panose="020B0604020202020204" pitchFamily="34" charset="0"/>
              </a:rPr>
              <a:t>DÙNG KINH TẾ ÉP BUỘC VỀ CHÍNH TRỊ</a:t>
            </a:r>
          </a:p>
        </p:txBody>
      </p:sp>
      <p:sp>
        <p:nvSpPr>
          <p:cNvPr id="22" name="Text Box 44">
            <a:extLst>
              <a:ext uri="{FF2B5EF4-FFF2-40B4-BE49-F238E27FC236}">
                <a16:creationId xmlns="" xmlns:a16="http://schemas.microsoft.com/office/drawing/2014/main" id="{737739A3-3DA3-44A7-A882-C4E7FB3CEB00}"/>
              </a:ext>
            </a:extLst>
          </p:cNvPr>
          <p:cNvSpPr txBox="1">
            <a:spLocks noChangeArrowheads="1"/>
          </p:cNvSpPr>
          <p:nvPr/>
        </p:nvSpPr>
        <p:spPr bwMode="auto">
          <a:xfrm>
            <a:off x="6248400" y="4199890"/>
            <a:ext cx="4798912" cy="923330"/>
          </a:xfrm>
          <a:prstGeom prst="rect">
            <a:avLst/>
          </a:prstGeom>
          <a:noFill/>
          <a:ln w="9525">
            <a:noFill/>
            <a:miter lim="800000"/>
            <a:headEnd/>
            <a:tailEnd/>
          </a:ln>
          <a:effectLst/>
        </p:spPr>
        <p:txBody>
          <a:bodyPr wrap="square">
            <a:spAutoFit/>
          </a:bodyPr>
          <a:lstStyle/>
          <a:p>
            <a:pPr algn="ctr" fontAlgn="base">
              <a:spcBef>
                <a:spcPct val="50000"/>
              </a:spcBef>
              <a:spcAft>
                <a:spcPct val="0"/>
              </a:spcAft>
              <a:defRPr/>
            </a:pPr>
            <a:r>
              <a:rPr lang="en-US" b="1" dirty="0">
                <a:solidFill>
                  <a:srgbClr val="000066">
                    <a:lumMod val="75000"/>
                  </a:srgbClr>
                </a:solidFill>
                <a:latin typeface="Arial" charset="0"/>
              </a:rPr>
              <a:t>DÙNG CÁC THỦ ĐOẠN: CHÈN ÉP GIÀNH THỊ TRƯỜNG, CẠNH TRANH KHÔNG LÀNH MẠNH…</a:t>
            </a:r>
          </a:p>
        </p:txBody>
      </p:sp>
      <p:sp>
        <p:nvSpPr>
          <p:cNvPr id="24" name="Text Box 45">
            <a:extLst>
              <a:ext uri="{FF2B5EF4-FFF2-40B4-BE49-F238E27FC236}">
                <a16:creationId xmlns="" xmlns:a16="http://schemas.microsoft.com/office/drawing/2014/main" id="{23538461-D949-43F4-8C70-383D555712DE}"/>
              </a:ext>
            </a:extLst>
          </p:cNvPr>
          <p:cNvSpPr txBox="1">
            <a:spLocks noChangeArrowheads="1"/>
          </p:cNvSpPr>
          <p:nvPr/>
        </p:nvSpPr>
        <p:spPr bwMode="auto">
          <a:xfrm>
            <a:off x="5977781" y="5415240"/>
            <a:ext cx="43837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fontAlgn="base">
              <a:spcBef>
                <a:spcPct val="50000"/>
              </a:spcBef>
              <a:spcAft>
                <a:spcPct val="0"/>
              </a:spcAft>
              <a:buClrTx/>
              <a:buSzTx/>
              <a:buFontTx/>
              <a:buNone/>
            </a:pPr>
            <a:r>
              <a:rPr lang="en-US" altLang="en-US" sz="2000" b="1" dirty="0">
                <a:solidFill>
                  <a:srgbClr val="000066"/>
                </a:solidFill>
                <a:latin typeface="Arial" panose="020B0604020202020204" pitchFamily="34" charset="0"/>
              </a:rPr>
              <a:t>CHUYỂN HÓA NỀN KINH TẾ THEO HƯỚNG PHỤ THUỘC VÀO CHÚNG</a:t>
            </a:r>
          </a:p>
        </p:txBody>
      </p:sp>
    </p:spTree>
    <p:extLst>
      <p:ext uri="{BB962C8B-B14F-4D97-AF65-F5344CB8AC3E}">
        <p14:creationId xmlns:p14="http://schemas.microsoft.com/office/powerpoint/2010/main" val="3295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4" grpId="0" animBg="1"/>
      <p:bldP spid="15" grpId="0"/>
      <p:bldP spid="9" grpId="0" animBg="1"/>
      <p:bldP spid="16" grpId="0" animBg="1"/>
      <p:bldP spid="19" grpId="0" animBg="1"/>
      <p:bldP spid="21" grpId="0"/>
      <p:bldP spid="22"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77006" y="3070114"/>
            <a:ext cx="3677921" cy="304219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819650" y="3041206"/>
            <a:ext cx="6227663" cy="8309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9">
            <a:extLst>
              <a:ext uri="{FF2B5EF4-FFF2-40B4-BE49-F238E27FC236}">
                <a16:creationId xmlns="" xmlns:a16="http://schemas.microsoft.com/office/drawing/2014/main" id="{4CA3D7B9-D3B4-4DB0-8D67-37FF9294A11E}"/>
              </a:ext>
            </a:extLst>
          </p:cNvPr>
          <p:cNvSpPr txBox="1">
            <a:spLocks noChangeArrowheads="1"/>
          </p:cNvSpPr>
          <p:nvPr/>
        </p:nvSpPr>
        <p:spPr bwMode="auto">
          <a:xfrm>
            <a:off x="1666680" y="3806192"/>
            <a:ext cx="2057400" cy="1570038"/>
          </a:xfrm>
          <a:prstGeom prst="rect">
            <a:avLst/>
          </a:prstGeom>
          <a:noFill/>
          <a:ln w="9525">
            <a:noFill/>
            <a:miter lim="800000"/>
            <a:headEnd/>
            <a:tailEnd/>
          </a:ln>
          <a:effectLst/>
        </p:spPr>
        <p:txBody>
          <a:bodyPr>
            <a:spAutoFit/>
          </a:bodyPr>
          <a:lstStyle/>
          <a:p>
            <a:pPr algn="ctr" fontAlgn="base">
              <a:spcBef>
                <a:spcPct val="50000"/>
              </a:spcBef>
              <a:spcAft>
                <a:spcPct val="0"/>
              </a:spcAft>
              <a:defRPr/>
            </a:pPr>
            <a:r>
              <a:rPr lang="en-US" sz="3200" b="1" dirty="0">
                <a:solidFill>
                  <a:srgbClr val="000066">
                    <a:lumMod val="60000"/>
                    <a:lumOff val="40000"/>
                  </a:srgbClr>
                </a:solidFill>
                <a:latin typeface="Arial" charset="0"/>
              </a:rPr>
              <a:t>VỀ CHÍNH TRỊ</a:t>
            </a:r>
          </a:p>
        </p:txBody>
      </p:sp>
      <p:sp>
        <p:nvSpPr>
          <p:cNvPr id="3" name="TextBox 2">
            <a:extLst>
              <a:ext uri="{FF2B5EF4-FFF2-40B4-BE49-F238E27FC236}">
                <a16:creationId xmlns="" xmlns:a16="http://schemas.microsoft.com/office/drawing/2014/main" id="{A7AD32E5-40A6-4B71-9F7A-A02842A7CF72}"/>
              </a:ext>
            </a:extLst>
          </p:cNvPr>
          <p:cNvSpPr txBox="1"/>
          <p:nvPr/>
        </p:nvSpPr>
        <p:spPr>
          <a:xfrm>
            <a:off x="4741471" y="4126242"/>
            <a:ext cx="639985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en-US" sz="2000" dirty="0" err="1"/>
              <a:t>Chính</a:t>
            </a:r>
            <a:r>
              <a:rPr lang="en-US" sz="2000" dirty="0"/>
              <a:t> </a:t>
            </a:r>
            <a:r>
              <a:rPr lang="en-US" sz="2000" dirty="0" err="1"/>
              <a:t>trị</a:t>
            </a:r>
            <a:r>
              <a:rPr lang="en-US" sz="2000" dirty="0"/>
              <a:t> </a:t>
            </a:r>
            <a:r>
              <a:rPr lang="en-US" sz="2000" dirty="0" err="1"/>
              <a:t>là</a:t>
            </a:r>
            <a:r>
              <a:rPr lang="en-US" sz="2000" dirty="0"/>
              <a:t> </a:t>
            </a:r>
            <a:r>
              <a:rPr lang="en-US" sz="2000" dirty="0" err="1"/>
              <a:t>toàn</a:t>
            </a:r>
            <a:r>
              <a:rPr lang="en-US" sz="2000" dirty="0"/>
              <a:t> </a:t>
            </a:r>
            <a:r>
              <a:rPr lang="en-US" sz="2000" dirty="0" err="1"/>
              <a:t>bộ</a:t>
            </a:r>
            <a:r>
              <a:rPr lang="en-US" sz="2000" dirty="0"/>
              <a:t> </a:t>
            </a:r>
            <a:r>
              <a:rPr lang="en-US" sz="2000" dirty="0" err="1"/>
              <a:t>những</a:t>
            </a:r>
            <a:r>
              <a:rPr lang="en-US" sz="2000" dirty="0"/>
              <a:t> </a:t>
            </a:r>
            <a:r>
              <a:rPr lang="en-US" sz="2000" dirty="0" err="1"/>
              <a:t>hoạt</a:t>
            </a:r>
            <a:r>
              <a:rPr lang="en-US" sz="2000" dirty="0"/>
              <a:t> </a:t>
            </a:r>
            <a:r>
              <a:rPr lang="en-US" sz="2000" dirty="0" err="1"/>
              <a:t>động</a:t>
            </a:r>
            <a:r>
              <a:rPr lang="en-US" sz="2000" dirty="0"/>
              <a:t> </a:t>
            </a:r>
            <a:r>
              <a:rPr lang="en-US" sz="2000" dirty="0" err="1"/>
              <a:t>liên</a:t>
            </a:r>
            <a:r>
              <a:rPr lang="en-US" sz="2000" dirty="0"/>
              <a:t> </a:t>
            </a:r>
            <a:r>
              <a:rPr lang="en-US" sz="2000" dirty="0" err="1"/>
              <a:t>quan</a:t>
            </a:r>
            <a:r>
              <a:rPr lang="en-US" sz="2000" dirty="0"/>
              <a:t> </a:t>
            </a:r>
            <a:r>
              <a:rPr lang="en-US" sz="2000" dirty="0" err="1"/>
              <a:t>đến</a:t>
            </a:r>
            <a:r>
              <a:rPr lang="en-US" sz="2000" dirty="0"/>
              <a:t> </a:t>
            </a:r>
            <a:r>
              <a:rPr lang="en-US" sz="2000" dirty="0" err="1"/>
              <a:t>các</a:t>
            </a:r>
            <a:r>
              <a:rPr lang="en-US" sz="2000" dirty="0"/>
              <a:t> </a:t>
            </a:r>
            <a:r>
              <a:rPr lang="en-US" sz="2000" dirty="0" err="1"/>
              <a:t>mối</a:t>
            </a:r>
            <a:r>
              <a:rPr lang="en-US" sz="2000" dirty="0"/>
              <a:t> </a:t>
            </a:r>
            <a:r>
              <a:rPr lang="en-US" sz="2000" dirty="0" err="1"/>
              <a:t>quan</a:t>
            </a:r>
            <a:r>
              <a:rPr lang="en-US" sz="2000" dirty="0"/>
              <a:t> </a:t>
            </a:r>
            <a:r>
              <a:rPr lang="en-US" sz="2000" dirty="0" err="1"/>
              <a:t>hệ</a:t>
            </a:r>
            <a:r>
              <a:rPr lang="en-US" sz="2000" dirty="0"/>
              <a:t> </a:t>
            </a:r>
            <a:r>
              <a:rPr lang="en-US" sz="2000" dirty="0" err="1"/>
              <a:t>lợi</a:t>
            </a:r>
            <a:r>
              <a:rPr lang="en-US" sz="2000" dirty="0"/>
              <a:t> </a:t>
            </a:r>
            <a:r>
              <a:rPr lang="en-US" sz="2000" dirty="0" err="1"/>
              <a:t>ích</a:t>
            </a:r>
            <a:r>
              <a:rPr lang="en-US" sz="2000" dirty="0"/>
              <a:t> </a:t>
            </a:r>
            <a:r>
              <a:rPr lang="en-US" sz="2000" dirty="0" err="1"/>
              <a:t>giữa</a:t>
            </a:r>
            <a:r>
              <a:rPr lang="en-US" sz="2000" dirty="0"/>
              <a:t> </a:t>
            </a:r>
            <a:r>
              <a:rPr lang="en-US" sz="2000" dirty="0" err="1"/>
              <a:t>các</a:t>
            </a:r>
            <a:r>
              <a:rPr lang="en-US" sz="2000" dirty="0"/>
              <a:t> </a:t>
            </a:r>
            <a:r>
              <a:rPr lang="en-US" sz="2000" dirty="0" err="1"/>
              <a:t>giai</a:t>
            </a:r>
            <a:r>
              <a:rPr lang="en-US" sz="2000" dirty="0"/>
              <a:t> </a:t>
            </a:r>
            <a:r>
              <a:rPr lang="en-US" sz="2000" dirty="0" err="1"/>
              <a:t>cấp</a:t>
            </a:r>
            <a:r>
              <a:rPr lang="en-US" sz="2000" dirty="0"/>
              <a:t>, </a:t>
            </a:r>
            <a:r>
              <a:rPr lang="en-US" sz="2000" dirty="0" err="1"/>
              <a:t>các</a:t>
            </a:r>
            <a:r>
              <a:rPr lang="en-US" sz="2000" dirty="0"/>
              <a:t> </a:t>
            </a:r>
            <a:r>
              <a:rPr lang="en-US" sz="2000" dirty="0" err="1"/>
              <a:t>dân</a:t>
            </a:r>
            <a:r>
              <a:rPr lang="en-US" sz="2000" dirty="0"/>
              <a:t> </a:t>
            </a:r>
            <a:r>
              <a:rPr lang="en-US" sz="2000" dirty="0" err="1"/>
              <a:t>tộc</a:t>
            </a:r>
            <a:r>
              <a:rPr lang="en-US" sz="2000" dirty="0"/>
              <a:t>, </a:t>
            </a:r>
            <a:r>
              <a:rPr lang="en-US" sz="2000" dirty="0" err="1"/>
              <a:t>các</a:t>
            </a:r>
            <a:r>
              <a:rPr lang="en-US" sz="2000" dirty="0"/>
              <a:t> </a:t>
            </a:r>
            <a:r>
              <a:rPr lang="en-US" sz="2000" dirty="0" err="1"/>
              <a:t>tầng</a:t>
            </a:r>
            <a:r>
              <a:rPr lang="en-US" sz="2000" dirty="0"/>
              <a:t> </a:t>
            </a:r>
            <a:r>
              <a:rPr lang="en-US" sz="2000" dirty="0" err="1"/>
              <a:t>lớp</a:t>
            </a:r>
            <a:r>
              <a:rPr lang="en-US" sz="2000" dirty="0"/>
              <a:t> </a:t>
            </a:r>
            <a:r>
              <a:rPr lang="en-US" sz="2000" dirty="0" err="1"/>
              <a:t>xã</a:t>
            </a:r>
            <a:r>
              <a:rPr lang="en-US" sz="2000" dirty="0"/>
              <a:t> </a:t>
            </a:r>
            <a:r>
              <a:rPr lang="en-US" sz="2000" dirty="0" err="1"/>
              <a:t>hội</a:t>
            </a:r>
            <a:r>
              <a:rPr lang="en-US" sz="2000" dirty="0"/>
              <a:t> </a:t>
            </a:r>
            <a:r>
              <a:rPr lang="en-US" sz="2000" dirty="0" err="1"/>
              <a:t>mà</a:t>
            </a:r>
            <a:r>
              <a:rPr lang="en-US" sz="2000" dirty="0"/>
              <a:t> </a:t>
            </a:r>
            <a:r>
              <a:rPr lang="en-US" sz="2000" dirty="0" err="1"/>
              <a:t>cốt</a:t>
            </a:r>
            <a:r>
              <a:rPr lang="en-US" sz="2000" dirty="0"/>
              <a:t> </a:t>
            </a:r>
            <a:r>
              <a:rPr lang="en-US" sz="2000" dirty="0" err="1"/>
              <a:t>lõi</a:t>
            </a:r>
            <a:r>
              <a:rPr lang="en-US" sz="2000" dirty="0"/>
              <a:t> </a:t>
            </a:r>
            <a:r>
              <a:rPr lang="en-US" sz="2000" dirty="0" err="1"/>
              <a:t>là</a:t>
            </a:r>
            <a:r>
              <a:rPr lang="en-US" sz="2000" dirty="0"/>
              <a:t> </a:t>
            </a:r>
            <a:r>
              <a:rPr lang="en-US" sz="2000" dirty="0" err="1"/>
              <a:t>vấn</a:t>
            </a:r>
            <a:r>
              <a:rPr lang="en-US" sz="2000" dirty="0"/>
              <a:t> </a:t>
            </a:r>
            <a:r>
              <a:rPr lang="en-US" sz="2000" dirty="0" err="1"/>
              <a:t>đề</a:t>
            </a:r>
            <a:r>
              <a:rPr lang="en-US" sz="2000" dirty="0"/>
              <a:t> </a:t>
            </a:r>
            <a:r>
              <a:rPr lang="en-US" sz="2000" dirty="0" err="1"/>
              <a:t>giành</a:t>
            </a:r>
            <a:r>
              <a:rPr lang="en-US" sz="2000" dirty="0"/>
              <a:t>, </a:t>
            </a:r>
            <a:r>
              <a:rPr lang="en-US" sz="2000" dirty="0" err="1"/>
              <a:t>giữ</a:t>
            </a:r>
            <a:r>
              <a:rPr lang="en-US" sz="2000" dirty="0"/>
              <a:t>, </a:t>
            </a:r>
            <a:r>
              <a:rPr lang="en-US" sz="2000" dirty="0" err="1"/>
              <a:t>tổ</a:t>
            </a:r>
            <a:r>
              <a:rPr lang="en-US" sz="2000" dirty="0"/>
              <a:t> </a:t>
            </a:r>
            <a:r>
              <a:rPr lang="en-US" sz="2000" dirty="0" err="1"/>
              <a:t>chức</a:t>
            </a:r>
            <a:r>
              <a:rPr lang="en-US" sz="2000" dirty="0"/>
              <a:t> </a:t>
            </a:r>
            <a:r>
              <a:rPr lang="en-US" sz="2000" dirty="0" err="1"/>
              <a:t>điều</a:t>
            </a:r>
            <a:r>
              <a:rPr lang="en-US" sz="2000" dirty="0"/>
              <a:t> </a:t>
            </a:r>
            <a:r>
              <a:rPr lang="en-US" sz="2000" dirty="0" err="1"/>
              <a:t>hành</a:t>
            </a:r>
            <a:r>
              <a:rPr lang="en-US" sz="2000" dirty="0"/>
              <a:t> </a:t>
            </a:r>
            <a:r>
              <a:rPr lang="en-US" sz="2000" dirty="0" err="1"/>
              <a:t>bộ</a:t>
            </a:r>
            <a:r>
              <a:rPr lang="en-US" sz="2000" dirty="0"/>
              <a:t> </a:t>
            </a:r>
            <a:r>
              <a:rPr lang="en-US" sz="2000" dirty="0" err="1"/>
              <a:t>máy</a:t>
            </a:r>
            <a:r>
              <a:rPr lang="en-US" sz="2000" dirty="0"/>
              <a:t> </a:t>
            </a:r>
            <a:r>
              <a:rPr lang="en-US" sz="2000" dirty="0" err="1"/>
              <a:t>chính</a:t>
            </a:r>
            <a:r>
              <a:rPr lang="en-US" sz="2000" dirty="0"/>
              <a:t> </a:t>
            </a:r>
            <a:r>
              <a:rPr lang="en-US" sz="2000" dirty="0" err="1"/>
              <a:t>quyền</a:t>
            </a:r>
            <a:r>
              <a:rPr lang="en-US" sz="2000" dirty="0"/>
              <a:t> </a:t>
            </a:r>
            <a:r>
              <a:rPr lang="en-US" sz="2000" dirty="0" err="1"/>
              <a:t>và</a:t>
            </a:r>
            <a:r>
              <a:rPr lang="en-US" sz="2000" dirty="0"/>
              <a:t> </a:t>
            </a:r>
            <a:r>
              <a:rPr lang="en-US" sz="2000" dirty="0" err="1"/>
              <a:t>tham</a:t>
            </a:r>
            <a:r>
              <a:rPr lang="en-US" sz="2000" dirty="0"/>
              <a:t> </a:t>
            </a:r>
            <a:r>
              <a:rPr lang="en-US" sz="2000" dirty="0" err="1"/>
              <a:t>gia</a:t>
            </a:r>
            <a:r>
              <a:rPr lang="en-US" sz="2000" dirty="0"/>
              <a:t> </a:t>
            </a:r>
            <a:r>
              <a:rPr lang="en-US" sz="2000" dirty="0" err="1"/>
              <a:t>công</a:t>
            </a:r>
            <a:r>
              <a:rPr lang="en-US" sz="2000" dirty="0"/>
              <a:t> </a:t>
            </a:r>
            <a:r>
              <a:rPr lang="en-US" sz="2000" dirty="0" err="1"/>
              <a:t>việc</a:t>
            </a:r>
            <a:r>
              <a:rPr lang="en-US" sz="2000" dirty="0"/>
              <a:t> </a:t>
            </a:r>
            <a:r>
              <a:rPr lang="en-US" sz="2000" dirty="0" err="1"/>
              <a:t>nhà</a:t>
            </a:r>
            <a:r>
              <a:rPr lang="en-US" sz="2000" dirty="0"/>
              <a:t> </a:t>
            </a:r>
            <a:r>
              <a:rPr lang="en-US" sz="2000" dirty="0" err="1"/>
              <a:t>nước</a:t>
            </a:r>
            <a:r>
              <a:rPr lang="en-US" sz="2000" dirty="0"/>
              <a:t>. </a:t>
            </a:r>
          </a:p>
        </p:txBody>
      </p:sp>
      <p:sp>
        <p:nvSpPr>
          <p:cNvPr id="10" name="TextBox 9">
            <a:extLst>
              <a:ext uri="{FF2B5EF4-FFF2-40B4-BE49-F238E27FC236}">
                <a16:creationId xmlns="" xmlns:a16="http://schemas.microsoft.com/office/drawing/2014/main" id="{BAF44835-111F-4788-8062-0D8DDD120715}"/>
              </a:ext>
            </a:extLst>
          </p:cNvPr>
          <p:cNvSpPr txBox="1"/>
          <p:nvPr/>
        </p:nvSpPr>
        <p:spPr>
          <a:xfrm>
            <a:off x="4957619" y="3071100"/>
            <a:ext cx="59675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Tại sao </a:t>
            </a:r>
            <a:r>
              <a:rPr lang="en-US" dirty="0" err="1"/>
              <a:t>chủ</a:t>
            </a:r>
            <a:r>
              <a:rPr lang="en-US" dirty="0"/>
              <a:t> </a:t>
            </a:r>
            <a:r>
              <a:rPr lang="en-US" dirty="0" err="1"/>
              <a:t>nghĩa</a:t>
            </a:r>
            <a:r>
              <a:rPr lang="en-US" dirty="0"/>
              <a:t> </a:t>
            </a:r>
            <a:r>
              <a:rPr lang="en-US" dirty="0" err="1"/>
              <a:t>đế</a:t>
            </a:r>
            <a:r>
              <a:rPr lang="en-US" dirty="0"/>
              <a:t> </a:t>
            </a:r>
            <a:r>
              <a:rPr lang="en-US" dirty="0" err="1"/>
              <a:t>quốc</a:t>
            </a:r>
            <a:r>
              <a:rPr lang="en-US" dirty="0"/>
              <a:t> </a:t>
            </a:r>
            <a:r>
              <a:rPr lang="vi-VN" dirty="0"/>
              <a:t>và các thế lực thù địch chống phá Việt Nam về chính trị? </a:t>
            </a:r>
            <a:endParaRPr lang="en-US" dirty="0"/>
          </a:p>
        </p:txBody>
      </p:sp>
    </p:spTree>
    <p:extLst>
      <p:ext uri="{BB962C8B-B14F-4D97-AF65-F5344CB8AC3E}">
        <p14:creationId xmlns:p14="http://schemas.microsoft.com/office/powerpoint/2010/main" val="11969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7" grpId="0"/>
      <p:bldP spid="3"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0F56C519-B9DB-41B5-890D-CA5D1F604475}"/>
              </a:ext>
            </a:extLst>
          </p:cNvPr>
          <p:cNvSpPr/>
          <p:nvPr/>
        </p:nvSpPr>
        <p:spPr>
          <a:xfrm>
            <a:off x="2886075" y="456330"/>
            <a:ext cx="6227663" cy="8309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394CA39D-D332-44F7-BBE8-D4A1F20EAE1F}"/>
              </a:ext>
            </a:extLst>
          </p:cNvPr>
          <p:cNvSpPr txBox="1"/>
          <p:nvPr/>
        </p:nvSpPr>
        <p:spPr>
          <a:xfrm>
            <a:off x="2937698" y="517885"/>
            <a:ext cx="59675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vi-VN" dirty="0"/>
              <a:t>Tại sao </a:t>
            </a:r>
            <a:r>
              <a:rPr lang="en-US" dirty="0" err="1"/>
              <a:t>chủ</a:t>
            </a:r>
            <a:r>
              <a:rPr lang="en-US" dirty="0"/>
              <a:t> </a:t>
            </a:r>
            <a:r>
              <a:rPr lang="en-US" dirty="0" err="1"/>
              <a:t>nghĩa</a:t>
            </a:r>
            <a:r>
              <a:rPr lang="en-US" dirty="0"/>
              <a:t> </a:t>
            </a:r>
            <a:r>
              <a:rPr lang="en-US" dirty="0" err="1"/>
              <a:t>đế</a:t>
            </a:r>
            <a:r>
              <a:rPr lang="en-US" dirty="0"/>
              <a:t> </a:t>
            </a:r>
            <a:r>
              <a:rPr lang="en-US" dirty="0" err="1"/>
              <a:t>quốc</a:t>
            </a:r>
            <a:r>
              <a:rPr lang="en-US" dirty="0"/>
              <a:t> </a:t>
            </a:r>
            <a:r>
              <a:rPr lang="vi-VN" dirty="0"/>
              <a:t>và các thế lực thù địch chống phá Việt Nam về chính trị? </a:t>
            </a:r>
            <a:endParaRPr lang="en-US" dirty="0"/>
          </a:p>
        </p:txBody>
      </p:sp>
      <p:sp>
        <p:nvSpPr>
          <p:cNvPr id="9" name="TextBox 8">
            <a:extLst>
              <a:ext uri="{FF2B5EF4-FFF2-40B4-BE49-F238E27FC236}">
                <a16:creationId xmlns="" xmlns:a16="http://schemas.microsoft.com/office/drawing/2014/main" id="{B59120B3-926D-4B2E-BDB0-EBDDC286C5BB}"/>
              </a:ext>
            </a:extLst>
          </p:cNvPr>
          <p:cNvSpPr txBox="1"/>
          <p:nvPr/>
        </p:nvSpPr>
        <p:spPr>
          <a:xfrm>
            <a:off x="1266825" y="1905000"/>
            <a:ext cx="98488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en-US" sz="2400" dirty="0" err="1"/>
              <a:t>Xuất</a:t>
            </a:r>
            <a:r>
              <a:rPr lang="en-US" sz="2400" dirty="0"/>
              <a:t> </a:t>
            </a:r>
            <a:r>
              <a:rPr lang="en-US" sz="2400" dirty="0" err="1"/>
              <a:t>phát</a:t>
            </a:r>
            <a:r>
              <a:rPr lang="en-US" sz="2400" dirty="0"/>
              <a:t> </a:t>
            </a:r>
            <a:r>
              <a:rPr lang="en-US" sz="2400" dirty="0" err="1"/>
              <a:t>từ</a:t>
            </a:r>
            <a:r>
              <a:rPr lang="en-US" sz="2400" dirty="0"/>
              <a:t> </a:t>
            </a:r>
            <a:r>
              <a:rPr lang="en-US" sz="2400" dirty="0" err="1"/>
              <a:t>vị</a:t>
            </a:r>
            <a:r>
              <a:rPr lang="en-US" sz="2400" dirty="0"/>
              <a:t> </a:t>
            </a:r>
            <a:r>
              <a:rPr lang="en-US" sz="2400" dirty="0" err="1"/>
              <a:t>trí</a:t>
            </a:r>
            <a:r>
              <a:rPr lang="en-US" sz="2400" dirty="0"/>
              <a:t> </a:t>
            </a:r>
            <a:r>
              <a:rPr lang="en-US" sz="2400" dirty="0" err="1"/>
              <a:t>vai</a:t>
            </a:r>
            <a:r>
              <a:rPr lang="en-US" sz="2400" dirty="0"/>
              <a:t> </a:t>
            </a:r>
            <a:r>
              <a:rPr lang="en-US" sz="2400" dirty="0" err="1"/>
              <a:t>trò</a:t>
            </a:r>
            <a:r>
              <a:rPr lang="en-US" sz="2400" dirty="0"/>
              <a:t> </a:t>
            </a:r>
            <a:r>
              <a:rPr lang="en-US" sz="2400" dirty="0" err="1"/>
              <a:t>của</a:t>
            </a:r>
            <a:r>
              <a:rPr lang="en-US" sz="2400" dirty="0"/>
              <a:t> </a:t>
            </a:r>
            <a:r>
              <a:rPr lang="en-US" sz="2400" dirty="0" err="1"/>
              <a:t>chính</a:t>
            </a:r>
            <a:r>
              <a:rPr lang="en-US" sz="2400" dirty="0"/>
              <a:t> </a:t>
            </a:r>
            <a:r>
              <a:rPr lang="en-US" sz="2400" dirty="0" err="1"/>
              <a:t>trị</a:t>
            </a:r>
            <a:r>
              <a:rPr lang="en-US" sz="2400" dirty="0"/>
              <a:t> </a:t>
            </a:r>
            <a:r>
              <a:rPr lang="en-US" sz="2400" dirty="0" err="1"/>
              <a:t>đến</a:t>
            </a:r>
            <a:r>
              <a:rPr lang="en-US" sz="2400" dirty="0"/>
              <a:t> </a:t>
            </a:r>
            <a:r>
              <a:rPr lang="en-US" sz="2400" dirty="0" err="1"/>
              <a:t>sự</a:t>
            </a:r>
            <a:r>
              <a:rPr lang="en-US" sz="2400" dirty="0"/>
              <a:t> </a:t>
            </a:r>
            <a:r>
              <a:rPr lang="en-US" sz="2400" dirty="0" err="1"/>
              <a:t>nghiệp</a:t>
            </a:r>
            <a:r>
              <a:rPr lang="en-US" sz="2400" dirty="0"/>
              <a:t> </a:t>
            </a:r>
            <a:r>
              <a:rPr lang="en-US" sz="2400" dirty="0" err="1"/>
              <a:t>xây</a:t>
            </a:r>
            <a:r>
              <a:rPr lang="en-US" sz="2400" dirty="0"/>
              <a:t> </a:t>
            </a:r>
            <a:r>
              <a:rPr lang="en-US" sz="2400" dirty="0" err="1"/>
              <a:t>dựng</a:t>
            </a:r>
            <a:r>
              <a:rPr lang="en-US" sz="2400" dirty="0"/>
              <a:t> </a:t>
            </a:r>
            <a:r>
              <a:rPr lang="en-US" sz="2400" dirty="0" err="1"/>
              <a:t>và</a:t>
            </a:r>
            <a:r>
              <a:rPr lang="en-US" sz="2400" dirty="0"/>
              <a:t> </a:t>
            </a:r>
            <a:r>
              <a:rPr lang="en-US" sz="2400" dirty="0" err="1"/>
              <a:t>bảo</a:t>
            </a:r>
            <a:r>
              <a:rPr lang="en-US" sz="2400" dirty="0"/>
              <a:t> </a:t>
            </a:r>
            <a:r>
              <a:rPr lang="en-US" sz="2400" dirty="0" err="1"/>
              <a:t>vệ</a:t>
            </a:r>
            <a:r>
              <a:rPr lang="en-US" sz="2400" dirty="0"/>
              <a:t> </a:t>
            </a:r>
            <a:r>
              <a:rPr lang="en-US" sz="2400" dirty="0" err="1"/>
              <a:t>Tổ</a:t>
            </a:r>
            <a:r>
              <a:rPr lang="en-US" sz="2400" dirty="0"/>
              <a:t> </a:t>
            </a:r>
            <a:r>
              <a:rPr lang="en-US" sz="2400" dirty="0" err="1"/>
              <a:t>quốc</a:t>
            </a:r>
            <a:r>
              <a:rPr lang="en-US" sz="2400" dirty="0"/>
              <a:t>. </a:t>
            </a:r>
          </a:p>
        </p:txBody>
      </p:sp>
      <p:sp>
        <p:nvSpPr>
          <p:cNvPr id="11" name="Rectangle 10">
            <a:extLst>
              <a:ext uri="{FF2B5EF4-FFF2-40B4-BE49-F238E27FC236}">
                <a16:creationId xmlns="" xmlns:a16="http://schemas.microsoft.com/office/drawing/2014/main" id="{5102F43F-F7D6-4EA0-9C46-3BDE1734152F}"/>
              </a:ext>
            </a:extLst>
          </p:cNvPr>
          <p:cNvSpPr/>
          <p:nvPr/>
        </p:nvSpPr>
        <p:spPr>
          <a:xfrm>
            <a:off x="1343025" y="3010988"/>
            <a:ext cx="9772650" cy="1390650"/>
          </a:xfrm>
          <a:prstGeom prst="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50853C10-3E0C-41FD-A2A6-FAD0DAFBD26E}"/>
              </a:ext>
            </a:extLst>
          </p:cNvPr>
          <p:cNvSpPr/>
          <p:nvPr/>
        </p:nvSpPr>
        <p:spPr>
          <a:xfrm>
            <a:off x="1343025" y="4729857"/>
            <a:ext cx="9772650" cy="13906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0FA86A0-E220-435A-80A7-F7AD7334BCAD}"/>
              </a:ext>
            </a:extLst>
          </p:cNvPr>
          <p:cNvSpPr txBox="1"/>
          <p:nvPr/>
        </p:nvSpPr>
        <p:spPr>
          <a:xfrm>
            <a:off x="1876425" y="3383697"/>
            <a:ext cx="9725025" cy="45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Chính</a:t>
            </a:r>
            <a:r>
              <a:rPr lang="en-US" dirty="0"/>
              <a:t> </a:t>
            </a:r>
            <a:r>
              <a:rPr lang="en-US" dirty="0" err="1"/>
              <a:t>trị</a:t>
            </a:r>
            <a:r>
              <a:rPr lang="en-US" dirty="0"/>
              <a:t> </a:t>
            </a:r>
            <a:r>
              <a:rPr lang="en-US" dirty="0" err="1"/>
              <a:t>có</a:t>
            </a:r>
            <a:r>
              <a:rPr lang="en-US" dirty="0"/>
              <a:t> </a:t>
            </a:r>
            <a:r>
              <a:rPr lang="en-US" dirty="0" err="1"/>
              <a:t>vị</a:t>
            </a:r>
            <a:r>
              <a:rPr lang="en-US" dirty="0"/>
              <a:t> </a:t>
            </a:r>
            <a:r>
              <a:rPr lang="en-US" dirty="0" err="1"/>
              <a:t>trí</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đối</a:t>
            </a:r>
            <a:r>
              <a:rPr lang="en-US" dirty="0"/>
              <a:t> </a:t>
            </a:r>
            <a:r>
              <a:rPr lang="en-US" dirty="0" err="1"/>
              <a:t>với</a:t>
            </a:r>
            <a:r>
              <a:rPr lang="en-US" dirty="0"/>
              <a:t> </a:t>
            </a:r>
            <a:r>
              <a:rPr lang="en-US" dirty="0" err="1"/>
              <a:t>mỗi</a:t>
            </a:r>
            <a:r>
              <a:rPr lang="en-US" dirty="0"/>
              <a:t> </a:t>
            </a:r>
            <a:r>
              <a:rPr lang="en-US" dirty="0" err="1"/>
              <a:t>đất</a:t>
            </a:r>
            <a:r>
              <a:rPr lang="en-US" dirty="0"/>
              <a:t> </a:t>
            </a:r>
            <a:r>
              <a:rPr lang="en-US" dirty="0" err="1"/>
              <a:t>nước</a:t>
            </a:r>
            <a:endParaRPr lang="en-US" dirty="0"/>
          </a:p>
        </p:txBody>
      </p:sp>
      <p:sp>
        <p:nvSpPr>
          <p:cNvPr id="14" name="TextBox 13">
            <a:extLst>
              <a:ext uri="{FF2B5EF4-FFF2-40B4-BE49-F238E27FC236}">
                <a16:creationId xmlns="" xmlns:a16="http://schemas.microsoft.com/office/drawing/2014/main" id="{1B5963FB-1FD1-479C-8799-15D5580F5B81}"/>
              </a:ext>
            </a:extLst>
          </p:cNvPr>
          <p:cNvSpPr txBox="1"/>
          <p:nvPr/>
        </p:nvSpPr>
        <p:spPr>
          <a:xfrm>
            <a:off x="1562100" y="4825017"/>
            <a:ext cx="9286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Chính</a:t>
            </a:r>
            <a:r>
              <a:rPr lang="en-US" dirty="0"/>
              <a:t> </a:t>
            </a:r>
            <a:r>
              <a:rPr lang="en-US" dirty="0" err="1"/>
              <a:t>trị</a:t>
            </a:r>
            <a:r>
              <a:rPr lang="en-US" dirty="0"/>
              <a:t> </a:t>
            </a:r>
            <a:r>
              <a:rPr lang="en-US" dirty="0" err="1"/>
              <a:t>có</a:t>
            </a:r>
            <a:r>
              <a:rPr lang="en-US" dirty="0"/>
              <a:t> </a:t>
            </a:r>
            <a:r>
              <a:rPr lang="en-US" dirty="0" err="1"/>
              <a:t>vai</a:t>
            </a:r>
            <a:r>
              <a:rPr lang="en-US" dirty="0"/>
              <a:t> </a:t>
            </a:r>
            <a:r>
              <a:rPr lang="en-US" dirty="0" err="1"/>
              <a:t>trò</a:t>
            </a:r>
            <a:r>
              <a:rPr lang="en-US" dirty="0"/>
              <a:t> </a:t>
            </a:r>
            <a:r>
              <a:rPr lang="en-US" dirty="0" err="1"/>
              <a:t>đặc</a:t>
            </a:r>
            <a:r>
              <a:rPr lang="en-US" dirty="0"/>
              <a:t> </a:t>
            </a:r>
            <a:r>
              <a:rPr lang="en-US" dirty="0" err="1"/>
              <a:t>biệt</a:t>
            </a:r>
            <a:r>
              <a:rPr lang="en-US" dirty="0"/>
              <a:t> </a:t>
            </a:r>
            <a:r>
              <a:rPr lang="en-US" dirty="0" err="1"/>
              <a:t>quan</a:t>
            </a:r>
            <a:r>
              <a:rPr lang="en-US" dirty="0"/>
              <a:t> </a:t>
            </a:r>
            <a:r>
              <a:rPr lang="en-US" dirty="0" err="1"/>
              <a:t>trọng</a:t>
            </a:r>
            <a:r>
              <a:rPr lang="en-US" dirty="0"/>
              <a:t>, </a:t>
            </a:r>
            <a:r>
              <a:rPr lang="en-US" dirty="0" err="1"/>
              <a:t>quyết</a:t>
            </a:r>
            <a:r>
              <a:rPr lang="en-US" dirty="0"/>
              <a:t> </a:t>
            </a:r>
            <a:r>
              <a:rPr lang="en-US" dirty="0" err="1"/>
              <a:t>định</a:t>
            </a:r>
            <a:r>
              <a:rPr lang="en-US" dirty="0"/>
              <a:t> </a:t>
            </a:r>
            <a:r>
              <a:rPr lang="en-US" dirty="0" err="1"/>
              <a:t>đến</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là</a:t>
            </a:r>
            <a:r>
              <a:rPr lang="en-US" dirty="0"/>
              <a:t> </a:t>
            </a:r>
            <a:r>
              <a:rPr lang="en-US" dirty="0" err="1"/>
              <a:t>quân</a:t>
            </a:r>
            <a:r>
              <a:rPr lang="en-US" dirty="0"/>
              <a:t> </a:t>
            </a:r>
            <a:r>
              <a:rPr lang="en-US" dirty="0" err="1"/>
              <a:t>sự</a:t>
            </a:r>
            <a:r>
              <a:rPr lang="en-US" dirty="0"/>
              <a:t>, </a:t>
            </a:r>
            <a:r>
              <a:rPr lang="en-US" dirty="0" err="1"/>
              <a:t>kinh</a:t>
            </a:r>
            <a:r>
              <a:rPr lang="en-US" dirty="0"/>
              <a:t> </a:t>
            </a:r>
            <a:r>
              <a:rPr lang="en-US" dirty="0" err="1"/>
              <a:t>tế</a:t>
            </a:r>
            <a:r>
              <a:rPr lang="en-US" dirty="0"/>
              <a:t>, </a:t>
            </a:r>
            <a:r>
              <a:rPr lang="en-US" dirty="0" err="1"/>
              <a:t>văn</a:t>
            </a:r>
            <a:r>
              <a:rPr lang="en-US" dirty="0"/>
              <a:t> </a:t>
            </a:r>
            <a:r>
              <a:rPr lang="en-US" dirty="0" err="1"/>
              <a:t>hóa</a:t>
            </a:r>
            <a:r>
              <a:rPr lang="en-US" dirty="0"/>
              <a:t>, khoa </a:t>
            </a:r>
            <a:r>
              <a:rPr lang="en-US" dirty="0" err="1"/>
              <a:t>học</a:t>
            </a:r>
            <a:r>
              <a:rPr lang="en-US" dirty="0"/>
              <a:t> </a:t>
            </a:r>
            <a:r>
              <a:rPr lang="en-US" dirty="0" err="1"/>
              <a:t>kỹ</a:t>
            </a:r>
            <a:r>
              <a:rPr lang="en-US" dirty="0"/>
              <a:t> </a:t>
            </a:r>
            <a:r>
              <a:rPr lang="en-US" dirty="0" err="1"/>
              <a:t>thuật</a:t>
            </a:r>
            <a:r>
              <a:rPr lang="en-US" dirty="0"/>
              <a:t>, </a:t>
            </a:r>
            <a:r>
              <a:rPr lang="en-US" dirty="0" err="1"/>
              <a:t>ngoại</a:t>
            </a:r>
            <a:r>
              <a:rPr lang="en-US" dirty="0"/>
              <a:t> </a:t>
            </a:r>
            <a:r>
              <a:rPr lang="en-US" dirty="0" err="1"/>
              <a:t>giao</a:t>
            </a:r>
            <a:r>
              <a:rPr lang="en-US" dirty="0"/>
              <a:t>…</a:t>
            </a:r>
          </a:p>
        </p:txBody>
      </p:sp>
    </p:spTree>
    <p:extLst>
      <p:ext uri="{BB962C8B-B14F-4D97-AF65-F5344CB8AC3E}">
        <p14:creationId xmlns:p14="http://schemas.microsoft.com/office/powerpoint/2010/main" val="4004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0F56C519-B9DB-41B5-890D-CA5D1F604475}"/>
              </a:ext>
            </a:extLst>
          </p:cNvPr>
          <p:cNvSpPr/>
          <p:nvPr/>
        </p:nvSpPr>
        <p:spPr>
          <a:xfrm>
            <a:off x="2886075" y="456330"/>
            <a:ext cx="6227663" cy="8309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394CA39D-D332-44F7-BBE8-D4A1F20EAE1F}"/>
              </a:ext>
            </a:extLst>
          </p:cNvPr>
          <p:cNvSpPr txBox="1"/>
          <p:nvPr/>
        </p:nvSpPr>
        <p:spPr>
          <a:xfrm>
            <a:off x="2937698" y="517885"/>
            <a:ext cx="59675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vi-VN" dirty="0"/>
              <a:t>Tại sao </a:t>
            </a:r>
            <a:r>
              <a:rPr lang="en-US" dirty="0" err="1"/>
              <a:t>chủ</a:t>
            </a:r>
            <a:r>
              <a:rPr lang="en-US" dirty="0"/>
              <a:t> </a:t>
            </a:r>
            <a:r>
              <a:rPr lang="en-US" dirty="0" err="1"/>
              <a:t>nghĩa</a:t>
            </a:r>
            <a:r>
              <a:rPr lang="en-US" dirty="0"/>
              <a:t> </a:t>
            </a:r>
            <a:r>
              <a:rPr lang="en-US" dirty="0" err="1"/>
              <a:t>đế</a:t>
            </a:r>
            <a:r>
              <a:rPr lang="en-US" dirty="0"/>
              <a:t> </a:t>
            </a:r>
            <a:r>
              <a:rPr lang="en-US" dirty="0" err="1"/>
              <a:t>quốc</a:t>
            </a:r>
            <a:r>
              <a:rPr lang="en-US" dirty="0"/>
              <a:t> </a:t>
            </a:r>
            <a:r>
              <a:rPr lang="vi-VN" dirty="0"/>
              <a:t>và các thế lực thù địch chống phá Việt Nam về chính trị? </a:t>
            </a:r>
            <a:endParaRPr lang="en-US" dirty="0"/>
          </a:p>
        </p:txBody>
      </p:sp>
      <p:sp>
        <p:nvSpPr>
          <p:cNvPr id="3" name="TextBox 2">
            <a:extLst>
              <a:ext uri="{FF2B5EF4-FFF2-40B4-BE49-F238E27FC236}">
                <a16:creationId xmlns="" xmlns:a16="http://schemas.microsoft.com/office/drawing/2014/main" id="{FAB2A18C-BB22-42DA-A6A8-E4BD35DA37A2}"/>
              </a:ext>
            </a:extLst>
          </p:cNvPr>
          <p:cNvSpPr txBox="1"/>
          <p:nvPr/>
        </p:nvSpPr>
        <p:spPr>
          <a:xfrm>
            <a:off x="1257300" y="1856231"/>
            <a:ext cx="9696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l"/>
            <a:r>
              <a:rPr lang="en-US" dirty="0" err="1"/>
              <a:t>Xuất</a:t>
            </a:r>
            <a:r>
              <a:rPr lang="en-US" dirty="0"/>
              <a:t> </a:t>
            </a:r>
            <a:r>
              <a:rPr lang="en-US" sz="2400" dirty="0" err="1"/>
              <a:t>phát</a:t>
            </a:r>
            <a:r>
              <a:rPr lang="en-US" dirty="0"/>
              <a:t> </a:t>
            </a:r>
            <a:r>
              <a:rPr lang="en-US" dirty="0" err="1"/>
              <a:t>từ</a:t>
            </a:r>
            <a:r>
              <a:rPr lang="en-US" dirty="0"/>
              <a:t> </a:t>
            </a:r>
            <a:r>
              <a:rPr lang="en-US" dirty="0" err="1"/>
              <a:t>thực</a:t>
            </a:r>
            <a:r>
              <a:rPr lang="en-US" dirty="0"/>
              <a:t> </a:t>
            </a:r>
            <a:r>
              <a:rPr lang="en-US" dirty="0" err="1"/>
              <a:t>tiễn</a:t>
            </a:r>
            <a:r>
              <a:rPr lang="en-US" dirty="0"/>
              <a:t> </a:t>
            </a:r>
            <a:r>
              <a:rPr lang="en-US" dirty="0" err="1"/>
              <a:t>lịch</a:t>
            </a:r>
            <a:r>
              <a:rPr lang="en-US" dirty="0"/>
              <a:t> </a:t>
            </a:r>
            <a:r>
              <a:rPr lang="en-US" dirty="0" err="1"/>
              <a:t>sử</a:t>
            </a:r>
            <a:r>
              <a:rPr lang="en-US" dirty="0"/>
              <a:t> </a:t>
            </a:r>
            <a:r>
              <a:rPr lang="en-US" dirty="0" err="1"/>
              <a:t>thế</a:t>
            </a:r>
            <a:r>
              <a:rPr lang="en-US" dirty="0"/>
              <a:t> </a:t>
            </a:r>
            <a:r>
              <a:rPr lang="en-US" dirty="0" err="1"/>
              <a:t>giới</a:t>
            </a:r>
            <a:r>
              <a:rPr lang="en-US" dirty="0"/>
              <a:t> </a:t>
            </a:r>
            <a:r>
              <a:rPr lang="en-US" dirty="0" err="1"/>
              <a:t>và</a:t>
            </a:r>
            <a:r>
              <a:rPr lang="en-US" dirty="0"/>
              <a:t> </a:t>
            </a:r>
            <a:r>
              <a:rPr lang="en-US" dirty="0" err="1"/>
              <a:t>Việt</a:t>
            </a:r>
            <a:r>
              <a:rPr lang="en-US" dirty="0"/>
              <a:t> Nam</a:t>
            </a:r>
          </a:p>
        </p:txBody>
      </p:sp>
      <p:sp>
        <p:nvSpPr>
          <p:cNvPr id="4" name="Rectangle: Rounded Corners 3">
            <a:extLst>
              <a:ext uri="{FF2B5EF4-FFF2-40B4-BE49-F238E27FC236}">
                <a16:creationId xmlns="" xmlns:a16="http://schemas.microsoft.com/office/drawing/2014/main" id="{3C3F648D-2F2F-40CA-9529-82CDC2113835}"/>
              </a:ext>
            </a:extLst>
          </p:cNvPr>
          <p:cNvSpPr/>
          <p:nvPr/>
        </p:nvSpPr>
        <p:spPr>
          <a:xfrm>
            <a:off x="1257300" y="2438400"/>
            <a:ext cx="10029824" cy="12477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3637DE67-292D-4E90-B69F-D50542815FF4}"/>
              </a:ext>
            </a:extLst>
          </p:cNvPr>
          <p:cNvSpPr/>
          <p:nvPr/>
        </p:nvSpPr>
        <p:spPr>
          <a:xfrm>
            <a:off x="1257299" y="3806679"/>
            <a:ext cx="10029825" cy="122749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015A18B9-FBA4-4CB6-B8DC-4F00A657B4F4}"/>
              </a:ext>
            </a:extLst>
          </p:cNvPr>
          <p:cNvSpPr/>
          <p:nvPr/>
        </p:nvSpPr>
        <p:spPr>
          <a:xfrm>
            <a:off x="1257300" y="5143500"/>
            <a:ext cx="10029825" cy="112271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54BE1102-022E-41D9-8DEE-48E5F096F3F2}"/>
              </a:ext>
            </a:extLst>
          </p:cNvPr>
          <p:cNvSpPr txBox="1"/>
          <p:nvPr/>
        </p:nvSpPr>
        <p:spPr>
          <a:xfrm>
            <a:off x="1323975" y="2447925"/>
            <a:ext cx="98869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en-US" sz="1800" dirty="0"/>
              <a:t>+ </a:t>
            </a:r>
            <a:r>
              <a:rPr lang="en-US" sz="1800" dirty="0" err="1"/>
              <a:t>Thực</a:t>
            </a:r>
            <a:r>
              <a:rPr lang="en-US" sz="1800" dirty="0"/>
              <a:t> </a:t>
            </a:r>
            <a:r>
              <a:rPr lang="en-US" sz="1800" dirty="0" err="1"/>
              <a:t>tiễn</a:t>
            </a:r>
            <a:r>
              <a:rPr lang="en-US" sz="1800" dirty="0"/>
              <a:t> </a:t>
            </a:r>
            <a:r>
              <a:rPr lang="en-US" sz="1800" dirty="0" err="1"/>
              <a:t>lịch</a:t>
            </a:r>
            <a:r>
              <a:rPr lang="en-US" sz="1800" dirty="0"/>
              <a:t> </a:t>
            </a:r>
            <a:r>
              <a:rPr lang="en-US" sz="1800" dirty="0" err="1"/>
              <a:t>sử</a:t>
            </a:r>
            <a:r>
              <a:rPr lang="en-US" sz="1800" dirty="0"/>
              <a:t> </a:t>
            </a:r>
            <a:r>
              <a:rPr lang="en-US" sz="1800" dirty="0" err="1"/>
              <a:t>thế</a:t>
            </a:r>
            <a:r>
              <a:rPr lang="en-US" sz="1800" dirty="0"/>
              <a:t> </a:t>
            </a:r>
            <a:r>
              <a:rPr lang="en-US" sz="1800" dirty="0" err="1"/>
              <a:t>giới</a:t>
            </a:r>
            <a:r>
              <a:rPr lang="en-US" sz="1800" dirty="0"/>
              <a:t> </a:t>
            </a:r>
            <a:r>
              <a:rPr lang="en-US" sz="1800" dirty="0" err="1"/>
              <a:t>cho</a:t>
            </a:r>
            <a:r>
              <a:rPr lang="en-US" sz="1800" dirty="0"/>
              <a:t> </a:t>
            </a:r>
            <a:r>
              <a:rPr lang="en-US" sz="1800" dirty="0" err="1"/>
              <a:t>thấy</a:t>
            </a:r>
            <a:r>
              <a:rPr lang="en-US" sz="1800" dirty="0"/>
              <a:t>, </a:t>
            </a:r>
            <a:r>
              <a:rPr lang="en-US" sz="1800" dirty="0" err="1"/>
              <a:t>khi</a:t>
            </a:r>
            <a:r>
              <a:rPr lang="en-US" sz="1800" dirty="0"/>
              <a:t> </a:t>
            </a:r>
            <a:r>
              <a:rPr lang="en-US" sz="1800" dirty="0" err="1"/>
              <a:t>các</a:t>
            </a:r>
            <a:r>
              <a:rPr lang="en-US" sz="1800" dirty="0"/>
              <a:t> </a:t>
            </a:r>
            <a:r>
              <a:rPr lang="en-US" sz="1800" dirty="0" err="1"/>
              <a:t>quốc</a:t>
            </a:r>
            <a:r>
              <a:rPr lang="en-US" sz="1800" dirty="0"/>
              <a:t> </a:t>
            </a:r>
            <a:r>
              <a:rPr lang="en-US" sz="1800" dirty="0" err="1"/>
              <a:t>gia</a:t>
            </a:r>
            <a:r>
              <a:rPr lang="en-US" sz="1800" dirty="0"/>
              <a:t> </a:t>
            </a:r>
            <a:r>
              <a:rPr lang="en-US" sz="1800" dirty="0" err="1"/>
              <a:t>tranh</a:t>
            </a:r>
            <a:r>
              <a:rPr lang="en-US" sz="1800" dirty="0"/>
              <a:t> </a:t>
            </a:r>
            <a:r>
              <a:rPr lang="en-US" sz="1800" dirty="0" err="1"/>
              <a:t>giành</a:t>
            </a:r>
            <a:r>
              <a:rPr lang="en-US" sz="1800" dirty="0"/>
              <a:t> </a:t>
            </a:r>
            <a:r>
              <a:rPr lang="en-US" sz="1800" dirty="0" err="1"/>
              <a:t>lợi</a:t>
            </a:r>
            <a:r>
              <a:rPr lang="en-US" sz="1800" dirty="0"/>
              <a:t> </a:t>
            </a:r>
            <a:r>
              <a:rPr lang="en-US" sz="1800" dirty="0" err="1"/>
              <a:t>ích</a:t>
            </a:r>
            <a:r>
              <a:rPr lang="en-US" sz="1800" dirty="0"/>
              <a:t> </a:t>
            </a:r>
            <a:r>
              <a:rPr lang="en-US" sz="1800" dirty="0" err="1"/>
              <a:t>thì</a:t>
            </a:r>
            <a:r>
              <a:rPr lang="en-US" sz="1800" dirty="0"/>
              <a:t> </a:t>
            </a:r>
            <a:r>
              <a:rPr lang="en-US" sz="1800" dirty="0" err="1"/>
              <a:t>mục</a:t>
            </a:r>
            <a:r>
              <a:rPr lang="en-US" sz="1800" dirty="0"/>
              <a:t> </a:t>
            </a:r>
            <a:r>
              <a:rPr lang="en-US" sz="1800" dirty="0" err="1"/>
              <a:t>tiêu</a:t>
            </a:r>
            <a:r>
              <a:rPr lang="en-US" sz="1800" dirty="0"/>
              <a:t> </a:t>
            </a:r>
            <a:r>
              <a:rPr lang="en-US" sz="1800" dirty="0" err="1"/>
              <a:t>chính</a:t>
            </a:r>
            <a:r>
              <a:rPr lang="en-US" sz="1800" dirty="0"/>
              <a:t> </a:t>
            </a:r>
            <a:r>
              <a:rPr lang="en-US" sz="1800" dirty="0" err="1"/>
              <a:t>trị</a:t>
            </a:r>
            <a:r>
              <a:rPr lang="en-US" sz="1800" dirty="0"/>
              <a:t> </a:t>
            </a:r>
            <a:r>
              <a:rPr lang="en-US" sz="1800" dirty="0" err="1"/>
              <a:t>luôn</a:t>
            </a:r>
            <a:r>
              <a:rPr lang="en-US" sz="1800" dirty="0"/>
              <a:t> </a:t>
            </a:r>
            <a:r>
              <a:rPr lang="en-US" sz="1800" dirty="0" err="1"/>
              <a:t>là</a:t>
            </a:r>
            <a:r>
              <a:rPr lang="en-US" sz="1800" dirty="0"/>
              <a:t> </a:t>
            </a:r>
            <a:r>
              <a:rPr lang="en-US" sz="1800" dirty="0" err="1"/>
              <a:t>mục</a:t>
            </a:r>
            <a:r>
              <a:rPr lang="en-US" sz="1800" dirty="0"/>
              <a:t> </a:t>
            </a:r>
            <a:r>
              <a:rPr lang="en-US" sz="1800" dirty="0" err="1"/>
              <a:t>tiêu</a:t>
            </a:r>
            <a:r>
              <a:rPr lang="en-US" sz="1800" dirty="0"/>
              <a:t> </a:t>
            </a:r>
            <a:r>
              <a:rPr lang="en-US" sz="1800" dirty="0" err="1"/>
              <a:t>quan</a:t>
            </a:r>
            <a:r>
              <a:rPr lang="en-US" sz="1800" dirty="0"/>
              <a:t> </a:t>
            </a:r>
            <a:r>
              <a:rPr lang="en-US" sz="1800" dirty="0" err="1"/>
              <a:t>trọng</a:t>
            </a:r>
            <a:r>
              <a:rPr lang="en-US" sz="1800" dirty="0"/>
              <a:t> </a:t>
            </a:r>
            <a:r>
              <a:rPr lang="en-US" sz="1800" dirty="0" err="1"/>
              <a:t>nhất</a:t>
            </a:r>
            <a:r>
              <a:rPr lang="en-US" sz="1800" dirty="0"/>
              <a:t> </a:t>
            </a:r>
            <a:r>
              <a:rPr lang="en-US" sz="1800" dirty="0" err="1"/>
              <a:t>mà</a:t>
            </a:r>
            <a:r>
              <a:rPr lang="en-US" sz="1800" dirty="0"/>
              <a:t> </a:t>
            </a:r>
            <a:r>
              <a:rPr lang="en-US" sz="1800" dirty="0" err="1"/>
              <a:t>các</a:t>
            </a:r>
            <a:r>
              <a:rPr lang="en-US" sz="1800" dirty="0"/>
              <a:t> </a:t>
            </a:r>
            <a:r>
              <a:rPr lang="en-US" sz="1800" dirty="0" err="1"/>
              <a:t>bên</a:t>
            </a:r>
            <a:r>
              <a:rPr lang="en-US" sz="1800" dirty="0"/>
              <a:t> </a:t>
            </a:r>
            <a:r>
              <a:rPr lang="en-US" sz="1800" dirty="0" err="1"/>
              <a:t>tấn</a:t>
            </a:r>
            <a:r>
              <a:rPr lang="en-US" sz="1800" dirty="0"/>
              <a:t> </a:t>
            </a:r>
            <a:r>
              <a:rPr lang="en-US" sz="1800" dirty="0" err="1"/>
              <a:t>công</a:t>
            </a:r>
            <a:r>
              <a:rPr lang="en-US" sz="1800" dirty="0"/>
              <a:t> </a:t>
            </a:r>
            <a:r>
              <a:rPr lang="en-US" sz="1800" dirty="0" err="1"/>
              <a:t>và</a:t>
            </a:r>
            <a:r>
              <a:rPr lang="en-US" sz="1800" dirty="0"/>
              <a:t> </a:t>
            </a:r>
            <a:r>
              <a:rPr lang="en-US" sz="1800" dirty="0" err="1"/>
              <a:t>bảo</a:t>
            </a:r>
            <a:r>
              <a:rPr lang="en-US" sz="1800" dirty="0"/>
              <a:t> </a:t>
            </a:r>
            <a:r>
              <a:rPr lang="en-US" sz="1800" dirty="0" err="1"/>
              <a:t>vệ</a:t>
            </a:r>
            <a:r>
              <a:rPr lang="en-US" sz="1800" dirty="0"/>
              <a:t>, </a:t>
            </a:r>
            <a:r>
              <a:rPr lang="en-US" sz="1800" dirty="0" err="1"/>
              <a:t>bên</a:t>
            </a:r>
            <a:r>
              <a:rPr lang="en-US" sz="1800" dirty="0"/>
              <a:t> </a:t>
            </a:r>
            <a:r>
              <a:rPr lang="en-US" sz="1800" dirty="0" err="1"/>
              <a:t>nào</a:t>
            </a:r>
            <a:r>
              <a:rPr lang="en-US" sz="1800" dirty="0"/>
              <a:t> </a:t>
            </a:r>
            <a:r>
              <a:rPr lang="en-US" sz="1800" dirty="0" err="1"/>
              <a:t>thất</a:t>
            </a:r>
            <a:r>
              <a:rPr lang="en-US" sz="1800" dirty="0"/>
              <a:t> </a:t>
            </a:r>
            <a:r>
              <a:rPr lang="en-US" sz="1800" dirty="0" err="1"/>
              <a:t>bại</a:t>
            </a:r>
            <a:r>
              <a:rPr lang="en-US" sz="1800" dirty="0"/>
              <a:t> </a:t>
            </a:r>
            <a:r>
              <a:rPr lang="en-US" sz="1800" dirty="0" err="1"/>
              <a:t>về</a:t>
            </a:r>
            <a:r>
              <a:rPr lang="en-US" sz="1800" dirty="0"/>
              <a:t> </a:t>
            </a:r>
            <a:r>
              <a:rPr lang="en-US" sz="1800" dirty="0" err="1"/>
              <a:t>chính</a:t>
            </a:r>
            <a:r>
              <a:rPr lang="en-US" sz="1800" dirty="0"/>
              <a:t> </a:t>
            </a:r>
            <a:r>
              <a:rPr lang="en-US" sz="1800" dirty="0" err="1"/>
              <a:t>trị</a:t>
            </a:r>
            <a:r>
              <a:rPr lang="en-US" sz="1800" dirty="0"/>
              <a:t> </a:t>
            </a:r>
            <a:r>
              <a:rPr lang="en-US" sz="1800" dirty="0" err="1"/>
              <a:t>sẽ</a:t>
            </a:r>
            <a:r>
              <a:rPr lang="en-US" sz="1800" dirty="0"/>
              <a:t> </a:t>
            </a:r>
            <a:r>
              <a:rPr lang="en-US" sz="1800" dirty="0" err="1"/>
              <a:t>thất</a:t>
            </a:r>
            <a:r>
              <a:rPr lang="en-US" sz="1800" dirty="0"/>
              <a:t> </a:t>
            </a:r>
            <a:r>
              <a:rPr lang="en-US" sz="1800" dirty="0" err="1"/>
              <a:t>bại</a:t>
            </a:r>
            <a:r>
              <a:rPr lang="en-US" sz="1800" dirty="0"/>
              <a:t> </a:t>
            </a:r>
            <a:r>
              <a:rPr lang="en-US" sz="1800" dirty="0" err="1"/>
              <a:t>chung</a:t>
            </a:r>
            <a:r>
              <a:rPr lang="en-US" sz="1800" dirty="0"/>
              <a:t> </a:t>
            </a:r>
            <a:r>
              <a:rPr lang="en-US" sz="1800" dirty="0" err="1"/>
              <a:t>cuộc</a:t>
            </a:r>
            <a:r>
              <a:rPr lang="en-US" sz="1800" dirty="0"/>
              <a:t>, </a:t>
            </a:r>
            <a:r>
              <a:rPr lang="en-US" sz="1800" dirty="0" err="1"/>
              <a:t>bên</a:t>
            </a:r>
            <a:r>
              <a:rPr lang="en-US" sz="1800" dirty="0"/>
              <a:t> </a:t>
            </a:r>
            <a:r>
              <a:rPr lang="en-US" sz="1800" dirty="0" err="1"/>
              <a:t>nào</a:t>
            </a:r>
            <a:r>
              <a:rPr lang="en-US" sz="1800" dirty="0"/>
              <a:t> </a:t>
            </a:r>
            <a:r>
              <a:rPr lang="en-US" sz="1800" dirty="0" err="1"/>
              <a:t>vững</a:t>
            </a:r>
            <a:r>
              <a:rPr lang="en-US" sz="1800" dirty="0"/>
              <a:t> </a:t>
            </a:r>
            <a:r>
              <a:rPr lang="en-US" sz="1800" dirty="0" err="1"/>
              <a:t>mạnh</a:t>
            </a:r>
            <a:r>
              <a:rPr lang="en-US" sz="1800" dirty="0"/>
              <a:t> </a:t>
            </a:r>
            <a:r>
              <a:rPr lang="en-US" sz="1800" dirty="0" err="1"/>
              <a:t>về</a:t>
            </a:r>
            <a:r>
              <a:rPr lang="en-US" sz="1800" dirty="0"/>
              <a:t> </a:t>
            </a:r>
            <a:r>
              <a:rPr lang="en-US" sz="1800" dirty="0" err="1"/>
              <a:t>chính</a:t>
            </a:r>
            <a:r>
              <a:rPr lang="en-US" sz="1800" dirty="0"/>
              <a:t> </a:t>
            </a:r>
            <a:r>
              <a:rPr lang="en-US" sz="1800" dirty="0" err="1"/>
              <a:t>trị</a:t>
            </a:r>
            <a:r>
              <a:rPr lang="en-US" sz="1800" dirty="0"/>
              <a:t> </a:t>
            </a:r>
            <a:r>
              <a:rPr lang="en-US" sz="1800" dirty="0" err="1"/>
              <a:t>bên</a:t>
            </a:r>
            <a:r>
              <a:rPr lang="en-US" sz="1800" dirty="0"/>
              <a:t> </a:t>
            </a:r>
            <a:r>
              <a:rPr lang="en-US" sz="1800" dirty="0" err="1"/>
              <a:t>đó</a:t>
            </a:r>
            <a:r>
              <a:rPr lang="en-US" sz="1800" dirty="0"/>
              <a:t> </a:t>
            </a:r>
            <a:r>
              <a:rPr lang="en-US" sz="1800" dirty="0" err="1"/>
              <a:t>chiến</a:t>
            </a:r>
            <a:r>
              <a:rPr lang="en-US" sz="1800" dirty="0"/>
              <a:t> </a:t>
            </a:r>
            <a:r>
              <a:rPr lang="en-US" sz="1800" dirty="0" err="1"/>
              <a:t>thắng</a:t>
            </a:r>
            <a:r>
              <a:rPr lang="en-US" sz="1800" dirty="0"/>
              <a:t>.</a:t>
            </a:r>
          </a:p>
        </p:txBody>
      </p:sp>
      <p:sp>
        <p:nvSpPr>
          <p:cNvPr id="12" name="TextBox 11">
            <a:extLst>
              <a:ext uri="{FF2B5EF4-FFF2-40B4-BE49-F238E27FC236}">
                <a16:creationId xmlns="" xmlns:a16="http://schemas.microsoft.com/office/drawing/2014/main" id="{F47F8126-F40B-4737-8770-98D65EFCDAC7}"/>
              </a:ext>
            </a:extLst>
          </p:cNvPr>
          <p:cNvSpPr txBox="1"/>
          <p:nvPr/>
        </p:nvSpPr>
        <p:spPr>
          <a:xfrm>
            <a:off x="1366700" y="3849570"/>
            <a:ext cx="98107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Trong</a:t>
            </a:r>
            <a:r>
              <a:rPr lang="en-US" dirty="0"/>
              <a:t> </a:t>
            </a:r>
            <a:r>
              <a:rPr lang="en-US" dirty="0" err="1"/>
              <a:t>thế</a:t>
            </a:r>
            <a:r>
              <a:rPr lang="en-US" dirty="0"/>
              <a:t> </a:t>
            </a:r>
            <a:r>
              <a:rPr lang="en-US" dirty="0" err="1"/>
              <a:t>giới</a:t>
            </a:r>
            <a:r>
              <a:rPr lang="en-US" dirty="0"/>
              <a:t> </a:t>
            </a:r>
            <a:r>
              <a:rPr lang="en-US" dirty="0" err="1"/>
              <a:t>hiện</a:t>
            </a:r>
            <a:r>
              <a:rPr lang="en-US" dirty="0"/>
              <a:t> </a:t>
            </a:r>
            <a:r>
              <a:rPr lang="en-US" dirty="0" err="1"/>
              <a:t>đại</a:t>
            </a:r>
            <a:r>
              <a:rPr lang="en-US" dirty="0"/>
              <a:t>, </a:t>
            </a:r>
            <a:r>
              <a:rPr lang="en-US" dirty="0" err="1"/>
              <a:t>việc</a:t>
            </a:r>
            <a:r>
              <a:rPr lang="en-US" dirty="0"/>
              <a:t> </a:t>
            </a:r>
            <a:r>
              <a:rPr lang="en-US" dirty="0" err="1"/>
              <a:t>xâm</a:t>
            </a:r>
            <a:r>
              <a:rPr lang="en-US" dirty="0"/>
              <a:t> </a:t>
            </a:r>
            <a:r>
              <a:rPr lang="en-US" dirty="0" err="1"/>
              <a:t>chiếm</a:t>
            </a:r>
            <a:r>
              <a:rPr lang="en-US" dirty="0"/>
              <a:t> </a:t>
            </a:r>
            <a:r>
              <a:rPr lang="en-US" dirty="0" err="1"/>
              <a:t>lãnh</a:t>
            </a:r>
            <a:r>
              <a:rPr lang="en-US" dirty="0"/>
              <a:t> </a:t>
            </a:r>
            <a:r>
              <a:rPr lang="en-US" dirty="0" err="1"/>
              <a:t>thổ</a:t>
            </a:r>
            <a:r>
              <a:rPr lang="en-US" dirty="0"/>
              <a:t> </a:t>
            </a:r>
            <a:r>
              <a:rPr lang="en-US" dirty="0" err="1"/>
              <a:t>ít</a:t>
            </a:r>
            <a:r>
              <a:rPr lang="en-US" dirty="0"/>
              <a:t> </a:t>
            </a:r>
            <a:r>
              <a:rPr lang="en-US" dirty="0" err="1"/>
              <a:t>diễn</a:t>
            </a:r>
            <a:r>
              <a:rPr lang="en-US" dirty="0"/>
              <a:t> ra </a:t>
            </a:r>
            <a:r>
              <a:rPr lang="en-US" dirty="0" err="1"/>
              <a:t>vì</a:t>
            </a:r>
            <a:r>
              <a:rPr lang="en-US" dirty="0"/>
              <a:t> vi </a:t>
            </a:r>
            <a:r>
              <a:rPr lang="en-US" dirty="0" err="1"/>
              <a:t>phạm</a:t>
            </a:r>
            <a:r>
              <a:rPr lang="en-US" dirty="0"/>
              <a:t> </a:t>
            </a:r>
            <a:r>
              <a:rPr lang="en-US" dirty="0" err="1"/>
              <a:t>luật</a:t>
            </a:r>
            <a:r>
              <a:rPr lang="en-US" dirty="0"/>
              <a:t> </a:t>
            </a:r>
            <a:r>
              <a:rPr lang="en-US" dirty="0" err="1"/>
              <a:t>pháp</a:t>
            </a:r>
            <a:r>
              <a:rPr lang="en-US" dirty="0"/>
              <a:t> </a:t>
            </a:r>
            <a:r>
              <a:rPr lang="en-US" dirty="0" err="1"/>
              <a:t>quốc</a:t>
            </a:r>
            <a:r>
              <a:rPr lang="en-US" dirty="0"/>
              <a:t> </a:t>
            </a:r>
            <a:r>
              <a:rPr lang="en-US" dirty="0" err="1"/>
              <a:t>tế</a:t>
            </a:r>
            <a:r>
              <a:rPr lang="en-US" dirty="0"/>
              <a:t> </a:t>
            </a:r>
            <a:r>
              <a:rPr lang="en-US" dirty="0" err="1"/>
              <a:t>và</a:t>
            </a:r>
            <a:r>
              <a:rPr lang="en-US" dirty="0"/>
              <a:t> </a:t>
            </a:r>
            <a:r>
              <a:rPr lang="en-US" dirty="0" err="1"/>
              <a:t>cơ</a:t>
            </a:r>
            <a:r>
              <a:rPr lang="en-US" dirty="0"/>
              <a:t> </a:t>
            </a:r>
            <a:r>
              <a:rPr lang="en-US" dirty="0" err="1"/>
              <a:t>bản</a:t>
            </a:r>
            <a:r>
              <a:rPr lang="en-US" dirty="0"/>
              <a:t> </a:t>
            </a:r>
            <a:r>
              <a:rPr lang="en-US" dirty="0" err="1"/>
              <a:t>biên</a:t>
            </a:r>
            <a:r>
              <a:rPr lang="en-US" dirty="0"/>
              <a:t> </a:t>
            </a:r>
            <a:r>
              <a:rPr lang="en-US" dirty="0" err="1"/>
              <a:t>giới</a:t>
            </a:r>
            <a:r>
              <a:rPr lang="en-US" dirty="0"/>
              <a:t> </a:t>
            </a:r>
            <a:r>
              <a:rPr lang="en-US" dirty="0" err="1"/>
              <a:t>lãnh</a:t>
            </a:r>
            <a:r>
              <a:rPr lang="en-US" dirty="0"/>
              <a:t> </a:t>
            </a:r>
            <a:r>
              <a:rPr lang="en-US" dirty="0" err="1"/>
              <a:t>thổ</a:t>
            </a:r>
            <a:r>
              <a:rPr lang="en-US" dirty="0"/>
              <a:t> </a:t>
            </a:r>
            <a:r>
              <a:rPr lang="en-US" dirty="0" err="1"/>
              <a:t>quốc</a:t>
            </a:r>
            <a:r>
              <a:rPr lang="en-US" dirty="0"/>
              <a:t> </a:t>
            </a:r>
            <a:r>
              <a:rPr lang="en-US" dirty="0" err="1"/>
              <a:t>gia</a:t>
            </a:r>
            <a:r>
              <a:rPr lang="en-US" dirty="0"/>
              <a:t> </a:t>
            </a:r>
            <a:r>
              <a:rPr lang="en-US" dirty="0" err="1"/>
              <a:t>được</a:t>
            </a:r>
            <a:r>
              <a:rPr lang="en-US" dirty="0"/>
              <a:t> </a:t>
            </a:r>
            <a:r>
              <a:rPr lang="en-US" dirty="0" err="1"/>
              <a:t>phân</a:t>
            </a:r>
            <a:r>
              <a:rPr lang="en-US" dirty="0"/>
              <a:t> </a:t>
            </a:r>
            <a:r>
              <a:rPr lang="en-US" dirty="0" err="1"/>
              <a:t>định</a:t>
            </a:r>
            <a:r>
              <a:rPr lang="en-US" dirty="0"/>
              <a:t>. </a:t>
            </a:r>
            <a:r>
              <a:rPr lang="en-US" dirty="0" err="1"/>
              <a:t>Những</a:t>
            </a:r>
            <a:r>
              <a:rPr lang="en-US" dirty="0"/>
              <a:t> </a:t>
            </a:r>
            <a:r>
              <a:rPr lang="en-US" dirty="0" err="1"/>
              <a:t>quốc</a:t>
            </a:r>
            <a:r>
              <a:rPr lang="en-US" dirty="0"/>
              <a:t> </a:t>
            </a:r>
            <a:r>
              <a:rPr lang="en-US" dirty="0" err="1"/>
              <a:t>gia</a:t>
            </a:r>
            <a:r>
              <a:rPr lang="en-US" dirty="0"/>
              <a:t> </a:t>
            </a:r>
            <a:r>
              <a:rPr lang="en-US" dirty="0" err="1"/>
              <a:t>có</a:t>
            </a:r>
            <a:r>
              <a:rPr lang="en-US" dirty="0"/>
              <a:t> </a:t>
            </a:r>
            <a:r>
              <a:rPr lang="en-US" dirty="0" err="1"/>
              <a:t>tham</a:t>
            </a:r>
            <a:r>
              <a:rPr lang="en-US" dirty="0"/>
              <a:t> </a:t>
            </a:r>
            <a:r>
              <a:rPr lang="en-US" dirty="0" err="1"/>
              <a:t>vọng</a:t>
            </a:r>
            <a:r>
              <a:rPr lang="en-US" dirty="0"/>
              <a:t> </a:t>
            </a:r>
            <a:r>
              <a:rPr lang="en-US" dirty="0" err="1"/>
              <a:t>bá</a:t>
            </a:r>
            <a:r>
              <a:rPr lang="en-US" dirty="0"/>
              <a:t> </a:t>
            </a:r>
            <a:r>
              <a:rPr lang="en-US" dirty="0" err="1"/>
              <a:t>quyền</a:t>
            </a:r>
            <a:r>
              <a:rPr lang="en-US" dirty="0"/>
              <a:t> </a:t>
            </a:r>
            <a:r>
              <a:rPr lang="en-US" dirty="0" err="1"/>
              <a:t>sẽ</a:t>
            </a:r>
            <a:r>
              <a:rPr lang="en-US" dirty="0"/>
              <a:t> </a:t>
            </a:r>
            <a:r>
              <a:rPr lang="en-US" dirty="0" err="1"/>
              <a:t>chuyển</a:t>
            </a:r>
            <a:r>
              <a:rPr lang="en-US" dirty="0"/>
              <a:t> </a:t>
            </a:r>
            <a:r>
              <a:rPr lang="en-US" dirty="0" err="1"/>
              <a:t>hướng</a:t>
            </a:r>
            <a:r>
              <a:rPr lang="en-US" dirty="0"/>
              <a:t> sang </a:t>
            </a:r>
            <a:r>
              <a:rPr lang="en-US" dirty="0" err="1"/>
              <a:t>chống</a:t>
            </a:r>
            <a:r>
              <a:rPr lang="en-US" dirty="0"/>
              <a:t> </a:t>
            </a:r>
            <a:r>
              <a:rPr lang="en-US" dirty="0" err="1"/>
              <a:t>phá</a:t>
            </a:r>
            <a:r>
              <a:rPr lang="en-US" dirty="0"/>
              <a:t> </a:t>
            </a:r>
            <a:r>
              <a:rPr lang="en-US" dirty="0" err="1"/>
              <a:t>các</a:t>
            </a:r>
            <a:r>
              <a:rPr lang="en-US" dirty="0"/>
              <a:t> </a:t>
            </a:r>
            <a:r>
              <a:rPr lang="en-US" dirty="0" err="1"/>
              <a:t>nước</a:t>
            </a:r>
            <a:r>
              <a:rPr lang="en-US" dirty="0"/>
              <a:t> </a:t>
            </a:r>
            <a:r>
              <a:rPr lang="en-US" dirty="0" err="1"/>
              <a:t>khác</a:t>
            </a:r>
            <a:r>
              <a:rPr lang="en-US" dirty="0"/>
              <a:t> </a:t>
            </a:r>
            <a:r>
              <a:rPr lang="en-US" dirty="0" err="1"/>
              <a:t>bằng</a:t>
            </a:r>
            <a:r>
              <a:rPr lang="en-US" dirty="0"/>
              <a:t> </a:t>
            </a:r>
            <a:r>
              <a:rPr lang="en-US" dirty="0" err="1"/>
              <a:t>cách</a:t>
            </a:r>
            <a:r>
              <a:rPr lang="en-US" dirty="0"/>
              <a:t> </a:t>
            </a:r>
            <a:r>
              <a:rPr lang="en-US" dirty="0" err="1"/>
              <a:t>ép</a:t>
            </a:r>
            <a:r>
              <a:rPr lang="en-US" dirty="0"/>
              <a:t> </a:t>
            </a:r>
            <a:r>
              <a:rPr lang="en-US" dirty="0" err="1"/>
              <a:t>buộc</a:t>
            </a:r>
            <a:r>
              <a:rPr lang="en-US" dirty="0"/>
              <a:t> </a:t>
            </a:r>
            <a:r>
              <a:rPr lang="en-US" dirty="0" err="1"/>
              <a:t>các</a:t>
            </a:r>
            <a:r>
              <a:rPr lang="en-US" dirty="0"/>
              <a:t> </a:t>
            </a:r>
            <a:r>
              <a:rPr lang="en-US" dirty="0" err="1"/>
              <a:t>nước</a:t>
            </a:r>
            <a:r>
              <a:rPr lang="en-US" dirty="0"/>
              <a:t> </a:t>
            </a:r>
            <a:r>
              <a:rPr lang="en-US" dirty="0" err="1"/>
              <a:t>đó</a:t>
            </a:r>
            <a:r>
              <a:rPr lang="en-US" dirty="0"/>
              <a:t> </a:t>
            </a:r>
            <a:r>
              <a:rPr lang="en-US" dirty="0" err="1"/>
              <a:t>khuất</a:t>
            </a:r>
            <a:r>
              <a:rPr lang="en-US" dirty="0"/>
              <a:t> </a:t>
            </a:r>
            <a:r>
              <a:rPr lang="en-US" dirty="0" err="1"/>
              <a:t>phục</a:t>
            </a:r>
            <a:r>
              <a:rPr lang="en-US" dirty="0"/>
              <a:t> </a:t>
            </a:r>
            <a:r>
              <a:rPr lang="en-US" dirty="0" err="1"/>
              <a:t>về</a:t>
            </a:r>
            <a:r>
              <a:rPr lang="en-US" dirty="0"/>
              <a:t> </a:t>
            </a:r>
            <a:r>
              <a:rPr lang="en-US" dirty="0" err="1"/>
              <a:t>chính</a:t>
            </a:r>
            <a:r>
              <a:rPr lang="en-US" dirty="0"/>
              <a:t> </a:t>
            </a:r>
            <a:r>
              <a:rPr lang="en-US" dirty="0" err="1"/>
              <a:t>trị</a:t>
            </a:r>
            <a:r>
              <a:rPr lang="en-US" dirty="0"/>
              <a:t> </a:t>
            </a:r>
            <a:r>
              <a:rPr lang="en-US" dirty="0" err="1"/>
              <a:t>để</a:t>
            </a:r>
            <a:r>
              <a:rPr lang="en-US" dirty="0"/>
              <a:t> </a:t>
            </a:r>
            <a:r>
              <a:rPr lang="en-US" dirty="0" err="1"/>
              <a:t>chúng</a:t>
            </a:r>
            <a:r>
              <a:rPr lang="en-US" dirty="0"/>
              <a:t> </a:t>
            </a:r>
            <a:r>
              <a:rPr lang="en-US" dirty="0" err="1"/>
              <a:t>điều</a:t>
            </a:r>
            <a:r>
              <a:rPr lang="en-US" dirty="0"/>
              <a:t> </a:t>
            </a:r>
            <a:r>
              <a:rPr lang="en-US" dirty="0" err="1"/>
              <a:t>khiển</a:t>
            </a:r>
            <a:r>
              <a:rPr lang="en-US" dirty="0"/>
              <a:t>, </a:t>
            </a:r>
            <a:r>
              <a:rPr lang="en-US" dirty="0" err="1"/>
              <a:t>xâm</a:t>
            </a:r>
            <a:r>
              <a:rPr lang="en-US" dirty="0"/>
              <a:t> </a:t>
            </a:r>
            <a:r>
              <a:rPr lang="en-US" dirty="0" err="1"/>
              <a:t>chiếm</a:t>
            </a:r>
            <a:r>
              <a:rPr lang="en-US" dirty="0"/>
              <a:t> </a:t>
            </a:r>
            <a:r>
              <a:rPr lang="en-US" dirty="0" err="1"/>
              <a:t>lợi</a:t>
            </a:r>
            <a:r>
              <a:rPr lang="en-US" dirty="0"/>
              <a:t> </a:t>
            </a:r>
            <a:r>
              <a:rPr lang="en-US" dirty="0" err="1"/>
              <a:t>ích</a:t>
            </a:r>
            <a:r>
              <a:rPr lang="en-US" dirty="0"/>
              <a:t>.</a:t>
            </a:r>
          </a:p>
        </p:txBody>
      </p:sp>
      <p:sp>
        <p:nvSpPr>
          <p:cNvPr id="13" name="TextBox 12">
            <a:extLst>
              <a:ext uri="{FF2B5EF4-FFF2-40B4-BE49-F238E27FC236}">
                <a16:creationId xmlns="" xmlns:a16="http://schemas.microsoft.com/office/drawing/2014/main" id="{85749E21-5E44-4153-99E6-BC24FAC1CCE2}"/>
              </a:ext>
            </a:extLst>
          </p:cNvPr>
          <p:cNvSpPr txBox="1"/>
          <p:nvPr/>
        </p:nvSpPr>
        <p:spPr>
          <a:xfrm>
            <a:off x="1485900" y="5258439"/>
            <a:ext cx="96202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So </a:t>
            </a:r>
            <a:r>
              <a:rPr lang="en-US" dirty="0" err="1"/>
              <a:t>với</a:t>
            </a:r>
            <a:r>
              <a:rPr lang="en-US" dirty="0"/>
              <a:t> </a:t>
            </a:r>
            <a:r>
              <a:rPr lang="en-US" dirty="0" err="1"/>
              <a:t>chống</a:t>
            </a:r>
            <a:r>
              <a:rPr lang="en-US" dirty="0"/>
              <a:t> </a:t>
            </a:r>
            <a:r>
              <a:rPr lang="en-US" dirty="0" err="1"/>
              <a:t>phá</a:t>
            </a:r>
            <a:r>
              <a:rPr lang="en-US" dirty="0"/>
              <a:t> </a:t>
            </a:r>
            <a:r>
              <a:rPr lang="en-US" dirty="0" err="1"/>
              <a:t>về</a:t>
            </a:r>
            <a:r>
              <a:rPr lang="en-US" dirty="0"/>
              <a:t> </a:t>
            </a:r>
            <a:r>
              <a:rPr lang="en-US" dirty="0" err="1"/>
              <a:t>quân</a:t>
            </a:r>
            <a:r>
              <a:rPr lang="en-US" dirty="0"/>
              <a:t> </a:t>
            </a:r>
            <a:r>
              <a:rPr lang="en-US" dirty="0" err="1"/>
              <a:t>sự</a:t>
            </a:r>
            <a:r>
              <a:rPr lang="en-US" dirty="0"/>
              <a:t>, </a:t>
            </a:r>
            <a:r>
              <a:rPr lang="en-US" dirty="0" err="1"/>
              <a:t>thì</a:t>
            </a:r>
            <a:r>
              <a:rPr lang="en-US" dirty="0"/>
              <a:t> </a:t>
            </a:r>
            <a:r>
              <a:rPr lang="en-US" dirty="0" err="1"/>
              <a:t>chống</a:t>
            </a:r>
            <a:r>
              <a:rPr lang="en-US" dirty="0"/>
              <a:t> </a:t>
            </a:r>
            <a:r>
              <a:rPr lang="en-US" dirty="0" err="1"/>
              <a:t>phá</a:t>
            </a:r>
            <a:r>
              <a:rPr lang="en-US" dirty="0"/>
              <a:t> </a:t>
            </a:r>
            <a:r>
              <a:rPr lang="en-US" dirty="0" err="1"/>
              <a:t>về</a:t>
            </a:r>
            <a:r>
              <a:rPr lang="en-US" dirty="0"/>
              <a:t> </a:t>
            </a:r>
            <a:r>
              <a:rPr lang="en-US" dirty="0" err="1"/>
              <a:t>chính</a:t>
            </a:r>
            <a:r>
              <a:rPr lang="en-US" dirty="0"/>
              <a:t> </a:t>
            </a:r>
            <a:r>
              <a:rPr lang="en-US" dirty="0" err="1"/>
              <a:t>trị</a:t>
            </a:r>
            <a:r>
              <a:rPr lang="en-US" dirty="0"/>
              <a:t> </a:t>
            </a:r>
            <a:r>
              <a:rPr lang="en-US" dirty="0" err="1"/>
              <a:t>tổn</a:t>
            </a:r>
            <a:r>
              <a:rPr lang="en-US" dirty="0"/>
              <a:t> </a:t>
            </a:r>
            <a:r>
              <a:rPr lang="en-US" dirty="0" err="1"/>
              <a:t>thất</a:t>
            </a:r>
            <a:r>
              <a:rPr lang="en-US" dirty="0"/>
              <a:t> </a:t>
            </a:r>
            <a:r>
              <a:rPr lang="en-US" dirty="0" err="1"/>
              <a:t>ít</a:t>
            </a:r>
            <a:r>
              <a:rPr lang="en-US" dirty="0"/>
              <a:t> </a:t>
            </a:r>
            <a:r>
              <a:rPr lang="en-US" dirty="0" err="1"/>
              <a:t>hơn</a:t>
            </a:r>
            <a:r>
              <a:rPr lang="en-US" dirty="0"/>
              <a:t> </a:t>
            </a:r>
            <a:r>
              <a:rPr lang="en-US" dirty="0" err="1"/>
              <a:t>về</a:t>
            </a:r>
            <a:r>
              <a:rPr lang="en-US" dirty="0"/>
              <a:t> </a:t>
            </a:r>
            <a:r>
              <a:rPr lang="en-US" dirty="0" err="1"/>
              <a:t>nhân</a:t>
            </a:r>
            <a:r>
              <a:rPr lang="en-US" dirty="0"/>
              <a:t> </a:t>
            </a:r>
            <a:r>
              <a:rPr lang="en-US" dirty="0" err="1"/>
              <a:t>lực</a:t>
            </a:r>
            <a:r>
              <a:rPr lang="en-US" dirty="0"/>
              <a:t>, </a:t>
            </a:r>
            <a:r>
              <a:rPr lang="en-US" dirty="0" err="1"/>
              <a:t>vật</a:t>
            </a:r>
            <a:r>
              <a:rPr lang="en-US" dirty="0"/>
              <a:t> </a:t>
            </a:r>
            <a:r>
              <a:rPr lang="en-US" dirty="0" err="1"/>
              <a:t>lực</a:t>
            </a:r>
            <a:r>
              <a:rPr lang="en-US" dirty="0"/>
              <a:t> </a:t>
            </a:r>
            <a:r>
              <a:rPr lang="en-US" dirty="0" err="1"/>
              <a:t>và</a:t>
            </a:r>
            <a:r>
              <a:rPr lang="en-US" dirty="0"/>
              <a:t> </a:t>
            </a:r>
            <a:r>
              <a:rPr lang="en-US" dirty="0" err="1"/>
              <a:t>tài</a:t>
            </a:r>
            <a:r>
              <a:rPr lang="en-US" dirty="0"/>
              <a:t> </a:t>
            </a:r>
            <a:r>
              <a:rPr lang="en-US" dirty="0" err="1"/>
              <a:t>chính</a:t>
            </a:r>
            <a:r>
              <a:rPr lang="en-US" dirty="0"/>
              <a:t>, </a:t>
            </a:r>
            <a:r>
              <a:rPr lang="en-US" dirty="0" err="1"/>
              <a:t>đồn</a:t>
            </a:r>
            <a:r>
              <a:rPr lang="en-US" dirty="0"/>
              <a:t> </a:t>
            </a:r>
            <a:r>
              <a:rPr lang="en-US" dirty="0" err="1"/>
              <a:t>thời</a:t>
            </a:r>
            <a:r>
              <a:rPr lang="en-US" dirty="0"/>
              <a:t> </a:t>
            </a:r>
            <a:r>
              <a:rPr lang="en-US" dirty="0" err="1"/>
              <a:t>dễ</a:t>
            </a:r>
            <a:r>
              <a:rPr lang="en-US" dirty="0"/>
              <a:t> </a:t>
            </a:r>
            <a:r>
              <a:rPr lang="en-US" dirty="0" err="1"/>
              <a:t>đánh</a:t>
            </a:r>
            <a:r>
              <a:rPr lang="en-US" dirty="0"/>
              <a:t> </a:t>
            </a:r>
            <a:r>
              <a:rPr lang="en-US" dirty="0" err="1"/>
              <a:t>lừa</a:t>
            </a:r>
            <a:r>
              <a:rPr lang="en-US" dirty="0"/>
              <a:t> </a:t>
            </a:r>
            <a:r>
              <a:rPr lang="en-US" dirty="0" err="1"/>
              <a:t>dư</a:t>
            </a:r>
            <a:r>
              <a:rPr lang="en-US" dirty="0"/>
              <a:t> </a:t>
            </a:r>
            <a:r>
              <a:rPr lang="en-US" dirty="0" err="1"/>
              <a:t>luận</a:t>
            </a:r>
            <a:r>
              <a:rPr lang="en-US" dirty="0"/>
              <a:t> </a:t>
            </a:r>
            <a:r>
              <a:rPr lang="en-US" dirty="0" err="1"/>
              <a:t>quốc</a:t>
            </a:r>
            <a:r>
              <a:rPr lang="en-US" dirty="0"/>
              <a:t> </a:t>
            </a:r>
            <a:r>
              <a:rPr lang="en-US" dirty="0" err="1"/>
              <a:t>tế</a:t>
            </a:r>
            <a:r>
              <a:rPr lang="en-US" dirty="0"/>
              <a:t> </a:t>
            </a:r>
            <a:r>
              <a:rPr lang="en-US" dirty="0" err="1"/>
              <a:t>hơn</a:t>
            </a:r>
            <a:r>
              <a:rPr lang="en-US" dirty="0"/>
              <a:t>, do </a:t>
            </a:r>
            <a:r>
              <a:rPr lang="en-US" dirty="0" err="1"/>
              <a:t>đó</a:t>
            </a:r>
            <a:r>
              <a:rPr lang="en-US" dirty="0"/>
              <a:t> </a:t>
            </a:r>
            <a:r>
              <a:rPr lang="en-US" dirty="0" err="1"/>
              <a:t>các</a:t>
            </a:r>
            <a:r>
              <a:rPr lang="en-US" dirty="0"/>
              <a:t> </a:t>
            </a:r>
            <a:r>
              <a:rPr lang="en-US" dirty="0" err="1"/>
              <a:t>nước</a:t>
            </a:r>
            <a:r>
              <a:rPr lang="en-US" dirty="0"/>
              <a:t> </a:t>
            </a:r>
            <a:r>
              <a:rPr lang="en-US" dirty="0" err="1"/>
              <a:t>sẽ</a:t>
            </a:r>
            <a:r>
              <a:rPr lang="en-US" dirty="0"/>
              <a:t> </a:t>
            </a:r>
            <a:r>
              <a:rPr lang="en-US" dirty="0" err="1"/>
              <a:t>tấp</a:t>
            </a:r>
            <a:r>
              <a:rPr lang="en-US" dirty="0"/>
              <a:t> </a:t>
            </a:r>
            <a:r>
              <a:rPr lang="en-US" dirty="0" err="1"/>
              <a:t>chung</a:t>
            </a:r>
            <a:r>
              <a:rPr lang="en-US" dirty="0"/>
              <a:t> </a:t>
            </a:r>
            <a:r>
              <a:rPr lang="en-US" dirty="0" err="1"/>
              <a:t>chống</a:t>
            </a:r>
            <a:r>
              <a:rPr lang="en-US" dirty="0"/>
              <a:t> </a:t>
            </a:r>
            <a:r>
              <a:rPr lang="en-US" dirty="0" err="1"/>
              <a:t>phá</a:t>
            </a:r>
            <a:r>
              <a:rPr lang="en-US" dirty="0"/>
              <a:t> ta </a:t>
            </a:r>
            <a:r>
              <a:rPr lang="en-US" dirty="0" err="1"/>
              <a:t>về</a:t>
            </a:r>
            <a:r>
              <a:rPr lang="en-US" dirty="0"/>
              <a:t> </a:t>
            </a:r>
            <a:r>
              <a:rPr lang="en-US" dirty="0" err="1"/>
              <a:t>chính</a:t>
            </a:r>
            <a:r>
              <a:rPr lang="en-US" dirty="0"/>
              <a:t> </a:t>
            </a:r>
            <a:r>
              <a:rPr lang="en-US" dirty="0" err="1"/>
              <a:t>trị</a:t>
            </a:r>
            <a:r>
              <a:rPr lang="en-US" dirty="0"/>
              <a:t>.</a:t>
            </a:r>
          </a:p>
        </p:txBody>
      </p:sp>
    </p:spTree>
    <p:extLst>
      <p:ext uri="{BB962C8B-B14F-4D97-AF65-F5344CB8AC3E}">
        <p14:creationId xmlns:p14="http://schemas.microsoft.com/office/powerpoint/2010/main" val="67816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P spid="10" grpId="0" animBg="1"/>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77006" y="3070114"/>
            <a:ext cx="3677921" cy="304219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5949985" y="3041207"/>
            <a:ext cx="3908390" cy="7394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9">
            <a:extLst>
              <a:ext uri="{FF2B5EF4-FFF2-40B4-BE49-F238E27FC236}">
                <a16:creationId xmlns="" xmlns:a16="http://schemas.microsoft.com/office/drawing/2014/main" id="{4CA3D7B9-D3B4-4DB0-8D67-37FF9294A11E}"/>
              </a:ext>
            </a:extLst>
          </p:cNvPr>
          <p:cNvSpPr txBox="1">
            <a:spLocks noChangeArrowheads="1"/>
          </p:cNvSpPr>
          <p:nvPr/>
        </p:nvSpPr>
        <p:spPr bwMode="auto">
          <a:xfrm>
            <a:off x="1666680" y="3806192"/>
            <a:ext cx="2057400" cy="1570038"/>
          </a:xfrm>
          <a:prstGeom prst="rect">
            <a:avLst/>
          </a:prstGeom>
          <a:noFill/>
          <a:ln w="9525">
            <a:noFill/>
            <a:miter lim="800000"/>
            <a:headEnd/>
            <a:tailEnd/>
          </a:ln>
          <a:effectLst/>
        </p:spPr>
        <p:txBody>
          <a:bodyPr>
            <a:spAutoFit/>
          </a:bodyPr>
          <a:lstStyle/>
          <a:p>
            <a:pPr algn="ctr" fontAlgn="base">
              <a:spcBef>
                <a:spcPct val="50000"/>
              </a:spcBef>
              <a:spcAft>
                <a:spcPct val="0"/>
              </a:spcAft>
              <a:defRPr/>
            </a:pPr>
            <a:r>
              <a:rPr lang="en-US" sz="3200" b="1" dirty="0">
                <a:solidFill>
                  <a:srgbClr val="000066">
                    <a:lumMod val="60000"/>
                    <a:lumOff val="40000"/>
                  </a:srgbClr>
                </a:solidFill>
                <a:latin typeface="Arial" charset="0"/>
              </a:rPr>
              <a:t>VỀ CHÍNH TRỊ</a:t>
            </a:r>
          </a:p>
        </p:txBody>
      </p:sp>
      <p:sp>
        <p:nvSpPr>
          <p:cNvPr id="11" name="TextBox 10">
            <a:extLst>
              <a:ext uri="{FF2B5EF4-FFF2-40B4-BE49-F238E27FC236}">
                <a16:creationId xmlns="" xmlns:a16="http://schemas.microsoft.com/office/drawing/2014/main" id="{18F44A41-B56A-456C-A49C-A66D721F32EF}"/>
              </a:ext>
            </a:extLst>
          </p:cNvPr>
          <p:cNvSpPr txBox="1"/>
          <p:nvPr/>
        </p:nvSpPr>
        <p:spPr>
          <a:xfrm>
            <a:off x="5067300" y="3155459"/>
            <a:ext cx="5600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en-US" dirty="0" err="1"/>
              <a:t>Nội</a:t>
            </a:r>
            <a:r>
              <a:rPr lang="en-US" dirty="0"/>
              <a:t> dung </a:t>
            </a:r>
            <a:r>
              <a:rPr lang="en-US" dirty="0" err="1"/>
              <a:t>chống</a:t>
            </a:r>
            <a:r>
              <a:rPr lang="en-US" dirty="0"/>
              <a:t> </a:t>
            </a:r>
            <a:r>
              <a:rPr lang="en-US" dirty="0" err="1"/>
              <a:t>phá</a:t>
            </a:r>
            <a:endParaRPr lang="en-US" dirty="0"/>
          </a:p>
        </p:txBody>
      </p:sp>
      <p:sp>
        <p:nvSpPr>
          <p:cNvPr id="13" name="TextBox 12">
            <a:extLst>
              <a:ext uri="{FF2B5EF4-FFF2-40B4-BE49-F238E27FC236}">
                <a16:creationId xmlns="" xmlns:a16="http://schemas.microsoft.com/office/drawing/2014/main" id="{3FDD3646-268A-4EDB-9D75-20089FAC559B}"/>
              </a:ext>
            </a:extLst>
          </p:cNvPr>
          <p:cNvSpPr txBox="1"/>
          <p:nvPr/>
        </p:nvSpPr>
        <p:spPr>
          <a:xfrm>
            <a:off x="4819650" y="3890350"/>
            <a:ext cx="62276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Đòi thực hiện “đa nguyên chính trị, đa đảng đối lập”</a:t>
            </a:r>
            <a:endParaRPr lang="en-US" dirty="0"/>
          </a:p>
        </p:txBody>
      </p:sp>
      <p:sp>
        <p:nvSpPr>
          <p:cNvPr id="14" name="TextBox 13">
            <a:extLst>
              <a:ext uri="{FF2B5EF4-FFF2-40B4-BE49-F238E27FC236}">
                <a16:creationId xmlns="" xmlns:a16="http://schemas.microsoft.com/office/drawing/2014/main" id="{4313E43F-2970-4CD9-8DFE-C3161C9E627F}"/>
              </a:ext>
            </a:extLst>
          </p:cNvPr>
          <p:cNvSpPr txBox="1"/>
          <p:nvPr/>
        </p:nvSpPr>
        <p:spPr>
          <a:xfrm>
            <a:off x="3992662" y="4695666"/>
            <a:ext cx="71134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Chúng tập hợp, nuôi dưỡng các tổ chức, phần tử phản động trong nước và ngoài nước</a:t>
            </a:r>
            <a:endParaRPr lang="en-US" dirty="0"/>
          </a:p>
        </p:txBody>
      </p:sp>
      <p:sp>
        <p:nvSpPr>
          <p:cNvPr id="15" name="TextBox 14">
            <a:extLst>
              <a:ext uri="{FF2B5EF4-FFF2-40B4-BE49-F238E27FC236}">
                <a16:creationId xmlns="" xmlns:a16="http://schemas.microsoft.com/office/drawing/2014/main" id="{69FD4088-9359-46D7-BFD0-8B95B4BE88BB}"/>
              </a:ext>
            </a:extLst>
          </p:cNvPr>
          <p:cNvSpPr txBox="1"/>
          <p:nvPr/>
        </p:nvSpPr>
        <p:spPr>
          <a:xfrm>
            <a:off x="4819650" y="5695572"/>
            <a:ext cx="784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Chia rẽ khối đại đoàn kết toàn dân tộc...</a:t>
            </a:r>
            <a:endParaRPr lang="en-US" dirty="0"/>
          </a:p>
        </p:txBody>
      </p:sp>
    </p:spTree>
    <p:extLst>
      <p:ext uri="{BB962C8B-B14F-4D97-AF65-F5344CB8AC3E}">
        <p14:creationId xmlns:p14="http://schemas.microsoft.com/office/powerpoint/2010/main" val="13420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7" grpId="0"/>
      <p:bldP spid="11" grpId="0"/>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77006" y="3070114"/>
            <a:ext cx="3677921" cy="3042195"/>
          </a:xfrm>
          <a:prstGeom prst="irregularSeal2">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572000" y="3041206"/>
            <a:ext cx="6475313" cy="8309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0088AE34-4B96-485C-8286-6D469DE3B75A}"/>
              </a:ext>
            </a:extLst>
          </p:cNvPr>
          <p:cNvSpPr txBox="1"/>
          <p:nvPr/>
        </p:nvSpPr>
        <p:spPr>
          <a:xfrm>
            <a:off x="1680049" y="4171950"/>
            <a:ext cx="20061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en-US" dirty="0" err="1"/>
              <a:t>Chống</a:t>
            </a:r>
            <a:r>
              <a:rPr lang="en-US" dirty="0"/>
              <a:t> </a:t>
            </a:r>
            <a:r>
              <a:rPr lang="en-US" dirty="0" err="1"/>
              <a:t>phá</a:t>
            </a:r>
            <a:r>
              <a:rPr lang="en-US" dirty="0"/>
              <a:t> </a:t>
            </a:r>
            <a:r>
              <a:rPr lang="en-US" dirty="0" err="1"/>
              <a:t>về</a:t>
            </a:r>
            <a:r>
              <a:rPr lang="en-US" dirty="0"/>
              <a:t> </a:t>
            </a:r>
            <a:r>
              <a:rPr lang="en-US" dirty="0" err="1"/>
              <a:t>tư</a:t>
            </a:r>
            <a:r>
              <a:rPr lang="en-US" dirty="0"/>
              <a:t> </a:t>
            </a:r>
            <a:r>
              <a:rPr lang="en-US" dirty="0" err="1"/>
              <a:t>tưởng</a:t>
            </a:r>
            <a:endParaRPr lang="en-US" dirty="0"/>
          </a:p>
        </p:txBody>
      </p:sp>
      <p:sp>
        <p:nvSpPr>
          <p:cNvPr id="13" name="TextBox 12">
            <a:extLst>
              <a:ext uri="{FF2B5EF4-FFF2-40B4-BE49-F238E27FC236}">
                <a16:creationId xmlns="" xmlns:a16="http://schemas.microsoft.com/office/drawing/2014/main" id="{94FE9A06-9A43-4F21-9025-DF5137366DA1}"/>
              </a:ext>
            </a:extLst>
          </p:cNvPr>
          <p:cNvSpPr txBox="1"/>
          <p:nvPr/>
        </p:nvSpPr>
        <p:spPr>
          <a:xfrm>
            <a:off x="4724401" y="3102761"/>
            <a:ext cx="61554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solidFill>
                  <a:schemeClr val="tx1"/>
                </a:solidFill>
              </a:rPr>
              <a:t>Tại sao chủ nghĩa đế quốc và các thế lực thù địch chống phá </a:t>
            </a:r>
            <a:r>
              <a:rPr lang="en-US" sz="2000" dirty="0">
                <a:solidFill>
                  <a:schemeClr val="tx1"/>
                </a:solidFill>
              </a:rPr>
              <a:t>V</a:t>
            </a:r>
            <a:r>
              <a:rPr lang="vi-VN" sz="2000" dirty="0">
                <a:solidFill>
                  <a:schemeClr val="tx1"/>
                </a:solidFill>
              </a:rPr>
              <a:t>iệt </a:t>
            </a:r>
            <a:r>
              <a:rPr lang="en-US" sz="2000" dirty="0">
                <a:solidFill>
                  <a:schemeClr val="tx1"/>
                </a:solidFill>
              </a:rPr>
              <a:t>N</a:t>
            </a:r>
            <a:r>
              <a:rPr lang="vi-VN" sz="2000" dirty="0">
                <a:solidFill>
                  <a:schemeClr val="tx1"/>
                </a:solidFill>
              </a:rPr>
              <a:t>am trên lĩnh vực </a:t>
            </a:r>
            <a:r>
              <a:rPr lang="en-US" sz="2000" dirty="0" err="1">
                <a:solidFill>
                  <a:schemeClr val="tx1"/>
                </a:solidFill>
              </a:rPr>
              <a:t>tư</a:t>
            </a:r>
            <a:r>
              <a:rPr lang="en-US" sz="2000" dirty="0">
                <a:solidFill>
                  <a:schemeClr val="tx1"/>
                </a:solidFill>
              </a:rPr>
              <a:t> </a:t>
            </a:r>
            <a:r>
              <a:rPr lang="en-US" sz="2000" dirty="0" err="1">
                <a:solidFill>
                  <a:schemeClr val="tx1"/>
                </a:solidFill>
              </a:rPr>
              <a:t>tưởng</a:t>
            </a:r>
            <a:r>
              <a:rPr lang="en-US" sz="2000" dirty="0">
                <a:solidFill>
                  <a:schemeClr val="tx1"/>
                </a:solidFill>
              </a:rPr>
              <a:t>?</a:t>
            </a:r>
          </a:p>
        </p:txBody>
      </p:sp>
      <p:sp>
        <p:nvSpPr>
          <p:cNvPr id="14" name="TextBox 13">
            <a:extLst>
              <a:ext uri="{FF2B5EF4-FFF2-40B4-BE49-F238E27FC236}">
                <a16:creationId xmlns="" xmlns:a16="http://schemas.microsoft.com/office/drawing/2014/main" id="{05058950-BEBC-40C2-AFD2-CFE4FAACD2DF}"/>
              </a:ext>
            </a:extLst>
          </p:cNvPr>
          <p:cNvSpPr txBox="1"/>
          <p:nvPr/>
        </p:nvSpPr>
        <p:spPr>
          <a:xfrm>
            <a:off x="4448175" y="4093023"/>
            <a:ext cx="663202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en-US" dirty="0" err="1"/>
              <a:t>Tư</a:t>
            </a:r>
            <a:r>
              <a:rPr lang="en-US" dirty="0"/>
              <a:t> </a:t>
            </a:r>
            <a:r>
              <a:rPr lang="en-US" dirty="0" err="1"/>
              <a:t>tưởng</a:t>
            </a:r>
            <a:r>
              <a:rPr lang="en-US" dirty="0"/>
              <a:t> </a:t>
            </a:r>
            <a:r>
              <a:rPr lang="en-US" dirty="0" err="1"/>
              <a:t>là</a:t>
            </a:r>
            <a:r>
              <a:rPr lang="en-US" dirty="0"/>
              <a:t> </a:t>
            </a:r>
            <a:r>
              <a:rPr lang="en-US" dirty="0" err="1"/>
              <a:t>một</a:t>
            </a:r>
            <a:r>
              <a:rPr lang="en-US" dirty="0"/>
              <a:t> </a:t>
            </a:r>
            <a:r>
              <a:rPr lang="en-US" dirty="0" err="1"/>
              <a:t>hình</a:t>
            </a:r>
            <a:r>
              <a:rPr lang="en-US" dirty="0"/>
              <a:t> </a:t>
            </a:r>
            <a:r>
              <a:rPr lang="en-US" dirty="0" err="1"/>
              <a:t>thức</a:t>
            </a:r>
            <a:r>
              <a:rPr lang="en-US" dirty="0"/>
              <a:t> </a:t>
            </a:r>
            <a:r>
              <a:rPr lang="en-US" dirty="0" err="1"/>
              <a:t>tồn</a:t>
            </a:r>
            <a:r>
              <a:rPr lang="en-US" dirty="0"/>
              <a:t> </a:t>
            </a:r>
            <a:r>
              <a:rPr lang="en-US" dirty="0" err="1"/>
              <a:t>tại</a:t>
            </a:r>
            <a:r>
              <a:rPr lang="en-US" dirty="0"/>
              <a:t> </a:t>
            </a:r>
            <a:r>
              <a:rPr lang="en-US" dirty="0" err="1"/>
              <a:t>của</a:t>
            </a:r>
            <a:r>
              <a:rPr lang="en-US" dirty="0"/>
              <a:t> ý </a:t>
            </a:r>
            <a:r>
              <a:rPr lang="en-US" dirty="0" err="1"/>
              <a:t>thức</a:t>
            </a:r>
            <a:r>
              <a:rPr lang="en-US" dirty="0"/>
              <a:t> </a:t>
            </a:r>
            <a:r>
              <a:rPr lang="en-US" dirty="0" err="1"/>
              <a:t>xã</a:t>
            </a:r>
            <a:r>
              <a:rPr lang="en-US" dirty="0"/>
              <a:t> </a:t>
            </a:r>
            <a:r>
              <a:rPr lang="en-US" dirty="0" err="1"/>
              <a:t>hội</a:t>
            </a:r>
            <a:r>
              <a:rPr lang="en-US" dirty="0"/>
              <a:t>, </a:t>
            </a:r>
            <a:r>
              <a:rPr lang="en-US" dirty="0" err="1"/>
              <a:t>là</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quá</a:t>
            </a:r>
            <a:r>
              <a:rPr lang="en-US" dirty="0"/>
              <a:t> </a:t>
            </a:r>
            <a:r>
              <a:rPr lang="en-US" dirty="0" err="1"/>
              <a:t>trình</a:t>
            </a:r>
            <a:r>
              <a:rPr lang="en-US" dirty="0"/>
              <a:t> </a:t>
            </a:r>
            <a:r>
              <a:rPr lang="en-US" dirty="0" err="1"/>
              <a:t>nhận</a:t>
            </a:r>
            <a:r>
              <a:rPr lang="en-US" dirty="0"/>
              <a:t> </a:t>
            </a:r>
            <a:r>
              <a:rPr lang="en-US" dirty="0" err="1"/>
              <a:t>thức</a:t>
            </a:r>
            <a:r>
              <a:rPr lang="en-US" dirty="0"/>
              <a:t> </a:t>
            </a:r>
            <a:r>
              <a:rPr lang="en-US" dirty="0" err="1"/>
              <a:t>của</a:t>
            </a:r>
            <a:r>
              <a:rPr lang="en-US" dirty="0"/>
              <a:t> con </a:t>
            </a:r>
            <a:r>
              <a:rPr lang="en-US" dirty="0" err="1"/>
              <a:t>người</a:t>
            </a:r>
            <a:r>
              <a:rPr lang="en-US" dirty="0"/>
              <a:t> </a:t>
            </a:r>
            <a:r>
              <a:rPr lang="en-US" dirty="0" err="1"/>
              <a:t>và</a:t>
            </a:r>
            <a:r>
              <a:rPr lang="en-US" dirty="0"/>
              <a:t> </a:t>
            </a:r>
            <a:r>
              <a:rPr lang="en-US" dirty="0" err="1"/>
              <a:t>những</a:t>
            </a:r>
            <a:r>
              <a:rPr lang="en-US" dirty="0"/>
              <a:t> </a:t>
            </a:r>
            <a:r>
              <a:rPr lang="en-US" dirty="0" err="1"/>
              <a:t>chủ</a:t>
            </a:r>
            <a:r>
              <a:rPr lang="en-US" dirty="0"/>
              <a:t> </a:t>
            </a:r>
            <a:r>
              <a:rPr lang="en-US" dirty="0" err="1"/>
              <a:t>kiến</a:t>
            </a:r>
            <a:r>
              <a:rPr lang="en-US" dirty="0"/>
              <a:t> </a:t>
            </a:r>
            <a:r>
              <a:rPr lang="en-US" dirty="0" err="1"/>
              <a:t>dự</a:t>
            </a:r>
            <a:r>
              <a:rPr lang="en-US" dirty="0"/>
              <a:t> </a:t>
            </a:r>
            <a:r>
              <a:rPr lang="en-US" dirty="0" err="1"/>
              <a:t>định</a:t>
            </a:r>
            <a:r>
              <a:rPr lang="en-US" dirty="0"/>
              <a:t> </a:t>
            </a:r>
            <a:r>
              <a:rPr lang="en-US" dirty="0" err="1"/>
              <a:t>hình</a:t>
            </a:r>
            <a:r>
              <a:rPr lang="en-US" dirty="0"/>
              <a:t> </a:t>
            </a:r>
            <a:r>
              <a:rPr lang="en-US" dirty="0" err="1"/>
              <a:t>thành</a:t>
            </a:r>
            <a:r>
              <a:rPr lang="en-US" dirty="0"/>
              <a:t> </a:t>
            </a:r>
            <a:r>
              <a:rPr lang="en-US" dirty="0" err="1"/>
              <a:t>trong</a:t>
            </a:r>
            <a:r>
              <a:rPr lang="en-US" dirty="0"/>
              <a:t> </a:t>
            </a:r>
            <a:r>
              <a:rPr lang="en-US" dirty="0" err="1"/>
              <a:t>đầu</a:t>
            </a:r>
            <a:r>
              <a:rPr lang="en-US" dirty="0"/>
              <a:t> </a:t>
            </a:r>
            <a:r>
              <a:rPr lang="en-US" dirty="0" err="1"/>
              <a:t>óc</a:t>
            </a:r>
            <a:r>
              <a:rPr lang="en-US" dirty="0"/>
              <a:t> con </a:t>
            </a:r>
            <a:r>
              <a:rPr lang="en-US" dirty="0" err="1"/>
              <a:t>người</a:t>
            </a:r>
            <a:r>
              <a:rPr lang="en-US" dirty="0"/>
              <a:t> chi </a:t>
            </a:r>
            <a:r>
              <a:rPr lang="en-US" dirty="0" err="1"/>
              <a:t>phối</a:t>
            </a:r>
            <a:r>
              <a:rPr lang="en-US" dirty="0"/>
              <a:t> </a:t>
            </a:r>
            <a:r>
              <a:rPr lang="en-US" dirty="0" err="1"/>
              <a:t>hành</a:t>
            </a:r>
            <a:r>
              <a:rPr lang="en-US" dirty="0"/>
              <a:t> </a:t>
            </a:r>
            <a:r>
              <a:rPr lang="en-US" dirty="0" err="1"/>
              <a:t>động</a:t>
            </a:r>
            <a:r>
              <a:rPr lang="en-US" dirty="0"/>
              <a:t> </a:t>
            </a:r>
            <a:r>
              <a:rPr lang="en-US" dirty="0" err="1"/>
              <a:t>của</a:t>
            </a:r>
            <a:r>
              <a:rPr lang="en-US" dirty="0"/>
              <a:t> </a:t>
            </a:r>
            <a:r>
              <a:rPr lang="en-US" dirty="0" err="1"/>
              <a:t>họ</a:t>
            </a:r>
            <a:endParaRPr lang="en-US" dirty="0"/>
          </a:p>
        </p:txBody>
      </p:sp>
    </p:spTree>
    <p:extLst>
      <p:ext uri="{BB962C8B-B14F-4D97-AF65-F5344CB8AC3E}">
        <p14:creationId xmlns:p14="http://schemas.microsoft.com/office/powerpoint/2010/main" val="163922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4A34A26B-BF61-407D-84AF-EE4B05C487BC}"/>
              </a:ext>
            </a:extLst>
          </p:cNvPr>
          <p:cNvSpPr/>
          <p:nvPr/>
        </p:nvSpPr>
        <p:spPr>
          <a:xfrm>
            <a:off x="2858343" y="407461"/>
            <a:ext cx="6475313" cy="8309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B944EC7B-719A-48F7-9031-B78E24AC624A}"/>
              </a:ext>
            </a:extLst>
          </p:cNvPr>
          <p:cNvSpPr txBox="1"/>
          <p:nvPr/>
        </p:nvSpPr>
        <p:spPr>
          <a:xfrm>
            <a:off x="3105151" y="469016"/>
            <a:ext cx="61554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solidFill>
                  <a:schemeClr val="tx1"/>
                </a:solidFill>
              </a:rPr>
              <a:t>Tại sao chủ nghĩa đế quốc và các thế lực thù địch chống phá </a:t>
            </a:r>
            <a:r>
              <a:rPr lang="en-US" sz="2000" dirty="0">
                <a:solidFill>
                  <a:schemeClr val="tx1"/>
                </a:solidFill>
              </a:rPr>
              <a:t>V</a:t>
            </a:r>
            <a:r>
              <a:rPr lang="vi-VN" sz="2000" dirty="0">
                <a:solidFill>
                  <a:schemeClr val="tx1"/>
                </a:solidFill>
              </a:rPr>
              <a:t>iệt </a:t>
            </a:r>
            <a:r>
              <a:rPr lang="en-US" sz="2000" dirty="0">
                <a:solidFill>
                  <a:schemeClr val="tx1"/>
                </a:solidFill>
              </a:rPr>
              <a:t>N</a:t>
            </a:r>
            <a:r>
              <a:rPr lang="vi-VN" sz="2000" dirty="0">
                <a:solidFill>
                  <a:schemeClr val="tx1"/>
                </a:solidFill>
              </a:rPr>
              <a:t>am trên lĩnh vực </a:t>
            </a:r>
            <a:r>
              <a:rPr lang="en-US" sz="2000" dirty="0" err="1">
                <a:solidFill>
                  <a:schemeClr val="tx1"/>
                </a:solidFill>
              </a:rPr>
              <a:t>tư</a:t>
            </a:r>
            <a:r>
              <a:rPr lang="en-US" sz="2000" dirty="0">
                <a:solidFill>
                  <a:schemeClr val="tx1"/>
                </a:solidFill>
              </a:rPr>
              <a:t> </a:t>
            </a:r>
            <a:r>
              <a:rPr lang="en-US" sz="2000" dirty="0" err="1">
                <a:solidFill>
                  <a:schemeClr val="tx1"/>
                </a:solidFill>
              </a:rPr>
              <a:t>tưởng</a:t>
            </a:r>
            <a:r>
              <a:rPr lang="en-US" sz="2000" dirty="0">
                <a:solidFill>
                  <a:schemeClr val="tx1"/>
                </a:solidFill>
              </a:rPr>
              <a:t>?</a:t>
            </a:r>
          </a:p>
        </p:txBody>
      </p:sp>
      <p:sp>
        <p:nvSpPr>
          <p:cNvPr id="3" name="TextBox 2">
            <a:extLst>
              <a:ext uri="{FF2B5EF4-FFF2-40B4-BE49-F238E27FC236}">
                <a16:creationId xmlns="" xmlns:a16="http://schemas.microsoft.com/office/drawing/2014/main" id="{EEF7FA90-3F8A-4319-AE16-07D924BA8A3F}"/>
              </a:ext>
            </a:extLst>
          </p:cNvPr>
          <p:cNvSpPr txBox="1"/>
          <p:nvPr/>
        </p:nvSpPr>
        <p:spPr>
          <a:xfrm>
            <a:off x="1152525" y="1832612"/>
            <a:ext cx="9248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400" dirty="0"/>
              <a:t>- Xuất phát từ vai trò của tư tưởng đối với con người và xã hội </a:t>
            </a:r>
            <a:endParaRPr lang="en-US" sz="2400" dirty="0"/>
          </a:p>
        </p:txBody>
      </p:sp>
      <p:sp>
        <p:nvSpPr>
          <p:cNvPr id="4" name="Rectangle 3">
            <a:extLst>
              <a:ext uri="{FF2B5EF4-FFF2-40B4-BE49-F238E27FC236}">
                <a16:creationId xmlns="" xmlns:a16="http://schemas.microsoft.com/office/drawing/2014/main" id="{A46A0656-13D4-4F70-9FFC-F898E629D889}"/>
              </a:ext>
            </a:extLst>
          </p:cNvPr>
          <p:cNvSpPr/>
          <p:nvPr/>
        </p:nvSpPr>
        <p:spPr>
          <a:xfrm>
            <a:off x="7886700" y="2441779"/>
            <a:ext cx="3400425" cy="3824436"/>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2983B732-105C-4265-8AD7-C2AD7C46A706}"/>
              </a:ext>
            </a:extLst>
          </p:cNvPr>
          <p:cNvSpPr/>
          <p:nvPr/>
        </p:nvSpPr>
        <p:spPr>
          <a:xfrm>
            <a:off x="904875" y="2427198"/>
            <a:ext cx="3181356" cy="38244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45A9481-8D46-484E-A65A-4123A1482ED6}"/>
              </a:ext>
            </a:extLst>
          </p:cNvPr>
          <p:cNvSpPr/>
          <p:nvPr/>
        </p:nvSpPr>
        <p:spPr>
          <a:xfrm>
            <a:off x="4305301" y="2441779"/>
            <a:ext cx="3333750" cy="3824436"/>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234EC885-A2C0-4FBF-B523-94726C97C95F}"/>
              </a:ext>
            </a:extLst>
          </p:cNvPr>
          <p:cNvSpPr txBox="1"/>
          <p:nvPr/>
        </p:nvSpPr>
        <p:spPr>
          <a:xfrm>
            <a:off x="985840" y="2549936"/>
            <a:ext cx="3019425"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1600" dirty="0"/>
              <a:t>+ Tư tưởng quyết định hành vi của con người, bởi vì con người là sinh vật đặc biệt có tư tưởng, phần lớn hành vi của con người được điều khiển bởi tư tưởng, tư tưởng thay đổi sẽ dẫn đến hành vi thay đổi, tư tưởng đúng sẽ có hành vi đúng tạo ra kết quả tốt, tư tưởng sai có thể dẫn đến hành vi sai lạc hiệu quả hành vi không cao, thậm chí có thể gây ra hậu quả..</a:t>
            </a:r>
            <a:endParaRPr lang="en-US" sz="1600" dirty="0"/>
          </a:p>
        </p:txBody>
      </p:sp>
      <p:sp>
        <p:nvSpPr>
          <p:cNvPr id="12" name="TextBox 11">
            <a:extLst>
              <a:ext uri="{FF2B5EF4-FFF2-40B4-BE49-F238E27FC236}">
                <a16:creationId xmlns="" xmlns:a16="http://schemas.microsoft.com/office/drawing/2014/main" id="{47B48DD8-783A-457E-B533-0B9BDE6F1121}"/>
              </a:ext>
            </a:extLst>
          </p:cNvPr>
          <p:cNvSpPr txBox="1"/>
          <p:nvPr/>
        </p:nvSpPr>
        <p:spPr>
          <a:xfrm>
            <a:off x="4410075" y="2552700"/>
            <a:ext cx="310515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Con người trong cuộc sống cần có sự đảm bảo phát triển ổn định cả vật chất và tinh thần. Nếu tư tưởng không tốt, sẽ ảnh hưởng rất lớn đến đời sống của mỗi con người, tư tưởng an vui con người sống hạnh phúc, tư tưởng bất an khiến đời sống con người bất an. Đời sống của con người quyết định đến đời sống của mỗi quốc gia, muốn quốc gia phát triển bền vững đỏi hỏi mỗi công dân có tư tưởng tốt.</a:t>
            </a:r>
            <a:endParaRPr lang="en-US" dirty="0"/>
          </a:p>
        </p:txBody>
      </p:sp>
      <p:sp>
        <p:nvSpPr>
          <p:cNvPr id="13" name="TextBox 12">
            <a:extLst>
              <a:ext uri="{FF2B5EF4-FFF2-40B4-BE49-F238E27FC236}">
                <a16:creationId xmlns="" xmlns:a16="http://schemas.microsoft.com/office/drawing/2014/main" id="{0DB55517-5FC5-4B37-B7E0-9805FCB2B475}"/>
              </a:ext>
            </a:extLst>
          </p:cNvPr>
          <p:cNvSpPr txBox="1"/>
          <p:nvPr/>
        </p:nvSpPr>
        <p:spPr>
          <a:xfrm>
            <a:off x="7953375" y="2549936"/>
            <a:ext cx="3252785" cy="4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Những công dân trong một quốc gia trong quá trình phát triển sẽ thống nhất lựa chọn, xây dựng, phát triển tư tưởng chung tạo thành nền tảng tư tưởng, hệ tư tưởng của quốc gia dân tộc đó. Mọi đường lối chính sách được hoạch định dựa trên nền tảng tư tưởng này. Nền tảng tư tưởng (ý thức xã hội) thay đổi, sẽ làm cho xã hội thay đổi...</a:t>
            </a:r>
            <a:endParaRPr lang="en-US" dirty="0"/>
          </a:p>
        </p:txBody>
      </p:sp>
    </p:spTree>
    <p:extLst>
      <p:ext uri="{BB962C8B-B14F-4D97-AF65-F5344CB8AC3E}">
        <p14:creationId xmlns:p14="http://schemas.microsoft.com/office/powerpoint/2010/main" val="159145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P spid="10" grpId="0" animBg="1"/>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4A34A26B-BF61-407D-84AF-EE4B05C487BC}"/>
              </a:ext>
            </a:extLst>
          </p:cNvPr>
          <p:cNvSpPr/>
          <p:nvPr/>
        </p:nvSpPr>
        <p:spPr>
          <a:xfrm>
            <a:off x="2858343" y="407461"/>
            <a:ext cx="6475313" cy="8309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B944EC7B-719A-48F7-9031-B78E24AC624A}"/>
              </a:ext>
            </a:extLst>
          </p:cNvPr>
          <p:cNvSpPr txBox="1"/>
          <p:nvPr/>
        </p:nvSpPr>
        <p:spPr>
          <a:xfrm>
            <a:off x="3105151" y="469016"/>
            <a:ext cx="61554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solidFill>
                  <a:schemeClr val="tx1"/>
                </a:solidFill>
              </a:rPr>
              <a:t>Tại sao chủ nghĩa đế quốc và các thế lực thù địch chống phá </a:t>
            </a:r>
            <a:r>
              <a:rPr lang="en-US" sz="2000" dirty="0">
                <a:solidFill>
                  <a:schemeClr val="tx1"/>
                </a:solidFill>
              </a:rPr>
              <a:t>V</a:t>
            </a:r>
            <a:r>
              <a:rPr lang="vi-VN" sz="2000" dirty="0">
                <a:solidFill>
                  <a:schemeClr val="tx1"/>
                </a:solidFill>
              </a:rPr>
              <a:t>iệt </a:t>
            </a:r>
            <a:r>
              <a:rPr lang="en-US" sz="2000" dirty="0">
                <a:solidFill>
                  <a:schemeClr val="tx1"/>
                </a:solidFill>
              </a:rPr>
              <a:t>N</a:t>
            </a:r>
            <a:r>
              <a:rPr lang="vi-VN" sz="2000" dirty="0">
                <a:solidFill>
                  <a:schemeClr val="tx1"/>
                </a:solidFill>
              </a:rPr>
              <a:t>am trên lĩnh vực </a:t>
            </a:r>
            <a:r>
              <a:rPr lang="en-US" sz="2000" dirty="0" err="1">
                <a:solidFill>
                  <a:schemeClr val="tx1"/>
                </a:solidFill>
              </a:rPr>
              <a:t>tư</a:t>
            </a:r>
            <a:r>
              <a:rPr lang="en-US" sz="2000" dirty="0">
                <a:solidFill>
                  <a:schemeClr val="tx1"/>
                </a:solidFill>
              </a:rPr>
              <a:t> </a:t>
            </a:r>
            <a:r>
              <a:rPr lang="en-US" sz="2000" dirty="0" err="1">
                <a:solidFill>
                  <a:schemeClr val="tx1"/>
                </a:solidFill>
              </a:rPr>
              <a:t>tưởng</a:t>
            </a:r>
            <a:r>
              <a:rPr lang="en-US" sz="2000" dirty="0">
                <a:solidFill>
                  <a:schemeClr val="tx1"/>
                </a:solidFill>
              </a:rPr>
              <a:t>?</a:t>
            </a:r>
          </a:p>
        </p:txBody>
      </p:sp>
      <p:sp>
        <p:nvSpPr>
          <p:cNvPr id="4" name="Rectangle 3">
            <a:extLst>
              <a:ext uri="{FF2B5EF4-FFF2-40B4-BE49-F238E27FC236}">
                <a16:creationId xmlns="" xmlns:a16="http://schemas.microsoft.com/office/drawing/2014/main" id="{A46A0656-13D4-4F70-9FFC-F898E629D889}"/>
              </a:ext>
            </a:extLst>
          </p:cNvPr>
          <p:cNvSpPr/>
          <p:nvPr/>
        </p:nvSpPr>
        <p:spPr>
          <a:xfrm>
            <a:off x="8820149" y="2441779"/>
            <a:ext cx="2466975" cy="3824436"/>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2983B732-105C-4265-8AD7-C2AD7C46A706}"/>
              </a:ext>
            </a:extLst>
          </p:cNvPr>
          <p:cNvSpPr/>
          <p:nvPr/>
        </p:nvSpPr>
        <p:spPr>
          <a:xfrm>
            <a:off x="904874" y="2427198"/>
            <a:ext cx="5185593" cy="38244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45A9481-8D46-484E-A65A-4123A1482ED6}"/>
              </a:ext>
            </a:extLst>
          </p:cNvPr>
          <p:cNvSpPr/>
          <p:nvPr/>
        </p:nvSpPr>
        <p:spPr>
          <a:xfrm>
            <a:off x="6380980" y="2427198"/>
            <a:ext cx="2148656" cy="3824436"/>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F2ACDC4B-220D-436F-84A4-A4B0BD6EA392}"/>
              </a:ext>
            </a:extLst>
          </p:cNvPr>
          <p:cNvSpPr txBox="1"/>
          <p:nvPr/>
        </p:nvSpPr>
        <p:spPr>
          <a:xfrm>
            <a:off x="1085850" y="1788922"/>
            <a:ext cx="989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Xuất phát từ thực tiễn đấu tranh tư tưởng trên thế giới và Việt Nam</a:t>
            </a:r>
            <a:endParaRPr lang="en-US" dirty="0"/>
          </a:p>
        </p:txBody>
      </p:sp>
      <p:sp>
        <p:nvSpPr>
          <p:cNvPr id="15" name="TextBox 14">
            <a:extLst>
              <a:ext uri="{FF2B5EF4-FFF2-40B4-BE49-F238E27FC236}">
                <a16:creationId xmlns="" xmlns:a16="http://schemas.microsoft.com/office/drawing/2014/main" id="{33263B43-EB29-471C-856F-8ABBACAC5F65}"/>
              </a:ext>
            </a:extLst>
          </p:cNvPr>
          <p:cNvSpPr txBox="1"/>
          <p:nvPr/>
        </p:nvSpPr>
        <p:spPr>
          <a:xfrm>
            <a:off x="1011645" y="2564886"/>
            <a:ext cx="497205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Thế giới đã cho thấy, trong quá trình đấu tranh giữa các quốc gia, các bên luôn coi trọng đấu tranh về tư tưởng. Nhiều chính khách đã quan niệm: “Một đô-la chi cho tuyên truyền có tác dụng ngang với 5 đô- la chi cho quốc phòng”. Trong cuốn sách: “Năm 1999, chiến thắng không cần chiến tranh”, nguyên tổng thống Mỹ R. Ních – sơn đã viết: “Mặt trận tư tưởng là mặt trận quyết định nhất”, “Toàn bộ vũ khí của Mỹ, các hoạt động mậu dịch, viện trợ, quan hệ kinh tế sẽ không đi đến đâu, nếu chúng ta thất bại trên mặt trận tư tưởng”, “Cái sẽ có tác dụng quyết định đối với lịch sử là tư tưởng, chứ không phải là vũ khí”...</a:t>
            </a:r>
            <a:endParaRPr lang="en-US" dirty="0"/>
          </a:p>
        </p:txBody>
      </p:sp>
      <p:sp>
        <p:nvSpPr>
          <p:cNvPr id="16" name="TextBox 15">
            <a:extLst>
              <a:ext uri="{FF2B5EF4-FFF2-40B4-BE49-F238E27FC236}">
                <a16:creationId xmlns="" xmlns:a16="http://schemas.microsoft.com/office/drawing/2014/main" id="{DF044127-150E-4377-BA5E-7ED47F62FF33}"/>
              </a:ext>
            </a:extLst>
          </p:cNvPr>
          <p:cNvSpPr txBox="1"/>
          <p:nvPr/>
        </p:nvSpPr>
        <p:spPr>
          <a:xfrm>
            <a:off x="6544444" y="2554106"/>
            <a:ext cx="1885949"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Thực tiễn thế giới cho thấy, bằng “vũ khí” tư tưởng là chủ đạo, các nước tư bản chủ nghĩa đã làm sụp đổ cả hệ thống xã hội chủ nghĩa tại Liên Xô và các nước Đông Âu</a:t>
            </a:r>
            <a:endParaRPr lang="en-US" dirty="0"/>
          </a:p>
        </p:txBody>
      </p:sp>
      <p:sp>
        <p:nvSpPr>
          <p:cNvPr id="17" name="TextBox 16">
            <a:extLst>
              <a:ext uri="{FF2B5EF4-FFF2-40B4-BE49-F238E27FC236}">
                <a16:creationId xmlns="" xmlns:a16="http://schemas.microsoft.com/office/drawing/2014/main" id="{72E15E68-CD35-4B3A-A74C-1642B90F73DB}"/>
              </a:ext>
            </a:extLst>
          </p:cNvPr>
          <p:cNvSpPr txBox="1"/>
          <p:nvPr/>
        </p:nvSpPr>
        <p:spPr>
          <a:xfrm>
            <a:off x="8896350" y="2504383"/>
            <a:ext cx="226695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Ngày nay hệ thống thông tin truyền thống phát triển tấ mạnh mẽ, đấu tranh trên mặt trận tư tưởng thuận lợi hơn rất nhiều so với những năm trước đây vì vậy các nước đế quốc và những thế lực thù địch sẽ lựa chọn mục tiêu tư tưởng để chống phá Việt Nam.</a:t>
            </a:r>
            <a:endParaRPr lang="en-US" dirty="0"/>
          </a:p>
        </p:txBody>
      </p:sp>
    </p:spTree>
    <p:extLst>
      <p:ext uri="{BB962C8B-B14F-4D97-AF65-F5344CB8AC3E}">
        <p14:creationId xmlns:p14="http://schemas.microsoft.com/office/powerpoint/2010/main" val="269909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4" grpId="0"/>
      <p:bldP spid="15" grpId="0"/>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479584"/>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77006" y="3070114"/>
            <a:ext cx="3677921" cy="3042195"/>
          </a:xfrm>
          <a:prstGeom prst="irregularSeal2">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572000" y="3398593"/>
            <a:ext cx="6475313" cy="103751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0088AE34-4B96-485C-8286-6D469DE3B75A}"/>
              </a:ext>
            </a:extLst>
          </p:cNvPr>
          <p:cNvSpPr txBox="1"/>
          <p:nvPr/>
        </p:nvSpPr>
        <p:spPr>
          <a:xfrm>
            <a:off x="1680049" y="3991046"/>
            <a:ext cx="20061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en-US" dirty="0" err="1"/>
              <a:t>Nội</a:t>
            </a:r>
            <a:r>
              <a:rPr lang="en-US" dirty="0"/>
              <a:t> dung </a:t>
            </a:r>
            <a:r>
              <a:rPr lang="en-US" dirty="0" err="1"/>
              <a:t>chống</a:t>
            </a:r>
            <a:r>
              <a:rPr lang="en-US" dirty="0"/>
              <a:t> </a:t>
            </a:r>
            <a:r>
              <a:rPr lang="en-US" dirty="0" err="1"/>
              <a:t>phá</a:t>
            </a:r>
            <a:r>
              <a:rPr lang="en-US" dirty="0"/>
              <a:t> </a:t>
            </a:r>
            <a:r>
              <a:rPr lang="en-US" dirty="0" err="1"/>
              <a:t>về</a:t>
            </a:r>
            <a:r>
              <a:rPr lang="en-US" dirty="0"/>
              <a:t> </a:t>
            </a:r>
            <a:r>
              <a:rPr lang="en-US" dirty="0" err="1"/>
              <a:t>tư</a:t>
            </a:r>
            <a:r>
              <a:rPr lang="en-US" dirty="0"/>
              <a:t> </a:t>
            </a:r>
            <a:r>
              <a:rPr lang="en-US" dirty="0" err="1"/>
              <a:t>tưởng</a:t>
            </a:r>
            <a:endParaRPr lang="en-US" dirty="0"/>
          </a:p>
        </p:txBody>
      </p:sp>
      <p:sp>
        <p:nvSpPr>
          <p:cNvPr id="3" name="TextBox 2">
            <a:extLst>
              <a:ext uri="{FF2B5EF4-FFF2-40B4-BE49-F238E27FC236}">
                <a16:creationId xmlns="" xmlns:a16="http://schemas.microsoft.com/office/drawing/2014/main" id="{0EBD3C8A-D47D-4D50-A67C-26BA41BECF86}"/>
              </a:ext>
            </a:extLst>
          </p:cNvPr>
          <p:cNvSpPr txBox="1"/>
          <p:nvPr/>
        </p:nvSpPr>
        <p:spPr>
          <a:xfrm>
            <a:off x="4676775" y="3529605"/>
            <a:ext cx="6252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Nhằm xoá bỏ chủ nghĩa Mác - Lênin, tư tưởng Hồ Chí Minh</a:t>
            </a:r>
            <a:endParaRPr lang="en-US" dirty="0"/>
          </a:p>
        </p:txBody>
      </p:sp>
      <p:sp>
        <p:nvSpPr>
          <p:cNvPr id="15" name="Rectangle 14">
            <a:extLst>
              <a:ext uri="{FF2B5EF4-FFF2-40B4-BE49-F238E27FC236}">
                <a16:creationId xmlns="" xmlns:a16="http://schemas.microsoft.com/office/drawing/2014/main" id="{7A55210B-3D3D-4A4F-B3A3-78909B77A7B6}"/>
              </a:ext>
            </a:extLst>
          </p:cNvPr>
          <p:cNvSpPr/>
          <p:nvPr/>
        </p:nvSpPr>
        <p:spPr>
          <a:xfrm>
            <a:off x="4565277" y="4726648"/>
            <a:ext cx="6475313" cy="1037515"/>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93CD2292-BAF2-4CFB-BBCD-DAFC6AC80AB6}"/>
              </a:ext>
            </a:extLst>
          </p:cNvPr>
          <p:cNvSpPr txBox="1"/>
          <p:nvPr/>
        </p:nvSpPr>
        <p:spPr>
          <a:xfrm>
            <a:off x="4676775" y="4850081"/>
            <a:ext cx="6252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err="1"/>
              <a:t>Nhằm</a:t>
            </a:r>
            <a:r>
              <a:rPr lang="en-US" dirty="0"/>
              <a:t> </a:t>
            </a:r>
            <a:r>
              <a:rPr lang="en-US" dirty="0" err="1"/>
              <a:t>thay</a:t>
            </a:r>
            <a:r>
              <a:rPr lang="en-US" dirty="0"/>
              <a:t> </a:t>
            </a:r>
            <a:r>
              <a:rPr lang="en-US" dirty="0" err="1"/>
              <a:t>đổi</a:t>
            </a:r>
            <a:r>
              <a:rPr lang="en-US" dirty="0"/>
              <a:t> </a:t>
            </a:r>
            <a:r>
              <a:rPr lang="en-US" dirty="0" err="1"/>
              <a:t>thế</a:t>
            </a:r>
            <a:r>
              <a:rPr lang="en-US" dirty="0"/>
              <a:t> </a:t>
            </a:r>
            <a:r>
              <a:rPr lang="en-US" dirty="0" err="1"/>
              <a:t>giới</a:t>
            </a:r>
            <a:r>
              <a:rPr lang="en-US" dirty="0"/>
              <a:t> </a:t>
            </a:r>
            <a:r>
              <a:rPr lang="en-US" dirty="0" err="1"/>
              <a:t>quan</a:t>
            </a:r>
            <a:r>
              <a:rPr lang="en-US" dirty="0"/>
              <a:t>, </a:t>
            </a:r>
            <a:r>
              <a:rPr lang="en-US" dirty="0" err="1"/>
              <a:t>thay</a:t>
            </a:r>
            <a:r>
              <a:rPr lang="en-US" dirty="0"/>
              <a:t> </a:t>
            </a:r>
            <a:r>
              <a:rPr lang="en-US" dirty="0" err="1"/>
              <a:t>đổi</a:t>
            </a:r>
            <a:r>
              <a:rPr lang="en-US" dirty="0"/>
              <a:t> </a:t>
            </a:r>
            <a:r>
              <a:rPr lang="en-US" dirty="0" err="1"/>
              <a:t>nhận</a:t>
            </a:r>
            <a:r>
              <a:rPr lang="en-US" dirty="0"/>
              <a:t> </a:t>
            </a:r>
            <a:r>
              <a:rPr lang="en-US" dirty="0" err="1"/>
              <a:t>thức</a:t>
            </a:r>
            <a:endParaRPr lang="en-US" dirty="0"/>
          </a:p>
        </p:txBody>
      </p:sp>
    </p:spTree>
    <p:extLst>
      <p:ext uri="{BB962C8B-B14F-4D97-AF65-F5344CB8AC3E}">
        <p14:creationId xmlns:p14="http://schemas.microsoft.com/office/powerpoint/2010/main" val="334529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p:bldP spid="3" grpId="0"/>
      <p:bldP spid="15"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5">
            <a:extLst>
              <a:ext uri="{FF2B5EF4-FFF2-40B4-BE49-F238E27FC236}">
                <a16:creationId xmlns="" xmlns:a16="http://schemas.microsoft.com/office/drawing/2014/main" id="{2849A109-FC4E-4385-BBFF-BC93E9E40D41}"/>
              </a:ext>
            </a:extLst>
          </p:cNvPr>
          <p:cNvSpPr>
            <a:spLocks noChangeArrowheads="1"/>
          </p:cNvSpPr>
          <p:nvPr/>
        </p:nvSpPr>
        <p:spPr bwMode="auto">
          <a:xfrm>
            <a:off x="2781300" y="276225"/>
            <a:ext cx="6477000" cy="1295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vi-VN" altLang="en-US" sz="4800">
              <a:latin typeface="Arial" panose="020B0604020202020204" pitchFamily="34" charset="0"/>
            </a:endParaRPr>
          </a:p>
        </p:txBody>
      </p:sp>
      <p:sp>
        <p:nvSpPr>
          <p:cNvPr id="8" name="Rectangle 7">
            <a:extLst>
              <a:ext uri="{FF2B5EF4-FFF2-40B4-BE49-F238E27FC236}">
                <a16:creationId xmlns="" xmlns:a16="http://schemas.microsoft.com/office/drawing/2014/main" id="{C4E9F90F-E894-4FE2-A1B6-9CD90FF3617E}"/>
              </a:ext>
            </a:extLst>
          </p:cNvPr>
          <p:cNvSpPr>
            <a:spLocks noChangeArrowheads="1"/>
          </p:cNvSpPr>
          <p:nvPr/>
        </p:nvSpPr>
        <p:spPr bwMode="auto">
          <a:xfrm>
            <a:off x="4686300" y="581025"/>
            <a:ext cx="266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4000" b="1">
                <a:solidFill>
                  <a:srgbClr val="FFFF00"/>
                </a:solidFill>
                <a:latin typeface="Arial" panose="020B0604020202020204" pitchFamily="34" charset="0"/>
              </a:rPr>
              <a:t>YÊU CẦU</a:t>
            </a:r>
          </a:p>
        </p:txBody>
      </p:sp>
      <p:sp>
        <p:nvSpPr>
          <p:cNvPr id="9" name="Text Box 8">
            <a:extLst>
              <a:ext uri="{FF2B5EF4-FFF2-40B4-BE49-F238E27FC236}">
                <a16:creationId xmlns="" xmlns:a16="http://schemas.microsoft.com/office/drawing/2014/main" id="{43BC0459-675E-42E2-B178-798512D9FB1C}"/>
              </a:ext>
            </a:extLst>
          </p:cNvPr>
          <p:cNvSpPr txBox="1">
            <a:spLocks noChangeArrowheads="1"/>
          </p:cNvSpPr>
          <p:nvPr/>
        </p:nvSpPr>
        <p:spPr bwMode="auto">
          <a:xfrm>
            <a:off x="1752600" y="2314575"/>
            <a:ext cx="830580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Tx/>
              <a:buSzTx/>
              <a:buFontTx/>
              <a:buNone/>
            </a:pP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Tích</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cực</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học</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tập</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nâng</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cao</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phẩm</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chất</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năng</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lực</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của</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người</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đoàn</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viên</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thanh</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niên</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sinh</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viên</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kế</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tiếp</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các</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thế</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hệ</a:t>
            </a:r>
            <a:r>
              <a:rPr lang="en-US" altLang="en-US" b="1" dirty="0">
                <a:solidFill>
                  <a:srgbClr val="0000FF"/>
                </a:solidFill>
                <a:latin typeface="Arial" panose="020B0604020202020204" pitchFamily="34" charset="0"/>
              </a:rPr>
              <a:t> cha </a:t>
            </a:r>
            <a:r>
              <a:rPr lang="en-US" altLang="en-US" b="1" dirty="0" err="1">
                <a:solidFill>
                  <a:srgbClr val="0000FF"/>
                </a:solidFill>
                <a:latin typeface="Arial" panose="020B0604020202020204" pitchFamily="34" charset="0"/>
              </a:rPr>
              <a:t>anh</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góp</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phần</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thực</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hiện</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thắng</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lợi</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nhiệm</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vụ</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xây</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dựng</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bảo</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vệ</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Tổ</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Quốc</a:t>
            </a:r>
            <a:r>
              <a:rPr lang="en-US" altLang="en-US" b="1" dirty="0">
                <a:solidFill>
                  <a:srgbClr val="0000FF"/>
                </a:solidFill>
                <a:latin typeface="Arial" panose="020B0604020202020204" pitchFamily="34" charset="0"/>
              </a:rPr>
              <a:t> </a:t>
            </a:r>
            <a:r>
              <a:rPr lang="en-US" altLang="en-US" b="1" dirty="0" err="1">
                <a:solidFill>
                  <a:srgbClr val="0000FF"/>
                </a:solidFill>
                <a:latin typeface="Arial" panose="020B0604020202020204" pitchFamily="34" charset="0"/>
              </a:rPr>
              <a:t>Việt</a:t>
            </a:r>
            <a:r>
              <a:rPr lang="en-US" altLang="en-US" b="1" dirty="0">
                <a:solidFill>
                  <a:srgbClr val="0000FF"/>
                </a:solidFill>
                <a:latin typeface="Arial" panose="020B0604020202020204" pitchFamily="34" charset="0"/>
              </a:rPr>
              <a:t> Nam XHCN.</a:t>
            </a:r>
          </a:p>
          <a:p>
            <a:pPr eaLnBrk="1" hangingPunct="1">
              <a:spcBef>
                <a:spcPct val="50000"/>
              </a:spcBef>
              <a:buClrTx/>
              <a:buSzTx/>
              <a:buFontTx/>
              <a:buNone/>
            </a:pPr>
            <a:endParaRPr lang="en-US" altLang="en-US" b="1" dirty="0">
              <a:solidFill>
                <a:srgbClr val="0000FF"/>
              </a:solidFill>
              <a:latin typeface="Arial" panose="020B0604020202020204" pitchFamily="34" charset="0"/>
            </a:endParaRPr>
          </a:p>
        </p:txBody>
      </p:sp>
    </p:spTree>
    <p:extLst>
      <p:ext uri="{BB962C8B-B14F-4D97-AF65-F5344CB8AC3E}">
        <p14:creationId xmlns:p14="http://schemas.microsoft.com/office/powerpoint/2010/main" val="41087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afterEffect" nodePh="1">
                                  <p:stCondLst>
                                    <p:cond delay="0"/>
                                  </p:stCondLst>
                                  <p:endCondLst>
                                    <p:cond evt="begin" delay="0">
                                      <p:tn val="5"/>
                                    </p:cond>
                                  </p:endCondLst>
                                  <p:iterate type="lt">
                                    <p:tmPct val="4000"/>
                                  </p:iterate>
                                  <p:childTnLst>
                                    <p:set>
                                      <p:cBhvr override="childStyle">
                                        <p:cTn id="6" dur="2000" fill="hold"/>
                                        <p:tgtEl>
                                          <p:spTgt spid="7">
                                            <p:txEl>
                                              <p:charRg st="4294967295" end="4294967295"/>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pic>
        <p:nvPicPr>
          <p:cNvPr id="7" name="Picture 2" descr="Richard M. Nixon">
            <a:hlinkClick r:id="rId4" tooltip="Richard M. Nixon"/>
            <a:extLst>
              <a:ext uri="{FF2B5EF4-FFF2-40B4-BE49-F238E27FC236}">
                <a16:creationId xmlns="" xmlns:a16="http://schemas.microsoft.com/office/drawing/2014/main" id="{9A2BDC48-B0D8-40CB-B971-F662DB557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1" y="2047875"/>
            <a:ext cx="2369497"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 xmlns:a16="http://schemas.microsoft.com/office/drawing/2014/main" id="{8AFD6A48-27D5-4554-BD0A-BF4FD0A1FBC8}"/>
              </a:ext>
            </a:extLst>
          </p:cNvPr>
          <p:cNvSpPr>
            <a:spLocks noChangeArrowheads="1"/>
          </p:cNvSpPr>
          <p:nvPr/>
        </p:nvSpPr>
        <p:spPr bwMode="auto">
          <a:xfrm>
            <a:off x="1181101" y="4955381"/>
            <a:ext cx="2114550" cy="366713"/>
          </a:xfrm>
          <a:prstGeom prst="rect">
            <a:avLst/>
          </a:prstGeom>
          <a:noFill/>
          <a:ln w="9525">
            <a:noFill/>
            <a:miter lim="800000"/>
            <a:headEnd/>
            <a:tailEnd/>
          </a:ln>
          <a:effectLst/>
        </p:spPr>
        <p:txBody>
          <a:bodyPr wrap="none" anchor="ctr">
            <a:spAutoFit/>
          </a:bodyPr>
          <a:lstStyle/>
          <a:p>
            <a:pPr eaLnBrk="1" hangingPunct="1">
              <a:defRPr/>
            </a:pPr>
            <a:r>
              <a:rPr lang="en-US" b="1" dirty="0">
                <a:latin typeface="Arial" charset="0"/>
              </a:rPr>
              <a:t>Richard M. Nixon</a:t>
            </a:r>
            <a:r>
              <a:rPr lang="en-US" dirty="0">
                <a:effectLst>
                  <a:outerShdw blurRad="38100" dist="38100" dir="2700000" algn="tl">
                    <a:srgbClr val="000000"/>
                  </a:outerShdw>
                </a:effectLst>
                <a:latin typeface="Arial" charset="0"/>
              </a:rPr>
              <a:t> </a:t>
            </a:r>
          </a:p>
        </p:txBody>
      </p:sp>
      <p:sp>
        <p:nvSpPr>
          <p:cNvPr id="9" name="Text Box 4">
            <a:extLst>
              <a:ext uri="{FF2B5EF4-FFF2-40B4-BE49-F238E27FC236}">
                <a16:creationId xmlns="" xmlns:a16="http://schemas.microsoft.com/office/drawing/2014/main" id="{B63F64D1-0993-4429-AD47-4BB9BF43EB1C}"/>
              </a:ext>
            </a:extLst>
          </p:cNvPr>
          <p:cNvSpPr txBox="1">
            <a:spLocks noChangeArrowheads="1"/>
          </p:cNvSpPr>
          <p:nvPr/>
        </p:nvSpPr>
        <p:spPr bwMode="auto">
          <a:xfrm>
            <a:off x="1498601" y="5362575"/>
            <a:ext cx="1479550" cy="366713"/>
          </a:xfrm>
          <a:prstGeom prst="rect">
            <a:avLst/>
          </a:prstGeom>
          <a:noFill/>
          <a:ln w="9525">
            <a:noFill/>
            <a:miter lim="800000"/>
            <a:headEnd/>
            <a:tailEnd/>
          </a:ln>
          <a:effectLst/>
        </p:spPr>
        <p:txBody>
          <a:bodyPr>
            <a:spAutoFit/>
          </a:bodyPr>
          <a:lstStyle/>
          <a:p>
            <a:pPr eaLnBrk="1" hangingPunct="1">
              <a:spcBef>
                <a:spcPct val="50000"/>
              </a:spcBef>
              <a:defRPr/>
            </a:pPr>
            <a:r>
              <a:rPr lang="en-US" dirty="0">
                <a:effectLst>
                  <a:outerShdw blurRad="38100" dist="38100" dir="2700000" algn="tl">
                    <a:srgbClr val="000000"/>
                  </a:outerShdw>
                </a:effectLst>
                <a:latin typeface="Arial" charset="0"/>
              </a:rPr>
              <a:t>1969 - 1974</a:t>
            </a:r>
          </a:p>
        </p:txBody>
      </p:sp>
      <p:sp>
        <p:nvSpPr>
          <p:cNvPr id="10" name="AutoShape 5">
            <a:extLst>
              <a:ext uri="{FF2B5EF4-FFF2-40B4-BE49-F238E27FC236}">
                <a16:creationId xmlns="" xmlns:a16="http://schemas.microsoft.com/office/drawing/2014/main" id="{128537B9-00CB-41A5-A88F-E4E1327D69DF}"/>
              </a:ext>
            </a:extLst>
          </p:cNvPr>
          <p:cNvSpPr>
            <a:spLocks noChangeArrowheads="1"/>
          </p:cNvSpPr>
          <p:nvPr/>
        </p:nvSpPr>
        <p:spPr bwMode="auto">
          <a:xfrm>
            <a:off x="5019674" y="1895474"/>
            <a:ext cx="5991225" cy="4276725"/>
          </a:xfrm>
          <a:prstGeom prst="wedgeRoundRectCallout">
            <a:avLst>
              <a:gd name="adj1" fmla="val -75817"/>
              <a:gd name="adj2" fmla="val 623"/>
              <a:gd name="adj3" fmla="val 16667"/>
            </a:avLst>
          </a:prstGeom>
          <a:solidFill>
            <a:srgbClr val="FFFF99"/>
          </a:solidFill>
          <a:ln w="9525">
            <a:solidFill>
              <a:schemeClr val="tx1"/>
            </a:solidFill>
            <a:miter lim="800000"/>
            <a:headEnd/>
            <a:tailEnd/>
          </a:ln>
          <a:effectLst/>
        </p:spPr>
        <p:txBody>
          <a:bodyPr/>
          <a:lstStyle/>
          <a:p>
            <a:pPr algn="ctr" eaLnBrk="1" hangingPunct="1">
              <a:defRPr/>
            </a:pPr>
            <a:endParaRPr lang="vi-VN" sz="2400">
              <a:effectLst>
                <a:outerShdw blurRad="38100" dist="38100" dir="2700000" algn="tl">
                  <a:srgbClr val="000000"/>
                </a:outerShdw>
              </a:effectLst>
              <a:latin typeface="Arial" charset="0"/>
            </a:endParaRPr>
          </a:p>
        </p:txBody>
      </p:sp>
      <p:sp>
        <p:nvSpPr>
          <p:cNvPr id="11" name="TextBox 10">
            <a:extLst>
              <a:ext uri="{FF2B5EF4-FFF2-40B4-BE49-F238E27FC236}">
                <a16:creationId xmlns="" xmlns:a16="http://schemas.microsoft.com/office/drawing/2014/main" id="{806BC659-0C1D-44C2-8895-728C6717FDAC}"/>
              </a:ext>
            </a:extLst>
          </p:cNvPr>
          <p:cNvSpPr txBox="1"/>
          <p:nvPr/>
        </p:nvSpPr>
        <p:spPr>
          <a:xfrm>
            <a:off x="2238376" y="685801"/>
            <a:ext cx="7477124" cy="646331"/>
          </a:xfrm>
          <a:prstGeom prst="rect">
            <a:avLst/>
          </a:prstGeom>
          <a:noFill/>
          <a:ln w="9525">
            <a:noFill/>
            <a:miter lim="800000"/>
            <a:headEnd/>
            <a:tailEnd/>
          </a:ln>
          <a:effectLst/>
        </p:spPr>
        <p:txBody>
          <a:bodyPr wrap="square">
            <a:spAutoFit/>
          </a:bodyPr>
          <a:lstStyle>
            <a:defPPr>
              <a:defRPr lang="en-US"/>
            </a:defPPr>
            <a:lvl1pPr algn="just">
              <a:spcBef>
                <a:spcPct val="50000"/>
              </a:spcBef>
              <a:defRPr sz="3600" b="1">
                <a:solidFill>
                  <a:srgbClr val="0000CC"/>
                </a:solidFill>
                <a:latin typeface="Arial" charset="0"/>
              </a:defRPr>
            </a:lvl1pPr>
          </a:lstStyle>
          <a:p>
            <a:pPr algn="ctr"/>
            <a:r>
              <a:rPr lang="vi-VN"/>
              <a:t>C</a:t>
            </a:r>
            <a:r>
              <a:rPr lang="en-US" dirty="0" err="1"/>
              <a:t>hống</a:t>
            </a:r>
            <a:r>
              <a:rPr lang="en-US" dirty="0"/>
              <a:t> </a:t>
            </a:r>
            <a:r>
              <a:rPr lang="en-US" dirty="0" err="1"/>
              <a:t>phá</a:t>
            </a:r>
            <a:r>
              <a:rPr lang="en-US" dirty="0"/>
              <a:t> </a:t>
            </a:r>
            <a:r>
              <a:rPr lang="en-US" dirty="0" err="1"/>
              <a:t>về</a:t>
            </a:r>
            <a:r>
              <a:rPr lang="en-US" dirty="0"/>
              <a:t> </a:t>
            </a:r>
            <a:r>
              <a:rPr lang="en-US" dirty="0" err="1"/>
              <a:t>tư</a:t>
            </a:r>
            <a:r>
              <a:rPr lang="en-US" dirty="0"/>
              <a:t> </a:t>
            </a:r>
            <a:r>
              <a:rPr lang="en-US" dirty="0" err="1"/>
              <a:t>tưởng</a:t>
            </a:r>
            <a:endParaRPr lang="en-US" dirty="0"/>
          </a:p>
        </p:txBody>
      </p:sp>
      <p:sp>
        <p:nvSpPr>
          <p:cNvPr id="12" name="Text Box 6">
            <a:extLst>
              <a:ext uri="{FF2B5EF4-FFF2-40B4-BE49-F238E27FC236}">
                <a16:creationId xmlns="" xmlns:a16="http://schemas.microsoft.com/office/drawing/2014/main" id="{B01F5319-245D-4705-9CDE-1736CB445968}"/>
              </a:ext>
            </a:extLst>
          </p:cNvPr>
          <p:cNvSpPr txBox="1">
            <a:spLocks noChangeArrowheads="1"/>
          </p:cNvSpPr>
          <p:nvPr/>
        </p:nvSpPr>
        <p:spPr bwMode="auto">
          <a:xfrm>
            <a:off x="5653086" y="2048667"/>
            <a:ext cx="4724400" cy="3970337"/>
          </a:xfrm>
          <a:prstGeom prst="rect">
            <a:avLst/>
          </a:prstGeom>
          <a:noFill/>
          <a:ln w="9525">
            <a:noFill/>
            <a:miter lim="800000"/>
            <a:headEnd/>
            <a:tailEnd/>
          </a:ln>
          <a:effectLst/>
        </p:spPr>
        <p:txBody>
          <a:bodyPr>
            <a:spAutoFit/>
          </a:bodyPr>
          <a:lstStyle/>
          <a:p>
            <a:pPr algn="just" eaLnBrk="1" hangingPunct="1">
              <a:spcBef>
                <a:spcPct val="50000"/>
              </a:spcBef>
              <a:defRPr/>
            </a:pPr>
            <a:r>
              <a:rPr lang="en-US" sz="3600" b="1" dirty="0">
                <a:solidFill>
                  <a:srgbClr val="0000CC"/>
                </a:solidFill>
                <a:latin typeface="Arial" charset="0"/>
              </a:rPr>
              <a:t>“ </a:t>
            </a:r>
            <a:r>
              <a:rPr lang="en-US" sz="3600" b="1" dirty="0" err="1">
                <a:solidFill>
                  <a:srgbClr val="0000CC"/>
                </a:solidFill>
                <a:latin typeface="Arial" charset="0"/>
              </a:rPr>
              <a:t>Viên</a:t>
            </a:r>
            <a:r>
              <a:rPr lang="en-US" sz="3600" b="1" dirty="0">
                <a:solidFill>
                  <a:srgbClr val="0000CC"/>
                </a:solidFill>
                <a:latin typeface="Arial" charset="0"/>
              </a:rPr>
              <a:t> </a:t>
            </a:r>
            <a:r>
              <a:rPr lang="en-US" sz="3600" b="1" dirty="0" err="1">
                <a:solidFill>
                  <a:srgbClr val="0000CC"/>
                </a:solidFill>
                <a:latin typeface="Arial" charset="0"/>
              </a:rPr>
              <a:t>trơ</a:t>
            </a:r>
            <a:r>
              <a:rPr lang="en-US" sz="3600" b="1" dirty="0">
                <a:solidFill>
                  <a:srgbClr val="0000CC"/>
                </a:solidFill>
                <a:latin typeface="Arial" charset="0"/>
              </a:rPr>
              <a:t>̣ </a:t>
            </a:r>
            <a:r>
              <a:rPr lang="en-US" sz="3600" b="1" dirty="0" err="1">
                <a:solidFill>
                  <a:srgbClr val="0000CC"/>
                </a:solidFill>
                <a:latin typeface="Arial" charset="0"/>
              </a:rPr>
              <a:t>kinh</a:t>
            </a:r>
            <a:r>
              <a:rPr lang="en-US" sz="3600" b="1" dirty="0">
                <a:solidFill>
                  <a:srgbClr val="0000CC"/>
                </a:solidFill>
                <a:latin typeface="Arial" charset="0"/>
              </a:rPr>
              <a:t> </a:t>
            </a:r>
            <a:r>
              <a:rPr lang="en-US" sz="3600" b="1" dirty="0" err="1">
                <a:solidFill>
                  <a:srgbClr val="0000CC"/>
                </a:solidFill>
                <a:latin typeface="Arial" charset="0"/>
              </a:rPr>
              <a:t>tê</a:t>
            </a:r>
            <a:r>
              <a:rPr lang="en-US" sz="3600" b="1" dirty="0">
                <a:solidFill>
                  <a:srgbClr val="0000CC"/>
                </a:solidFill>
                <a:latin typeface="Arial" charset="0"/>
              </a:rPr>
              <a:t>́, </a:t>
            </a:r>
            <a:r>
              <a:rPr lang="en-US" sz="3600" b="1" dirty="0" err="1">
                <a:solidFill>
                  <a:srgbClr val="0000CC"/>
                </a:solidFill>
                <a:latin typeface="Arial" charset="0"/>
              </a:rPr>
              <a:t>quan</a:t>
            </a:r>
            <a:r>
              <a:rPr lang="en-US" sz="3600" b="1" dirty="0">
                <a:solidFill>
                  <a:srgbClr val="0000CC"/>
                </a:solidFill>
                <a:latin typeface="Arial" charset="0"/>
              </a:rPr>
              <a:t> </a:t>
            </a:r>
            <a:r>
              <a:rPr lang="en-US" sz="3600" b="1" dirty="0" err="1">
                <a:solidFill>
                  <a:srgbClr val="0000CC"/>
                </a:solidFill>
                <a:latin typeface="Arial" charset="0"/>
              </a:rPr>
              <a:t>hê</a:t>
            </a:r>
            <a:r>
              <a:rPr lang="en-US" sz="3600" b="1" dirty="0">
                <a:solidFill>
                  <a:srgbClr val="0000CC"/>
                </a:solidFill>
                <a:latin typeface="Arial" charset="0"/>
              </a:rPr>
              <a:t>̣ </a:t>
            </a:r>
            <a:r>
              <a:rPr lang="en-US" sz="3600" b="1" dirty="0" err="1">
                <a:solidFill>
                  <a:srgbClr val="0000CC"/>
                </a:solidFill>
                <a:latin typeface="Arial" charset="0"/>
              </a:rPr>
              <a:t>ngoại</a:t>
            </a:r>
            <a:r>
              <a:rPr lang="en-US" sz="3600" b="1" dirty="0">
                <a:solidFill>
                  <a:srgbClr val="0000CC"/>
                </a:solidFill>
                <a:latin typeface="Arial" charset="0"/>
              </a:rPr>
              <a:t> </a:t>
            </a:r>
            <a:r>
              <a:rPr lang="en-US" sz="3600" b="1" dirty="0" err="1">
                <a:solidFill>
                  <a:srgbClr val="0000CC"/>
                </a:solidFill>
                <a:latin typeface="Arial" charset="0"/>
              </a:rPr>
              <a:t>giao</a:t>
            </a:r>
            <a:r>
              <a:rPr lang="en-US" sz="3600" b="1" dirty="0">
                <a:solidFill>
                  <a:srgbClr val="0000CC"/>
                </a:solidFill>
                <a:latin typeface="Arial" charset="0"/>
              </a:rPr>
              <a:t> </a:t>
            </a:r>
            <a:r>
              <a:rPr lang="en-US" sz="3600" b="1" dirty="0" err="1">
                <a:solidFill>
                  <a:srgbClr val="0000CC"/>
                </a:solidFill>
                <a:latin typeface="Arial" charset="0"/>
              </a:rPr>
              <a:t>va</a:t>
            </a:r>
            <a:r>
              <a:rPr lang="en-US" sz="3600" b="1" dirty="0">
                <a:solidFill>
                  <a:srgbClr val="0000CC"/>
                </a:solidFill>
                <a:latin typeface="Arial" charset="0"/>
              </a:rPr>
              <a:t>̀ </a:t>
            </a:r>
            <a:r>
              <a:rPr lang="en-US" sz="3600" b="1" dirty="0" err="1">
                <a:solidFill>
                  <a:srgbClr val="0000CC"/>
                </a:solidFill>
                <a:latin typeface="Arial" charset="0"/>
              </a:rPr>
              <a:t>quan</a:t>
            </a:r>
            <a:r>
              <a:rPr lang="en-US" sz="3600" b="1" dirty="0">
                <a:solidFill>
                  <a:srgbClr val="0000CC"/>
                </a:solidFill>
                <a:latin typeface="Arial" charset="0"/>
              </a:rPr>
              <a:t> </a:t>
            </a:r>
            <a:r>
              <a:rPr lang="en-US" sz="3600" b="1" dirty="0" err="1">
                <a:solidFill>
                  <a:srgbClr val="0000CC"/>
                </a:solidFill>
                <a:latin typeface="Arial" charset="0"/>
              </a:rPr>
              <a:t>hê</a:t>
            </a:r>
            <a:r>
              <a:rPr lang="en-US" sz="3600" b="1" dirty="0">
                <a:solidFill>
                  <a:srgbClr val="0000CC"/>
                </a:solidFill>
                <a:latin typeface="Arial" charset="0"/>
              </a:rPr>
              <a:t>̣ cá </a:t>
            </a:r>
            <a:r>
              <a:rPr lang="en-US" sz="3600" b="1" dirty="0" err="1">
                <a:solidFill>
                  <a:srgbClr val="0000CC"/>
                </a:solidFill>
                <a:latin typeface="Arial" charset="0"/>
              </a:rPr>
              <a:t>nhân</a:t>
            </a:r>
            <a:r>
              <a:rPr lang="en-US" sz="3600" b="1" dirty="0">
                <a:solidFill>
                  <a:srgbClr val="0000CC"/>
                </a:solidFill>
                <a:latin typeface="Arial" charset="0"/>
              </a:rPr>
              <a:t> sẽ </a:t>
            </a:r>
            <a:r>
              <a:rPr lang="en-US" sz="3600" b="1" dirty="0" err="1">
                <a:solidFill>
                  <a:srgbClr val="0000CC"/>
                </a:solidFill>
                <a:latin typeface="Arial" charset="0"/>
              </a:rPr>
              <a:t>chẳng</a:t>
            </a:r>
            <a:r>
              <a:rPr lang="en-US" sz="3600" b="1" dirty="0">
                <a:solidFill>
                  <a:srgbClr val="0000CC"/>
                </a:solidFill>
                <a:latin typeface="Arial" charset="0"/>
              </a:rPr>
              <a:t> </a:t>
            </a:r>
            <a:r>
              <a:rPr lang="en-US" sz="3600" b="1" dirty="0" err="1">
                <a:solidFill>
                  <a:srgbClr val="0000CC"/>
                </a:solidFill>
                <a:latin typeface="Arial" charset="0"/>
              </a:rPr>
              <a:t>ăn</a:t>
            </a:r>
            <a:r>
              <a:rPr lang="en-US" sz="3600" b="1" dirty="0">
                <a:solidFill>
                  <a:srgbClr val="0000CC"/>
                </a:solidFill>
                <a:latin typeface="Arial" charset="0"/>
              </a:rPr>
              <a:t> </a:t>
            </a:r>
            <a:r>
              <a:rPr lang="en-US" sz="3600" b="1" dirty="0" err="1">
                <a:solidFill>
                  <a:srgbClr val="0000CC"/>
                </a:solidFill>
                <a:latin typeface="Arial" charset="0"/>
              </a:rPr>
              <a:t>thua</a:t>
            </a:r>
            <a:r>
              <a:rPr lang="en-US" sz="3600" b="1" dirty="0">
                <a:solidFill>
                  <a:srgbClr val="0000CC"/>
                </a:solidFill>
                <a:latin typeface="Arial" charset="0"/>
              </a:rPr>
              <a:t> </a:t>
            </a:r>
            <a:r>
              <a:rPr lang="en-US" sz="3600" b="1" dirty="0" err="1">
                <a:solidFill>
                  <a:srgbClr val="0000CC"/>
                </a:solidFill>
                <a:latin typeface="Arial" charset="0"/>
              </a:rPr>
              <a:t>gi</a:t>
            </a:r>
            <a:r>
              <a:rPr lang="en-US" sz="3600" b="1" dirty="0">
                <a:solidFill>
                  <a:srgbClr val="0000CC"/>
                </a:solidFill>
                <a:latin typeface="Arial" charset="0"/>
              </a:rPr>
              <a:t>̀ </a:t>
            </a:r>
            <a:r>
              <a:rPr lang="en-US" sz="3600" b="1" dirty="0" err="1">
                <a:solidFill>
                  <a:srgbClr val="0000CC"/>
                </a:solidFill>
                <a:latin typeface="Arial" charset="0"/>
              </a:rPr>
              <a:t>hết</a:t>
            </a:r>
            <a:r>
              <a:rPr lang="en-US" sz="3600" b="1" dirty="0">
                <a:solidFill>
                  <a:srgbClr val="0000CC"/>
                </a:solidFill>
                <a:latin typeface="Arial" charset="0"/>
              </a:rPr>
              <a:t> </a:t>
            </a:r>
            <a:r>
              <a:rPr lang="en-US" sz="3600" b="1" dirty="0" err="1">
                <a:solidFill>
                  <a:srgbClr val="0000CC"/>
                </a:solidFill>
                <a:latin typeface="Arial" charset="0"/>
              </a:rPr>
              <a:t>nếu</a:t>
            </a:r>
            <a:r>
              <a:rPr lang="en-US" sz="3600" b="1" dirty="0">
                <a:solidFill>
                  <a:srgbClr val="0000CC"/>
                </a:solidFill>
                <a:latin typeface="Arial" charset="0"/>
              </a:rPr>
              <a:t> </a:t>
            </a:r>
            <a:r>
              <a:rPr lang="en-US" sz="3600" b="1" dirty="0" err="1">
                <a:solidFill>
                  <a:srgbClr val="0000CC"/>
                </a:solidFill>
                <a:latin typeface="Arial" charset="0"/>
              </a:rPr>
              <a:t>không</a:t>
            </a:r>
            <a:r>
              <a:rPr lang="en-US" sz="3600" b="1" dirty="0">
                <a:solidFill>
                  <a:srgbClr val="0000CC"/>
                </a:solidFill>
                <a:latin typeface="Arial" charset="0"/>
              </a:rPr>
              <a:t> </a:t>
            </a:r>
            <a:r>
              <a:rPr lang="en-US" sz="3600" b="1" dirty="0" err="1">
                <a:solidFill>
                  <a:srgbClr val="0000CC"/>
                </a:solidFill>
                <a:latin typeface="Arial" charset="0"/>
              </a:rPr>
              <a:t>chiến</a:t>
            </a:r>
            <a:r>
              <a:rPr lang="en-US" sz="3600" b="1" dirty="0">
                <a:solidFill>
                  <a:srgbClr val="0000CC"/>
                </a:solidFill>
                <a:latin typeface="Arial" charset="0"/>
              </a:rPr>
              <a:t> </a:t>
            </a:r>
            <a:r>
              <a:rPr lang="en-US" sz="3600" b="1" dirty="0" err="1">
                <a:solidFill>
                  <a:srgbClr val="0000CC"/>
                </a:solidFill>
                <a:latin typeface="Arial" charset="0"/>
              </a:rPr>
              <a:t>thắng</a:t>
            </a:r>
            <a:r>
              <a:rPr lang="en-US" sz="3600" b="1" dirty="0">
                <a:solidFill>
                  <a:srgbClr val="0000CC"/>
                </a:solidFill>
                <a:latin typeface="Arial" charset="0"/>
              </a:rPr>
              <a:t> </a:t>
            </a:r>
            <a:r>
              <a:rPr lang="en-US" sz="3600" b="1" dirty="0" err="1">
                <a:solidFill>
                  <a:srgbClr val="0000CC"/>
                </a:solidFill>
                <a:latin typeface="Arial" charset="0"/>
              </a:rPr>
              <a:t>được</a:t>
            </a:r>
            <a:r>
              <a:rPr lang="en-US" sz="3600" b="1" dirty="0">
                <a:solidFill>
                  <a:srgbClr val="0000CC"/>
                </a:solidFill>
                <a:latin typeface="Arial" charset="0"/>
              </a:rPr>
              <a:t> </a:t>
            </a:r>
            <a:r>
              <a:rPr lang="en-US" sz="3600" b="1" dirty="0" err="1">
                <a:solidFill>
                  <a:srgbClr val="0000CC"/>
                </a:solidFill>
                <a:latin typeface="Arial" charset="0"/>
              </a:rPr>
              <a:t>tư</a:t>
            </a:r>
            <a:r>
              <a:rPr lang="en-US" sz="3600" b="1" dirty="0">
                <a:solidFill>
                  <a:srgbClr val="0000CC"/>
                </a:solidFill>
                <a:latin typeface="Arial" charset="0"/>
              </a:rPr>
              <a:t> </a:t>
            </a:r>
            <a:r>
              <a:rPr lang="en-US" sz="3600" b="1" dirty="0" err="1">
                <a:solidFill>
                  <a:srgbClr val="0000CC"/>
                </a:solidFill>
                <a:latin typeface="Arial" charset="0"/>
              </a:rPr>
              <a:t>tưởng</a:t>
            </a:r>
            <a:r>
              <a:rPr lang="en-US" sz="3600" b="1" dirty="0">
                <a:solidFill>
                  <a:srgbClr val="0000CC"/>
                </a:solidFill>
                <a:latin typeface="Arial" charset="0"/>
              </a:rPr>
              <a:t> </a:t>
            </a:r>
            <a:r>
              <a:rPr lang="en-US" sz="3600" b="1" dirty="0" err="1">
                <a:solidFill>
                  <a:srgbClr val="0000CC"/>
                </a:solidFill>
                <a:latin typeface="Arial" charset="0"/>
              </a:rPr>
              <a:t>cộng</a:t>
            </a:r>
            <a:r>
              <a:rPr lang="en-US" sz="3600" b="1" dirty="0">
                <a:solidFill>
                  <a:srgbClr val="0000CC"/>
                </a:solidFill>
                <a:latin typeface="Arial" charset="0"/>
              </a:rPr>
              <a:t> </a:t>
            </a:r>
            <a:r>
              <a:rPr lang="en-US" sz="3600" b="1" dirty="0" err="1">
                <a:solidFill>
                  <a:srgbClr val="0000CC"/>
                </a:solidFill>
                <a:latin typeface="Arial" charset="0"/>
              </a:rPr>
              <a:t>sản</a:t>
            </a:r>
            <a:r>
              <a:rPr lang="en-US" sz="3600" b="1" dirty="0">
                <a:solidFill>
                  <a:srgbClr val="0000CC"/>
                </a:solidFill>
                <a:latin typeface="Arial" charset="0"/>
              </a:rPr>
              <a:t>” </a:t>
            </a:r>
          </a:p>
        </p:txBody>
      </p:sp>
    </p:spTree>
    <p:extLst>
      <p:ext uri="{BB962C8B-B14F-4D97-AF65-F5344CB8AC3E}">
        <p14:creationId xmlns:p14="http://schemas.microsoft.com/office/powerpoint/2010/main" val="236242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94057" y="3070112"/>
            <a:ext cx="3126117" cy="304219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076700" y="3041206"/>
            <a:ext cx="6970614" cy="830997"/>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9">
            <a:extLst>
              <a:ext uri="{FF2B5EF4-FFF2-40B4-BE49-F238E27FC236}">
                <a16:creationId xmlns="" xmlns:a16="http://schemas.microsoft.com/office/drawing/2014/main" id="{4CA3D7B9-D3B4-4DB0-8D67-37FF9294A11E}"/>
              </a:ext>
            </a:extLst>
          </p:cNvPr>
          <p:cNvSpPr txBox="1">
            <a:spLocks noChangeArrowheads="1"/>
          </p:cNvSpPr>
          <p:nvPr/>
        </p:nvSpPr>
        <p:spPr bwMode="auto">
          <a:xfrm>
            <a:off x="1408788" y="3854006"/>
            <a:ext cx="2057400" cy="1384995"/>
          </a:xfrm>
          <a:prstGeom prst="rect">
            <a:avLst/>
          </a:prstGeom>
          <a:noFill/>
          <a:ln w="9525">
            <a:noFill/>
            <a:miter lim="800000"/>
            <a:headEnd/>
            <a:tailEnd/>
          </a:ln>
          <a:effectLst/>
        </p:spPr>
        <p:txBody>
          <a:bodyPr>
            <a:spAutoFit/>
          </a:bodyPr>
          <a:lstStyle/>
          <a:p>
            <a:pPr algn="ctr" fontAlgn="base">
              <a:spcBef>
                <a:spcPct val="50000"/>
              </a:spcBef>
              <a:spcAft>
                <a:spcPct val="0"/>
              </a:spcAft>
              <a:defRPr/>
            </a:pPr>
            <a:r>
              <a:rPr lang="vi-VN" sz="2800" b="1" dirty="0">
                <a:solidFill>
                  <a:srgbClr val="000066">
                    <a:lumMod val="60000"/>
                    <a:lumOff val="40000"/>
                  </a:srgbClr>
                </a:solidFill>
                <a:latin typeface="Arial" charset="0"/>
              </a:rPr>
              <a:t>CHỐNG PHÁ </a:t>
            </a:r>
            <a:r>
              <a:rPr lang="en-US" sz="2800" b="1" dirty="0">
                <a:solidFill>
                  <a:srgbClr val="000066">
                    <a:lumMod val="60000"/>
                    <a:lumOff val="40000"/>
                  </a:srgbClr>
                </a:solidFill>
                <a:latin typeface="Arial" charset="0"/>
              </a:rPr>
              <a:t>VỀ      VĂN HÓA</a:t>
            </a:r>
          </a:p>
        </p:txBody>
      </p:sp>
      <p:sp>
        <p:nvSpPr>
          <p:cNvPr id="11" name="TextBox 10">
            <a:extLst>
              <a:ext uri="{FF2B5EF4-FFF2-40B4-BE49-F238E27FC236}">
                <a16:creationId xmlns="" xmlns:a16="http://schemas.microsoft.com/office/drawing/2014/main" id="{BFC7E5F3-FB19-47ED-907D-FB08D706176A}"/>
              </a:ext>
            </a:extLst>
          </p:cNvPr>
          <p:cNvSpPr txBox="1"/>
          <p:nvPr/>
        </p:nvSpPr>
        <p:spPr>
          <a:xfrm>
            <a:off x="4430392" y="3088831"/>
            <a:ext cx="6494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Tại sao chủ nghĩa đế quốc và các thế lực thù địch chống phá </a:t>
            </a:r>
            <a:r>
              <a:rPr lang="en-US" sz="2000" dirty="0"/>
              <a:t>V</a:t>
            </a:r>
            <a:r>
              <a:rPr lang="vi-VN" sz="2000" dirty="0"/>
              <a:t>iệt </a:t>
            </a:r>
            <a:r>
              <a:rPr lang="en-US" sz="2000" dirty="0"/>
              <a:t>N</a:t>
            </a:r>
            <a:r>
              <a:rPr lang="vi-VN" sz="2000" dirty="0"/>
              <a:t>am trên lĩnh vực </a:t>
            </a:r>
            <a:r>
              <a:rPr lang="en-US" sz="2000" dirty="0" err="1"/>
              <a:t>văn</a:t>
            </a:r>
            <a:r>
              <a:rPr lang="vi-VN" sz="2000" dirty="0"/>
              <a:t> hóa</a:t>
            </a:r>
            <a:r>
              <a:rPr lang="en-US" sz="2000" dirty="0"/>
              <a:t>? </a:t>
            </a:r>
          </a:p>
        </p:txBody>
      </p:sp>
      <p:sp>
        <p:nvSpPr>
          <p:cNvPr id="13" name="TextBox 12">
            <a:extLst>
              <a:ext uri="{FF2B5EF4-FFF2-40B4-BE49-F238E27FC236}">
                <a16:creationId xmlns="" xmlns:a16="http://schemas.microsoft.com/office/drawing/2014/main" id="{D525A121-241E-4378-A6A2-7B4F16086869}"/>
              </a:ext>
            </a:extLst>
          </p:cNvPr>
          <p:cNvSpPr txBox="1"/>
          <p:nvPr/>
        </p:nvSpPr>
        <p:spPr>
          <a:xfrm>
            <a:off x="4295776" y="3911392"/>
            <a:ext cx="4544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err="1"/>
              <a:t>Khái</a:t>
            </a:r>
            <a:r>
              <a:rPr lang="en-US" dirty="0"/>
              <a:t> </a:t>
            </a:r>
            <a:r>
              <a:rPr lang="en-US" dirty="0" err="1"/>
              <a:t>niệm</a:t>
            </a:r>
            <a:r>
              <a:rPr lang="en-US" dirty="0"/>
              <a:t> </a:t>
            </a:r>
            <a:r>
              <a:rPr lang="en-US" dirty="0" err="1"/>
              <a:t>văn</a:t>
            </a:r>
            <a:r>
              <a:rPr lang="en-US" dirty="0"/>
              <a:t> </a:t>
            </a:r>
            <a:r>
              <a:rPr lang="en-US" dirty="0" err="1"/>
              <a:t>hóa</a:t>
            </a:r>
            <a:r>
              <a:rPr lang="en-US" dirty="0"/>
              <a:t>:</a:t>
            </a:r>
          </a:p>
        </p:txBody>
      </p:sp>
      <p:sp>
        <p:nvSpPr>
          <p:cNvPr id="14" name="TextBox 13">
            <a:extLst>
              <a:ext uri="{FF2B5EF4-FFF2-40B4-BE49-F238E27FC236}">
                <a16:creationId xmlns="" xmlns:a16="http://schemas.microsoft.com/office/drawing/2014/main" id="{54194F27-FE34-47DA-9EBE-555B82ADA5DC}"/>
              </a:ext>
            </a:extLst>
          </p:cNvPr>
          <p:cNvSpPr txBox="1"/>
          <p:nvPr/>
        </p:nvSpPr>
        <p:spPr>
          <a:xfrm>
            <a:off x="3895725" y="4412246"/>
            <a:ext cx="72104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en-US" dirty="0" err="1"/>
              <a:t>Văn</a:t>
            </a:r>
            <a:r>
              <a:rPr lang="en-US" dirty="0"/>
              <a:t> </a:t>
            </a:r>
            <a:r>
              <a:rPr lang="en-US" dirty="0" err="1"/>
              <a:t>hóa</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hữu</a:t>
            </a:r>
            <a:r>
              <a:rPr lang="en-US" dirty="0"/>
              <a:t> </a:t>
            </a:r>
            <a:r>
              <a:rPr lang="en-US" dirty="0" err="1"/>
              <a:t>cơ</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vật</a:t>
            </a:r>
            <a:r>
              <a:rPr lang="en-US" dirty="0"/>
              <a:t> </a:t>
            </a:r>
            <a:r>
              <a:rPr lang="en-US" dirty="0" err="1"/>
              <a:t>chất</a:t>
            </a:r>
            <a:r>
              <a:rPr lang="en-US" dirty="0"/>
              <a:t> </a:t>
            </a:r>
            <a:r>
              <a:rPr lang="en-US" dirty="0" err="1"/>
              <a:t>và</a:t>
            </a:r>
            <a:r>
              <a:rPr lang="en-US" dirty="0"/>
              <a:t> </a:t>
            </a:r>
            <a:r>
              <a:rPr lang="en-US" dirty="0" err="1"/>
              <a:t>tinh</a:t>
            </a:r>
            <a:r>
              <a:rPr lang="en-US" dirty="0"/>
              <a:t> </a:t>
            </a:r>
            <a:r>
              <a:rPr lang="en-US" dirty="0" err="1"/>
              <a:t>thần</a:t>
            </a:r>
            <a:r>
              <a:rPr lang="en-US" dirty="0"/>
              <a:t> do con </a:t>
            </a:r>
            <a:r>
              <a:rPr lang="en-US" dirty="0" err="1"/>
              <a:t>người</a:t>
            </a:r>
            <a:r>
              <a:rPr lang="en-US" dirty="0"/>
              <a:t> </a:t>
            </a:r>
            <a:r>
              <a:rPr lang="en-US" dirty="0" err="1"/>
              <a:t>sáng</a:t>
            </a:r>
            <a:r>
              <a:rPr lang="en-US" dirty="0"/>
              <a:t> </a:t>
            </a:r>
            <a:r>
              <a:rPr lang="en-US" dirty="0" err="1"/>
              <a:t>tạo</a:t>
            </a:r>
            <a:r>
              <a:rPr lang="en-US" dirty="0"/>
              <a:t> </a:t>
            </a:r>
            <a:r>
              <a:rPr lang="en-US" dirty="0" err="1"/>
              <a:t>và</a:t>
            </a:r>
            <a:r>
              <a:rPr lang="en-US" dirty="0"/>
              <a:t> </a:t>
            </a:r>
            <a:r>
              <a:rPr lang="en-US" dirty="0" err="1"/>
              <a:t>tích</a:t>
            </a:r>
            <a:r>
              <a:rPr lang="en-US" dirty="0"/>
              <a:t> </a:t>
            </a:r>
            <a:r>
              <a:rPr lang="en-US" dirty="0" err="1"/>
              <a:t>lũy</a:t>
            </a:r>
            <a:r>
              <a:rPr lang="en-US" dirty="0"/>
              <a:t> qua </a:t>
            </a:r>
            <a:r>
              <a:rPr lang="en-US" dirty="0" err="1"/>
              <a:t>quá</a:t>
            </a:r>
            <a:r>
              <a:rPr lang="en-US" dirty="0"/>
              <a:t> </a:t>
            </a:r>
            <a:r>
              <a:rPr lang="en-US" dirty="0" err="1"/>
              <a:t>trình</a:t>
            </a:r>
            <a:r>
              <a:rPr lang="en-US" dirty="0"/>
              <a:t> </a:t>
            </a:r>
            <a:r>
              <a:rPr lang="en-US" dirty="0" err="1"/>
              <a:t>hoạt</a:t>
            </a:r>
            <a:r>
              <a:rPr lang="en-US" dirty="0"/>
              <a:t> </a:t>
            </a:r>
            <a:r>
              <a:rPr lang="en-US" dirty="0" err="1"/>
              <a:t>động</a:t>
            </a:r>
            <a:r>
              <a:rPr lang="en-US" dirty="0"/>
              <a:t> </a:t>
            </a:r>
            <a:r>
              <a:rPr lang="en-US" dirty="0" err="1"/>
              <a:t>thực</a:t>
            </a:r>
            <a:r>
              <a:rPr lang="en-US" dirty="0"/>
              <a:t> </a:t>
            </a:r>
            <a:r>
              <a:rPr lang="en-US" dirty="0" err="1"/>
              <a:t>tiễn</a:t>
            </a:r>
            <a:r>
              <a:rPr lang="en-US" dirty="0"/>
              <a:t>, </a:t>
            </a:r>
            <a:r>
              <a:rPr lang="en-US" dirty="0" err="1"/>
              <a:t>trong</a:t>
            </a:r>
            <a:r>
              <a:rPr lang="en-US" dirty="0"/>
              <a:t> </a:t>
            </a:r>
            <a:r>
              <a:rPr lang="en-US" dirty="0" err="1"/>
              <a:t>sự</a:t>
            </a:r>
            <a:r>
              <a:rPr lang="en-US" dirty="0"/>
              <a:t> </a:t>
            </a:r>
            <a:r>
              <a:rPr lang="en-US" dirty="0" err="1"/>
              <a:t>tương</a:t>
            </a:r>
            <a:r>
              <a:rPr lang="en-US" dirty="0"/>
              <a:t> </a:t>
            </a:r>
            <a:r>
              <a:rPr lang="en-US" dirty="0" err="1"/>
              <a:t>tác</a:t>
            </a:r>
            <a:r>
              <a:rPr lang="en-US" dirty="0"/>
              <a:t> </a:t>
            </a:r>
            <a:r>
              <a:rPr lang="en-US" dirty="0" err="1"/>
              <a:t>giữa</a:t>
            </a:r>
            <a:r>
              <a:rPr lang="en-US" dirty="0"/>
              <a:t> con </a:t>
            </a:r>
            <a:r>
              <a:rPr lang="en-US" dirty="0" err="1"/>
              <a:t>người</a:t>
            </a:r>
            <a:r>
              <a:rPr lang="en-US" dirty="0"/>
              <a:t> </a:t>
            </a:r>
            <a:r>
              <a:rPr lang="en-US" dirty="0" err="1"/>
              <a:t>với</a:t>
            </a:r>
            <a:r>
              <a:rPr lang="en-US" dirty="0"/>
              <a:t> </a:t>
            </a:r>
            <a:r>
              <a:rPr lang="en-US" dirty="0" err="1"/>
              <a:t>môi</a:t>
            </a:r>
            <a:r>
              <a:rPr lang="en-US" dirty="0"/>
              <a:t> </a:t>
            </a:r>
            <a:r>
              <a:rPr lang="en-US" dirty="0" err="1"/>
              <a:t>trường</a:t>
            </a:r>
            <a:r>
              <a:rPr lang="en-US" dirty="0"/>
              <a:t> </a:t>
            </a:r>
            <a:r>
              <a:rPr lang="en-US" dirty="0" err="1"/>
              <a:t>tự</a:t>
            </a:r>
            <a:r>
              <a:rPr lang="en-US" dirty="0"/>
              <a:t> </a:t>
            </a:r>
            <a:r>
              <a:rPr lang="en-US" dirty="0" err="1"/>
              <a:t>nhiên</a:t>
            </a:r>
            <a:r>
              <a:rPr lang="en-US" dirty="0"/>
              <a:t> </a:t>
            </a:r>
            <a:r>
              <a:rPr lang="en-US" dirty="0" err="1"/>
              <a:t>và</a:t>
            </a:r>
            <a:r>
              <a:rPr lang="en-US" dirty="0"/>
              <a:t> </a:t>
            </a:r>
            <a:r>
              <a:rPr lang="en-US" dirty="0" err="1"/>
              <a:t>xã</a:t>
            </a:r>
            <a:r>
              <a:rPr lang="en-US" dirty="0"/>
              <a:t> </a:t>
            </a:r>
            <a:r>
              <a:rPr lang="en-US" dirty="0" err="1"/>
              <a:t>hội</a:t>
            </a:r>
            <a:endParaRPr lang="en-US" dirty="0"/>
          </a:p>
        </p:txBody>
      </p:sp>
    </p:spTree>
    <p:extLst>
      <p:ext uri="{BB962C8B-B14F-4D97-AF65-F5344CB8AC3E}">
        <p14:creationId xmlns:p14="http://schemas.microsoft.com/office/powerpoint/2010/main" val="19088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17" grpId="0"/>
      <p:bldP spid="11"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D00941A6-E5B0-4160-A570-9576358C8230}"/>
              </a:ext>
            </a:extLst>
          </p:cNvPr>
          <p:cNvSpPr/>
          <p:nvPr/>
        </p:nvSpPr>
        <p:spPr>
          <a:xfrm>
            <a:off x="2743200" y="407461"/>
            <a:ext cx="6970614" cy="830997"/>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670AFE93-95F1-4A42-BC74-10ADA5E37FFD}"/>
              </a:ext>
            </a:extLst>
          </p:cNvPr>
          <p:cNvSpPr txBox="1"/>
          <p:nvPr/>
        </p:nvSpPr>
        <p:spPr>
          <a:xfrm>
            <a:off x="2954017" y="469016"/>
            <a:ext cx="6494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Tại sao chủ nghĩa đế quốc và các thế lực thù địch chống phá </a:t>
            </a:r>
            <a:r>
              <a:rPr lang="en-US" sz="2000" dirty="0"/>
              <a:t>V</a:t>
            </a:r>
            <a:r>
              <a:rPr lang="vi-VN" sz="2000" dirty="0"/>
              <a:t>iệt </a:t>
            </a:r>
            <a:r>
              <a:rPr lang="en-US" sz="2000" dirty="0"/>
              <a:t>N</a:t>
            </a:r>
            <a:r>
              <a:rPr lang="vi-VN" sz="2000" dirty="0"/>
              <a:t>am trên lĩnh vực </a:t>
            </a:r>
            <a:r>
              <a:rPr lang="en-US" sz="2000" dirty="0" err="1"/>
              <a:t>văn</a:t>
            </a:r>
            <a:r>
              <a:rPr lang="vi-VN" sz="2000" dirty="0"/>
              <a:t> hóa</a:t>
            </a:r>
            <a:r>
              <a:rPr lang="en-US" sz="2000" dirty="0"/>
              <a:t>? </a:t>
            </a:r>
          </a:p>
        </p:txBody>
      </p:sp>
      <p:sp>
        <p:nvSpPr>
          <p:cNvPr id="3" name="TextBox 2">
            <a:extLst>
              <a:ext uri="{FF2B5EF4-FFF2-40B4-BE49-F238E27FC236}">
                <a16:creationId xmlns="" xmlns:a16="http://schemas.microsoft.com/office/drawing/2014/main" id="{459C1D61-6993-4D24-8C4F-22665F3D10C3}"/>
              </a:ext>
            </a:extLst>
          </p:cNvPr>
          <p:cNvSpPr txBox="1"/>
          <p:nvPr/>
        </p:nvSpPr>
        <p:spPr>
          <a:xfrm>
            <a:off x="1181100" y="1866900"/>
            <a:ext cx="998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400" dirty="0"/>
              <a:t>- Xuất phát từ </a:t>
            </a:r>
            <a:r>
              <a:rPr lang="en-US" sz="2400" dirty="0" err="1"/>
              <a:t>giá</a:t>
            </a:r>
            <a:r>
              <a:rPr lang="en-US" sz="2400" dirty="0"/>
              <a:t> </a:t>
            </a:r>
            <a:r>
              <a:rPr lang="en-US" sz="2400" dirty="0" err="1"/>
              <a:t>trị</a:t>
            </a:r>
            <a:r>
              <a:rPr lang="en-US" sz="2400" dirty="0"/>
              <a:t>, </a:t>
            </a:r>
            <a:r>
              <a:rPr lang="en-US" sz="2400" dirty="0" err="1"/>
              <a:t>sức</a:t>
            </a:r>
            <a:r>
              <a:rPr lang="en-US" sz="2400" dirty="0"/>
              <a:t> </a:t>
            </a:r>
            <a:r>
              <a:rPr lang="en-US" sz="2400" dirty="0" err="1"/>
              <a:t>mạnh</a:t>
            </a:r>
            <a:r>
              <a:rPr lang="en-US" sz="2400" dirty="0"/>
              <a:t> </a:t>
            </a:r>
            <a:r>
              <a:rPr lang="en-US" sz="2400" dirty="0" err="1"/>
              <a:t>của</a:t>
            </a:r>
            <a:r>
              <a:rPr lang="en-US" sz="2400" dirty="0"/>
              <a:t> </a:t>
            </a:r>
            <a:r>
              <a:rPr lang="en-US" sz="2400" dirty="0" err="1"/>
              <a:t>văn</a:t>
            </a:r>
            <a:r>
              <a:rPr lang="en-US" sz="2400" dirty="0"/>
              <a:t> </a:t>
            </a:r>
            <a:r>
              <a:rPr lang="en-US" sz="2400" dirty="0" err="1"/>
              <a:t>hóa</a:t>
            </a:r>
            <a:r>
              <a:rPr lang="vi-VN" sz="2400" dirty="0"/>
              <a:t> đối với con người và xã hội </a:t>
            </a:r>
            <a:endParaRPr lang="en-US" sz="2400" dirty="0"/>
          </a:p>
        </p:txBody>
      </p:sp>
      <p:sp>
        <p:nvSpPr>
          <p:cNvPr id="4" name="Rectangle: Rounded Corners 3">
            <a:extLst>
              <a:ext uri="{FF2B5EF4-FFF2-40B4-BE49-F238E27FC236}">
                <a16:creationId xmlns="" xmlns:a16="http://schemas.microsoft.com/office/drawing/2014/main" id="{02F58A57-372D-46BD-9610-479F59004FFC}"/>
              </a:ext>
            </a:extLst>
          </p:cNvPr>
          <p:cNvSpPr/>
          <p:nvPr/>
        </p:nvSpPr>
        <p:spPr>
          <a:xfrm>
            <a:off x="1314450" y="2847975"/>
            <a:ext cx="4076700" cy="333375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75AD9507-3AB4-43C6-820B-55E1D860758A}"/>
              </a:ext>
            </a:extLst>
          </p:cNvPr>
          <p:cNvSpPr/>
          <p:nvPr/>
        </p:nvSpPr>
        <p:spPr>
          <a:xfrm>
            <a:off x="5580957" y="2847975"/>
            <a:ext cx="5239443" cy="333375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86E7388C-BF2D-4753-901F-EB2850C8837F}"/>
              </a:ext>
            </a:extLst>
          </p:cNvPr>
          <p:cNvSpPr txBox="1"/>
          <p:nvPr/>
        </p:nvSpPr>
        <p:spPr>
          <a:xfrm>
            <a:off x="1533812" y="3083689"/>
            <a:ext cx="363797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1800" dirty="0"/>
              <a:t>+ </a:t>
            </a:r>
            <a:r>
              <a:rPr lang="en-US" sz="1800" dirty="0" err="1"/>
              <a:t>Văn</a:t>
            </a:r>
            <a:r>
              <a:rPr lang="en-US" sz="1800" dirty="0"/>
              <a:t> </a:t>
            </a:r>
            <a:r>
              <a:rPr lang="en-US" sz="1800" dirty="0" err="1"/>
              <a:t>hóa</a:t>
            </a:r>
            <a:r>
              <a:rPr lang="en-US" sz="1800" dirty="0"/>
              <a:t> </a:t>
            </a:r>
            <a:r>
              <a:rPr lang="en-US" sz="1800" dirty="0" err="1"/>
              <a:t>là</a:t>
            </a:r>
            <a:r>
              <a:rPr lang="en-US" sz="1800" dirty="0"/>
              <a:t> </a:t>
            </a:r>
            <a:r>
              <a:rPr lang="en-US" sz="1800" dirty="0" err="1"/>
              <a:t>một</a:t>
            </a:r>
            <a:r>
              <a:rPr lang="en-US" sz="1800" dirty="0"/>
              <a:t> </a:t>
            </a:r>
            <a:r>
              <a:rPr lang="en-US" sz="1800" dirty="0" err="1"/>
              <a:t>lĩnh</a:t>
            </a:r>
            <a:r>
              <a:rPr lang="en-US" sz="1800" dirty="0"/>
              <a:t> </a:t>
            </a:r>
            <a:r>
              <a:rPr lang="en-US" sz="1800" dirty="0" err="1"/>
              <a:t>vực</a:t>
            </a:r>
            <a:r>
              <a:rPr lang="en-US" sz="1800" dirty="0"/>
              <a:t> bao </a:t>
            </a:r>
            <a:r>
              <a:rPr lang="en-US" sz="1800" dirty="0" err="1"/>
              <a:t>trùm</a:t>
            </a:r>
            <a:r>
              <a:rPr lang="en-US" sz="1800" dirty="0"/>
              <a:t> </a:t>
            </a:r>
            <a:r>
              <a:rPr lang="en-US" sz="1800" dirty="0" err="1"/>
              <a:t>mọi</a:t>
            </a:r>
            <a:r>
              <a:rPr lang="en-US" sz="1800" dirty="0"/>
              <a:t> </a:t>
            </a:r>
            <a:r>
              <a:rPr lang="en-US" sz="1800" dirty="0" err="1"/>
              <a:t>hoạt</a:t>
            </a:r>
            <a:r>
              <a:rPr lang="en-US" sz="1800" dirty="0"/>
              <a:t> </a:t>
            </a:r>
            <a:r>
              <a:rPr lang="en-US" sz="1800" dirty="0" err="1"/>
              <a:t>động</a:t>
            </a:r>
            <a:r>
              <a:rPr lang="en-US" sz="1800" dirty="0"/>
              <a:t> </a:t>
            </a:r>
            <a:r>
              <a:rPr lang="en-US" sz="1800" dirty="0" err="1"/>
              <a:t>của</a:t>
            </a:r>
            <a:r>
              <a:rPr lang="en-US" sz="1800" dirty="0"/>
              <a:t> </a:t>
            </a:r>
            <a:r>
              <a:rPr lang="en-US" sz="1800" dirty="0" err="1"/>
              <a:t>xã</a:t>
            </a:r>
            <a:r>
              <a:rPr lang="en-US" sz="1800" dirty="0"/>
              <a:t> </a:t>
            </a:r>
            <a:r>
              <a:rPr lang="en-US" sz="1800" dirty="0" err="1"/>
              <a:t>hội</a:t>
            </a:r>
            <a:r>
              <a:rPr lang="en-US" sz="1800" dirty="0"/>
              <a:t>, </a:t>
            </a:r>
            <a:r>
              <a:rPr lang="en-US" sz="1800" dirty="0" err="1"/>
              <a:t>thực</a:t>
            </a:r>
            <a:r>
              <a:rPr lang="en-US" sz="1800" dirty="0"/>
              <a:t> </a:t>
            </a:r>
            <a:r>
              <a:rPr lang="en-US" sz="1800" dirty="0" err="1"/>
              <a:t>hiện</a:t>
            </a:r>
            <a:r>
              <a:rPr lang="en-US" sz="1800" dirty="0"/>
              <a:t> </a:t>
            </a:r>
            <a:r>
              <a:rPr lang="en-US" sz="1800" dirty="0" err="1"/>
              <a:t>chức</a:t>
            </a:r>
            <a:r>
              <a:rPr lang="en-US" sz="1800" dirty="0"/>
              <a:t> </a:t>
            </a:r>
            <a:r>
              <a:rPr lang="en-US" sz="1800" dirty="0" err="1"/>
              <a:t>năng</a:t>
            </a:r>
            <a:r>
              <a:rPr lang="en-US" sz="1800" dirty="0"/>
              <a:t> </a:t>
            </a:r>
            <a:r>
              <a:rPr lang="en-US" sz="1800" dirty="0" err="1"/>
              <a:t>tổ</a:t>
            </a:r>
            <a:r>
              <a:rPr lang="en-US" sz="1800" dirty="0"/>
              <a:t> </a:t>
            </a:r>
            <a:r>
              <a:rPr lang="en-US" sz="1800" dirty="0" err="1"/>
              <a:t>chức</a:t>
            </a:r>
            <a:r>
              <a:rPr lang="en-US" sz="1800" dirty="0"/>
              <a:t> </a:t>
            </a:r>
            <a:r>
              <a:rPr lang="en-US" sz="1800" dirty="0" err="1"/>
              <a:t>xã</a:t>
            </a:r>
            <a:r>
              <a:rPr lang="en-US" sz="1800" dirty="0"/>
              <a:t> </a:t>
            </a:r>
            <a:r>
              <a:rPr lang="en-US" sz="1800" dirty="0" err="1"/>
              <a:t>hội</a:t>
            </a:r>
            <a:r>
              <a:rPr lang="en-US" sz="1800" dirty="0"/>
              <a:t>, </a:t>
            </a:r>
            <a:r>
              <a:rPr lang="en-US" sz="1800" dirty="0" err="1"/>
              <a:t>văn</a:t>
            </a:r>
            <a:r>
              <a:rPr lang="en-US" sz="1800" dirty="0"/>
              <a:t> </a:t>
            </a:r>
            <a:r>
              <a:rPr lang="en-US" sz="1800" dirty="0" err="1"/>
              <a:t>hóa</a:t>
            </a:r>
            <a:r>
              <a:rPr lang="en-US" sz="1800" dirty="0"/>
              <a:t> </a:t>
            </a:r>
            <a:r>
              <a:rPr lang="en-US" sz="1800" dirty="0" err="1"/>
              <a:t>là</a:t>
            </a:r>
            <a:r>
              <a:rPr lang="en-US" sz="1800" dirty="0"/>
              <a:t> </a:t>
            </a:r>
            <a:r>
              <a:rPr lang="en-US" sz="1800" dirty="0" err="1"/>
              <a:t>phương</a:t>
            </a:r>
            <a:r>
              <a:rPr lang="en-US" sz="1800" dirty="0"/>
              <a:t> </a:t>
            </a:r>
            <a:r>
              <a:rPr lang="en-US" sz="1800" dirty="0" err="1"/>
              <a:t>tiện</a:t>
            </a:r>
            <a:r>
              <a:rPr lang="en-US" sz="1800" dirty="0"/>
              <a:t>, </a:t>
            </a:r>
            <a:r>
              <a:rPr lang="en-US" sz="1800" dirty="0" err="1"/>
              <a:t>là</a:t>
            </a:r>
            <a:r>
              <a:rPr lang="en-US" sz="1800" dirty="0"/>
              <a:t> </a:t>
            </a:r>
            <a:r>
              <a:rPr lang="en-US" sz="1800" dirty="0" err="1"/>
              <a:t>nền</a:t>
            </a:r>
            <a:r>
              <a:rPr lang="en-US" sz="1800" dirty="0"/>
              <a:t> </a:t>
            </a:r>
            <a:r>
              <a:rPr lang="en-US" sz="1800" dirty="0" err="1"/>
              <a:t>tảng</a:t>
            </a:r>
            <a:r>
              <a:rPr lang="en-US" sz="1800" dirty="0"/>
              <a:t> </a:t>
            </a:r>
            <a:r>
              <a:rPr lang="en-US" sz="1800" dirty="0" err="1"/>
              <a:t>để</a:t>
            </a:r>
            <a:r>
              <a:rPr lang="en-US" sz="1800" dirty="0"/>
              <a:t> con </a:t>
            </a:r>
            <a:r>
              <a:rPr lang="en-US" sz="1800" dirty="0" err="1"/>
              <a:t>người</a:t>
            </a:r>
            <a:r>
              <a:rPr lang="en-US" sz="1800" dirty="0"/>
              <a:t> </a:t>
            </a:r>
            <a:r>
              <a:rPr lang="en-US" sz="1800" dirty="0" err="1"/>
              <a:t>giải</a:t>
            </a:r>
            <a:r>
              <a:rPr lang="en-US" sz="1800" dirty="0"/>
              <a:t> </a:t>
            </a:r>
            <a:r>
              <a:rPr lang="en-US" sz="1800" dirty="0" err="1"/>
              <a:t>quyết</a:t>
            </a:r>
            <a:r>
              <a:rPr lang="en-US" sz="1800" dirty="0"/>
              <a:t> </a:t>
            </a:r>
            <a:r>
              <a:rPr lang="en-US" sz="1800" dirty="0" err="1"/>
              <a:t>mối</a:t>
            </a:r>
            <a:r>
              <a:rPr lang="en-US" sz="1800" dirty="0"/>
              <a:t> </a:t>
            </a:r>
            <a:r>
              <a:rPr lang="en-US" sz="1800" dirty="0" err="1"/>
              <a:t>quan</a:t>
            </a:r>
            <a:r>
              <a:rPr lang="en-US" sz="1800" dirty="0"/>
              <a:t> </a:t>
            </a:r>
            <a:r>
              <a:rPr lang="en-US" sz="1800" dirty="0" err="1"/>
              <a:t>hệ</a:t>
            </a:r>
            <a:r>
              <a:rPr lang="en-US" sz="1800" dirty="0"/>
              <a:t> </a:t>
            </a:r>
            <a:r>
              <a:rPr lang="en-US" sz="1800" dirty="0" err="1"/>
              <a:t>với</a:t>
            </a:r>
            <a:r>
              <a:rPr lang="en-US" sz="1800" dirty="0"/>
              <a:t> </a:t>
            </a:r>
            <a:r>
              <a:rPr lang="en-US" sz="1800" dirty="0" err="1"/>
              <a:t>tự</a:t>
            </a:r>
            <a:r>
              <a:rPr lang="en-US" sz="1800" dirty="0"/>
              <a:t> </a:t>
            </a:r>
            <a:r>
              <a:rPr lang="en-US" sz="1800" dirty="0" err="1"/>
              <a:t>nhiên</a:t>
            </a:r>
            <a:r>
              <a:rPr lang="en-US" sz="1800" dirty="0"/>
              <a:t> </a:t>
            </a:r>
            <a:r>
              <a:rPr lang="en-US" sz="1800" dirty="0" err="1"/>
              <a:t>và</a:t>
            </a:r>
            <a:r>
              <a:rPr lang="en-US" sz="1800" dirty="0"/>
              <a:t> </a:t>
            </a:r>
            <a:r>
              <a:rPr lang="en-US" sz="1800" dirty="0" err="1"/>
              <a:t>xã</a:t>
            </a:r>
            <a:r>
              <a:rPr lang="en-US" sz="1800" dirty="0"/>
              <a:t> </a:t>
            </a:r>
            <a:r>
              <a:rPr lang="en-US" sz="1800" dirty="0" err="1"/>
              <a:t>hội</a:t>
            </a:r>
            <a:r>
              <a:rPr lang="en-US" sz="1800" dirty="0"/>
              <a:t>. </a:t>
            </a:r>
            <a:r>
              <a:rPr lang="en-US" sz="1800" dirty="0" err="1"/>
              <a:t>Nền</a:t>
            </a:r>
            <a:r>
              <a:rPr lang="en-US" sz="1800" dirty="0"/>
              <a:t> </a:t>
            </a:r>
            <a:r>
              <a:rPr lang="en-US" sz="1800" dirty="0" err="1"/>
              <a:t>tảng</a:t>
            </a:r>
            <a:r>
              <a:rPr lang="en-US" sz="1800" dirty="0"/>
              <a:t> </a:t>
            </a:r>
            <a:r>
              <a:rPr lang="en-US" sz="1800" dirty="0" err="1"/>
              <a:t>văn</a:t>
            </a:r>
            <a:r>
              <a:rPr lang="en-US" sz="1800" dirty="0"/>
              <a:t> </a:t>
            </a:r>
            <a:r>
              <a:rPr lang="en-US" sz="1800" dirty="0" err="1"/>
              <a:t>hóa</a:t>
            </a:r>
            <a:r>
              <a:rPr lang="en-US" sz="1800" dirty="0"/>
              <a:t> </a:t>
            </a:r>
            <a:r>
              <a:rPr lang="en-US" sz="1800" dirty="0" err="1"/>
              <a:t>suy</a:t>
            </a:r>
            <a:r>
              <a:rPr lang="en-US" sz="1800" dirty="0"/>
              <a:t> </a:t>
            </a:r>
            <a:r>
              <a:rPr lang="en-US" sz="1800" dirty="0" err="1"/>
              <a:t>tàn</a:t>
            </a:r>
            <a:r>
              <a:rPr lang="en-US" sz="1800" dirty="0"/>
              <a:t>, </a:t>
            </a:r>
            <a:r>
              <a:rPr lang="en-US" sz="1800" dirty="0" err="1"/>
              <a:t>xã</a:t>
            </a:r>
            <a:r>
              <a:rPr lang="en-US" sz="1800" dirty="0"/>
              <a:t> </a:t>
            </a:r>
            <a:r>
              <a:rPr lang="en-US" sz="1800" dirty="0" err="1"/>
              <a:t>hội</a:t>
            </a:r>
            <a:r>
              <a:rPr lang="en-US" sz="1800" dirty="0"/>
              <a:t> </a:t>
            </a:r>
            <a:r>
              <a:rPr lang="en-US" sz="1800" dirty="0" err="1"/>
              <a:t>sẽ</a:t>
            </a:r>
            <a:r>
              <a:rPr lang="en-US" sz="1800" dirty="0"/>
              <a:t> </a:t>
            </a:r>
            <a:r>
              <a:rPr lang="en-US" sz="1800" dirty="0" err="1"/>
              <a:t>suy</a:t>
            </a:r>
            <a:r>
              <a:rPr lang="en-US" sz="1800" dirty="0"/>
              <a:t> </a:t>
            </a:r>
            <a:r>
              <a:rPr lang="en-US" sz="1800" dirty="0" err="1"/>
              <a:t>tàn</a:t>
            </a:r>
            <a:r>
              <a:rPr lang="en-US" sz="1800" dirty="0"/>
              <a:t>; </a:t>
            </a:r>
            <a:r>
              <a:rPr lang="en-US" sz="1800" dirty="0" err="1"/>
              <a:t>nền</a:t>
            </a:r>
            <a:r>
              <a:rPr lang="en-US" sz="1800" dirty="0"/>
              <a:t> </a:t>
            </a:r>
            <a:r>
              <a:rPr lang="en-US" sz="1800" dirty="0" err="1"/>
              <a:t>tảng</a:t>
            </a:r>
            <a:r>
              <a:rPr lang="en-US" sz="1800" dirty="0"/>
              <a:t> </a:t>
            </a:r>
            <a:r>
              <a:rPr lang="en-US" sz="1800" dirty="0" err="1"/>
              <a:t>văn</a:t>
            </a:r>
            <a:r>
              <a:rPr lang="en-US" sz="1800" dirty="0"/>
              <a:t> </a:t>
            </a:r>
            <a:r>
              <a:rPr lang="en-US" sz="1800" dirty="0" err="1"/>
              <a:t>hóa</a:t>
            </a:r>
            <a:r>
              <a:rPr lang="en-US" sz="1800" dirty="0"/>
              <a:t> </a:t>
            </a:r>
            <a:r>
              <a:rPr lang="en-US" sz="1800" dirty="0" err="1"/>
              <a:t>tiên</a:t>
            </a:r>
            <a:r>
              <a:rPr lang="en-US" sz="1800" dirty="0"/>
              <a:t> </a:t>
            </a:r>
            <a:r>
              <a:rPr lang="en-US" sz="1800" dirty="0" err="1"/>
              <a:t>tiến</a:t>
            </a:r>
            <a:r>
              <a:rPr lang="en-US" sz="1800" dirty="0"/>
              <a:t>, </a:t>
            </a:r>
            <a:r>
              <a:rPr lang="en-US" sz="1800" dirty="0" err="1"/>
              <a:t>xã</a:t>
            </a:r>
            <a:r>
              <a:rPr lang="en-US" sz="1800" dirty="0"/>
              <a:t> </a:t>
            </a:r>
            <a:r>
              <a:rPr lang="en-US" sz="1800" dirty="0" err="1"/>
              <a:t>hội</a:t>
            </a:r>
            <a:r>
              <a:rPr lang="en-US" sz="1800" dirty="0"/>
              <a:t> </a:t>
            </a:r>
            <a:r>
              <a:rPr lang="en-US" sz="1800" dirty="0" err="1"/>
              <a:t>sẽ</a:t>
            </a:r>
            <a:r>
              <a:rPr lang="en-US" sz="1800" dirty="0"/>
              <a:t> </a:t>
            </a:r>
            <a:r>
              <a:rPr lang="en-US" sz="1800" dirty="0" err="1"/>
              <a:t>phát</a:t>
            </a:r>
            <a:r>
              <a:rPr lang="en-US" sz="1800" dirty="0"/>
              <a:t> </a:t>
            </a:r>
            <a:r>
              <a:rPr lang="en-US" sz="1800" dirty="0" err="1"/>
              <a:t>triển</a:t>
            </a:r>
            <a:r>
              <a:rPr lang="en-US" sz="1800" dirty="0"/>
              <a:t> </a:t>
            </a:r>
            <a:r>
              <a:rPr lang="en-US" sz="1800" dirty="0" err="1"/>
              <a:t>tiên</a:t>
            </a:r>
            <a:r>
              <a:rPr lang="en-US" sz="1800" dirty="0"/>
              <a:t> </a:t>
            </a:r>
            <a:r>
              <a:rPr lang="en-US" sz="1800" dirty="0" err="1"/>
              <a:t>tiến</a:t>
            </a:r>
            <a:r>
              <a:rPr lang="en-US" sz="1800" dirty="0"/>
              <a:t>. </a:t>
            </a:r>
          </a:p>
        </p:txBody>
      </p:sp>
      <p:sp>
        <p:nvSpPr>
          <p:cNvPr id="11" name="TextBox 10">
            <a:extLst>
              <a:ext uri="{FF2B5EF4-FFF2-40B4-BE49-F238E27FC236}">
                <a16:creationId xmlns="" xmlns:a16="http://schemas.microsoft.com/office/drawing/2014/main" id="{F12CA8FF-4726-4153-81C4-A830036DA9E1}"/>
              </a:ext>
            </a:extLst>
          </p:cNvPr>
          <p:cNvSpPr txBox="1"/>
          <p:nvPr/>
        </p:nvSpPr>
        <p:spPr>
          <a:xfrm>
            <a:off x="5791201" y="3038475"/>
            <a:ext cx="478155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1800" dirty="0"/>
              <a:t>+ </a:t>
            </a:r>
            <a:r>
              <a:rPr lang="en-US" sz="1800" dirty="0" err="1"/>
              <a:t>Văn</a:t>
            </a:r>
            <a:r>
              <a:rPr lang="en-US" sz="1800" dirty="0"/>
              <a:t> </a:t>
            </a:r>
            <a:r>
              <a:rPr lang="en-US" sz="1800" dirty="0" err="1"/>
              <a:t>hóa</a:t>
            </a:r>
            <a:r>
              <a:rPr lang="en-US" sz="1800" dirty="0"/>
              <a:t> </a:t>
            </a:r>
            <a:r>
              <a:rPr lang="en-US" sz="1800" dirty="0" err="1"/>
              <a:t>là</a:t>
            </a:r>
            <a:r>
              <a:rPr lang="en-US" sz="1800" dirty="0"/>
              <a:t> </a:t>
            </a:r>
            <a:r>
              <a:rPr lang="en-US" sz="1800" dirty="0" err="1"/>
              <a:t>các</a:t>
            </a:r>
            <a:r>
              <a:rPr lang="en-US" sz="1800" dirty="0"/>
              <a:t> </a:t>
            </a:r>
            <a:r>
              <a:rPr lang="en-US" sz="1800" dirty="0" err="1"/>
              <a:t>giá</a:t>
            </a:r>
            <a:r>
              <a:rPr lang="en-US" sz="1800" dirty="0"/>
              <a:t> </a:t>
            </a:r>
            <a:r>
              <a:rPr lang="en-US" sz="1800" dirty="0" err="1"/>
              <a:t>trị</a:t>
            </a:r>
            <a:r>
              <a:rPr lang="en-US" sz="1800" dirty="0"/>
              <a:t> </a:t>
            </a:r>
            <a:r>
              <a:rPr lang="en-US" sz="1800" dirty="0" err="1"/>
              <a:t>về</a:t>
            </a:r>
            <a:r>
              <a:rPr lang="en-US" sz="1800" dirty="0"/>
              <a:t> </a:t>
            </a:r>
            <a:r>
              <a:rPr lang="en-US" sz="1800" dirty="0" err="1"/>
              <a:t>vật</a:t>
            </a:r>
            <a:r>
              <a:rPr lang="en-US" sz="1800" dirty="0"/>
              <a:t> </a:t>
            </a:r>
            <a:r>
              <a:rPr lang="en-US" sz="1800" dirty="0" err="1"/>
              <a:t>chất</a:t>
            </a:r>
            <a:r>
              <a:rPr lang="en-US" sz="1800" dirty="0"/>
              <a:t> </a:t>
            </a:r>
            <a:r>
              <a:rPr lang="en-US" sz="1800" dirty="0" err="1"/>
              <a:t>và</a:t>
            </a:r>
            <a:r>
              <a:rPr lang="en-US" sz="1800" dirty="0"/>
              <a:t> </a:t>
            </a:r>
            <a:r>
              <a:rPr lang="en-US" sz="1800" dirty="0" err="1"/>
              <a:t>tinh</a:t>
            </a:r>
            <a:r>
              <a:rPr lang="en-US" sz="1800" dirty="0"/>
              <a:t> </a:t>
            </a:r>
            <a:r>
              <a:rPr lang="en-US" sz="1800" dirty="0" err="1"/>
              <a:t>thần</a:t>
            </a:r>
            <a:r>
              <a:rPr lang="en-US" sz="1800" dirty="0"/>
              <a:t> do </a:t>
            </a:r>
            <a:r>
              <a:rPr lang="en-US" sz="1800" dirty="0" err="1"/>
              <a:t>đó</a:t>
            </a:r>
            <a:r>
              <a:rPr lang="en-US" sz="1800" dirty="0"/>
              <a:t> </a:t>
            </a:r>
            <a:r>
              <a:rPr lang="en-US" sz="1800" dirty="0" err="1"/>
              <a:t>nó</a:t>
            </a:r>
            <a:r>
              <a:rPr lang="en-US" sz="1800" dirty="0"/>
              <a:t> </a:t>
            </a:r>
            <a:r>
              <a:rPr lang="en-US" sz="1800" dirty="0" err="1"/>
              <a:t>có</a:t>
            </a:r>
            <a:r>
              <a:rPr lang="en-US" sz="1800" dirty="0"/>
              <a:t> </a:t>
            </a:r>
            <a:r>
              <a:rPr lang="en-US" sz="1800" dirty="0" err="1"/>
              <a:t>chức</a:t>
            </a:r>
            <a:r>
              <a:rPr lang="en-US" sz="1800" dirty="0"/>
              <a:t> </a:t>
            </a:r>
            <a:r>
              <a:rPr lang="en-US" sz="1800" dirty="0" err="1"/>
              <a:t>năng</a:t>
            </a:r>
            <a:r>
              <a:rPr lang="en-US" sz="1800" dirty="0"/>
              <a:t> </a:t>
            </a:r>
            <a:r>
              <a:rPr lang="en-US" sz="1800" dirty="0" err="1"/>
              <a:t>điều</a:t>
            </a:r>
            <a:r>
              <a:rPr lang="en-US" sz="1800" dirty="0"/>
              <a:t> </a:t>
            </a:r>
            <a:r>
              <a:rPr lang="en-US" sz="1800" dirty="0" err="1"/>
              <a:t>chỉnh</a:t>
            </a:r>
            <a:r>
              <a:rPr lang="en-US" sz="1800" dirty="0"/>
              <a:t> </a:t>
            </a:r>
            <a:r>
              <a:rPr lang="en-US" sz="1800" dirty="0" err="1"/>
              <a:t>xã</a:t>
            </a:r>
            <a:r>
              <a:rPr lang="en-US" sz="1800" dirty="0"/>
              <a:t> </a:t>
            </a:r>
            <a:r>
              <a:rPr lang="en-US" sz="1800" dirty="0" err="1"/>
              <a:t>hội</a:t>
            </a:r>
            <a:r>
              <a:rPr lang="en-US" sz="1800" dirty="0"/>
              <a:t>, </a:t>
            </a:r>
            <a:r>
              <a:rPr lang="en-US" sz="1800" dirty="0" err="1"/>
              <a:t>giúp</a:t>
            </a:r>
            <a:r>
              <a:rPr lang="en-US" sz="1800" dirty="0"/>
              <a:t> </a:t>
            </a:r>
            <a:r>
              <a:rPr lang="en-US" sz="1800" dirty="0" err="1"/>
              <a:t>cho</a:t>
            </a:r>
            <a:r>
              <a:rPr lang="en-US" sz="1800" dirty="0"/>
              <a:t> </a:t>
            </a:r>
            <a:r>
              <a:rPr lang="en-US" sz="1800" dirty="0" err="1"/>
              <a:t>xã</a:t>
            </a:r>
            <a:r>
              <a:rPr lang="en-US" sz="1800" dirty="0"/>
              <a:t> </a:t>
            </a:r>
            <a:r>
              <a:rPr lang="en-US" sz="1800" dirty="0" err="1"/>
              <a:t>hội</a:t>
            </a:r>
            <a:r>
              <a:rPr lang="en-US" sz="1800" dirty="0"/>
              <a:t> </a:t>
            </a:r>
            <a:r>
              <a:rPr lang="en-US" sz="1800" dirty="0" err="1"/>
              <a:t>phát</a:t>
            </a:r>
            <a:r>
              <a:rPr lang="en-US" sz="1800" dirty="0"/>
              <a:t> </a:t>
            </a:r>
            <a:r>
              <a:rPr lang="en-US" sz="1800" dirty="0" err="1"/>
              <a:t>triển</a:t>
            </a:r>
            <a:r>
              <a:rPr lang="en-US" sz="1800" dirty="0"/>
              <a:t> </a:t>
            </a:r>
            <a:r>
              <a:rPr lang="en-US" sz="1800" dirty="0" err="1"/>
              <a:t>cân</a:t>
            </a:r>
            <a:r>
              <a:rPr lang="en-US" sz="1800" dirty="0"/>
              <a:t> </a:t>
            </a:r>
            <a:r>
              <a:rPr lang="en-US" sz="1800" dirty="0" err="1"/>
              <a:t>bằng</a:t>
            </a:r>
            <a:r>
              <a:rPr lang="en-US" sz="1800" dirty="0"/>
              <a:t> </a:t>
            </a:r>
            <a:r>
              <a:rPr lang="en-US" sz="1800" dirty="0" err="1"/>
              <a:t>động</a:t>
            </a:r>
            <a:r>
              <a:rPr lang="en-US" sz="1800" dirty="0"/>
              <a:t>, </a:t>
            </a:r>
            <a:r>
              <a:rPr lang="en-US" sz="1800" dirty="0" err="1"/>
              <a:t>không</a:t>
            </a:r>
            <a:r>
              <a:rPr lang="en-US" sz="1800" dirty="0"/>
              <a:t> </a:t>
            </a:r>
            <a:r>
              <a:rPr lang="en-US" sz="1800" dirty="0" err="1"/>
              <a:t>ngừng</a:t>
            </a:r>
            <a:r>
              <a:rPr lang="en-US" sz="1800" dirty="0"/>
              <a:t> </a:t>
            </a:r>
            <a:r>
              <a:rPr lang="en-US" sz="1800" dirty="0" err="1"/>
              <a:t>tự</a:t>
            </a:r>
            <a:r>
              <a:rPr lang="en-US" sz="1800" dirty="0"/>
              <a:t> </a:t>
            </a:r>
            <a:r>
              <a:rPr lang="en-US" sz="1800" dirty="0" err="1"/>
              <a:t>hoàn</a:t>
            </a:r>
            <a:r>
              <a:rPr lang="en-US" sz="1800" dirty="0"/>
              <a:t> </a:t>
            </a:r>
            <a:r>
              <a:rPr lang="en-US" sz="1800" dirty="0" err="1"/>
              <a:t>thiện</a:t>
            </a:r>
            <a:r>
              <a:rPr lang="en-US" sz="1800" dirty="0"/>
              <a:t> </a:t>
            </a:r>
            <a:r>
              <a:rPr lang="en-US" sz="1800" dirty="0" err="1"/>
              <a:t>và</a:t>
            </a:r>
            <a:r>
              <a:rPr lang="en-US" sz="1800" dirty="0"/>
              <a:t> </a:t>
            </a:r>
            <a:r>
              <a:rPr lang="en-US" sz="1800" dirty="0" err="1"/>
              <a:t>thích</a:t>
            </a:r>
            <a:r>
              <a:rPr lang="en-US" sz="1800" dirty="0"/>
              <a:t> </a:t>
            </a:r>
            <a:r>
              <a:rPr lang="en-US" sz="1800" dirty="0" err="1"/>
              <a:t>ứng</a:t>
            </a:r>
            <a:r>
              <a:rPr lang="en-US" sz="1800" dirty="0"/>
              <a:t> </a:t>
            </a:r>
            <a:r>
              <a:rPr lang="en-US" sz="1800" dirty="0" err="1"/>
              <a:t>với</a:t>
            </a:r>
            <a:r>
              <a:rPr lang="en-US" sz="1800" dirty="0"/>
              <a:t> </a:t>
            </a:r>
            <a:r>
              <a:rPr lang="en-US" sz="1800" dirty="0" err="1"/>
              <a:t>những</a:t>
            </a:r>
            <a:r>
              <a:rPr lang="en-US" sz="1800" dirty="0"/>
              <a:t> </a:t>
            </a:r>
            <a:r>
              <a:rPr lang="en-US" sz="1800" dirty="0" err="1"/>
              <a:t>biến</a:t>
            </a:r>
            <a:r>
              <a:rPr lang="en-US" sz="1800" dirty="0"/>
              <a:t> </a:t>
            </a:r>
            <a:r>
              <a:rPr lang="en-US" sz="1800" dirty="0" err="1"/>
              <a:t>đổi</a:t>
            </a:r>
            <a:r>
              <a:rPr lang="en-US" sz="1800" dirty="0"/>
              <a:t> </a:t>
            </a:r>
            <a:r>
              <a:rPr lang="en-US" sz="1800" dirty="0" err="1"/>
              <a:t>của</a:t>
            </a:r>
            <a:r>
              <a:rPr lang="en-US" sz="1800" dirty="0"/>
              <a:t> </a:t>
            </a:r>
            <a:r>
              <a:rPr lang="en-US" sz="1800" dirty="0" err="1"/>
              <a:t>môi</a:t>
            </a:r>
            <a:r>
              <a:rPr lang="en-US" sz="1800" dirty="0"/>
              <a:t> </a:t>
            </a:r>
            <a:r>
              <a:rPr lang="en-US" sz="1800" dirty="0" err="1"/>
              <a:t>trường</a:t>
            </a:r>
            <a:r>
              <a:rPr lang="en-US" sz="1800" dirty="0"/>
              <a:t> </a:t>
            </a:r>
            <a:r>
              <a:rPr lang="en-US" sz="1800" dirty="0" err="1"/>
              <a:t>sống</a:t>
            </a:r>
            <a:r>
              <a:rPr lang="en-US" sz="1800" dirty="0"/>
              <a:t>, </a:t>
            </a:r>
            <a:r>
              <a:rPr lang="en-US" sz="1800" dirty="0" err="1"/>
              <a:t>giúp</a:t>
            </a:r>
            <a:r>
              <a:rPr lang="en-US" sz="1800" dirty="0"/>
              <a:t> </a:t>
            </a:r>
            <a:r>
              <a:rPr lang="en-US" sz="1800" dirty="0" err="1"/>
              <a:t>định</a:t>
            </a:r>
            <a:r>
              <a:rPr lang="en-US" sz="1800" dirty="0"/>
              <a:t> </a:t>
            </a:r>
            <a:r>
              <a:rPr lang="en-US" sz="1800" dirty="0" err="1"/>
              <a:t>hướng</a:t>
            </a:r>
            <a:r>
              <a:rPr lang="en-US" sz="1800" dirty="0"/>
              <a:t> </a:t>
            </a:r>
            <a:r>
              <a:rPr lang="en-US" sz="1800" dirty="0" err="1"/>
              <a:t>các</a:t>
            </a:r>
            <a:r>
              <a:rPr lang="en-US" sz="1800" dirty="0"/>
              <a:t> </a:t>
            </a:r>
            <a:r>
              <a:rPr lang="en-US" sz="1800" dirty="0" err="1"/>
              <a:t>chuẩn</a:t>
            </a:r>
            <a:r>
              <a:rPr lang="en-US" sz="1800" dirty="0"/>
              <a:t> </a:t>
            </a:r>
            <a:r>
              <a:rPr lang="en-US" sz="1800" dirty="0" err="1"/>
              <a:t>mực</a:t>
            </a:r>
            <a:r>
              <a:rPr lang="en-US" sz="1800" dirty="0"/>
              <a:t>, </a:t>
            </a:r>
            <a:r>
              <a:rPr lang="en-US" sz="1800" dirty="0" err="1"/>
              <a:t>làm</a:t>
            </a:r>
            <a:r>
              <a:rPr lang="en-US" sz="1800" dirty="0"/>
              <a:t> </a:t>
            </a:r>
            <a:r>
              <a:rPr lang="en-US" sz="1800" dirty="0" err="1"/>
              <a:t>động</a:t>
            </a:r>
            <a:r>
              <a:rPr lang="en-US" sz="1800" dirty="0"/>
              <a:t> </a:t>
            </a:r>
            <a:r>
              <a:rPr lang="en-US" sz="1800" dirty="0" err="1"/>
              <a:t>lực</a:t>
            </a:r>
            <a:r>
              <a:rPr lang="en-US" sz="1800" dirty="0"/>
              <a:t> </a:t>
            </a:r>
            <a:r>
              <a:rPr lang="en-US" sz="1800" dirty="0" err="1"/>
              <a:t>cho</a:t>
            </a:r>
            <a:r>
              <a:rPr lang="en-US" sz="1800" dirty="0"/>
              <a:t> </a:t>
            </a:r>
            <a:r>
              <a:rPr lang="en-US" sz="1800" dirty="0" err="1"/>
              <a:t>sự</a:t>
            </a:r>
            <a:r>
              <a:rPr lang="en-US" sz="1800" dirty="0"/>
              <a:t> </a:t>
            </a:r>
            <a:r>
              <a:rPr lang="en-US" sz="1800" dirty="0" err="1"/>
              <a:t>phát</a:t>
            </a:r>
            <a:r>
              <a:rPr lang="en-US" sz="1800" dirty="0"/>
              <a:t> </a:t>
            </a:r>
            <a:r>
              <a:rPr lang="en-US" sz="1800" dirty="0" err="1"/>
              <a:t>triển</a:t>
            </a:r>
            <a:r>
              <a:rPr lang="en-US" sz="1800" dirty="0"/>
              <a:t> </a:t>
            </a:r>
            <a:r>
              <a:rPr lang="en-US" sz="1800" dirty="0" err="1"/>
              <a:t>xã</a:t>
            </a:r>
            <a:r>
              <a:rPr lang="en-US" sz="1800" dirty="0"/>
              <a:t> </a:t>
            </a:r>
            <a:r>
              <a:rPr lang="en-US" sz="1800" dirty="0" err="1"/>
              <a:t>hội</a:t>
            </a:r>
            <a:r>
              <a:rPr lang="en-US" sz="1800" dirty="0"/>
              <a:t>. </a:t>
            </a:r>
            <a:r>
              <a:rPr lang="en-US" sz="1800" dirty="0" err="1"/>
              <a:t>Văn</a:t>
            </a:r>
            <a:r>
              <a:rPr lang="en-US" sz="1800" dirty="0"/>
              <a:t> </a:t>
            </a:r>
            <a:r>
              <a:rPr lang="en-US" sz="1800" dirty="0" err="1"/>
              <a:t>hóa</a:t>
            </a:r>
            <a:r>
              <a:rPr lang="en-US" sz="1800" dirty="0"/>
              <a:t> </a:t>
            </a:r>
            <a:r>
              <a:rPr lang="en-US" sz="1800" dirty="0" err="1"/>
              <a:t>là</a:t>
            </a:r>
            <a:r>
              <a:rPr lang="en-US" sz="1800" dirty="0"/>
              <a:t> </a:t>
            </a:r>
            <a:r>
              <a:rPr lang="en-US" sz="1800" dirty="0" err="1"/>
              <a:t>những</a:t>
            </a:r>
            <a:r>
              <a:rPr lang="en-US" sz="1800" dirty="0"/>
              <a:t> </a:t>
            </a:r>
            <a:r>
              <a:rPr lang="en-US" sz="1800" dirty="0" err="1"/>
              <a:t>giá</a:t>
            </a:r>
            <a:r>
              <a:rPr lang="en-US" sz="1800" dirty="0"/>
              <a:t> </a:t>
            </a:r>
            <a:r>
              <a:rPr lang="en-US" sz="1800" dirty="0" err="1"/>
              <a:t>trị</a:t>
            </a:r>
            <a:r>
              <a:rPr lang="en-US" sz="1800" dirty="0"/>
              <a:t> </a:t>
            </a:r>
            <a:r>
              <a:rPr lang="en-US" sz="1800" dirty="0" err="1"/>
              <a:t>trân</a:t>
            </a:r>
            <a:r>
              <a:rPr lang="en-US" sz="1800" dirty="0"/>
              <a:t>, </a:t>
            </a:r>
            <a:r>
              <a:rPr lang="en-US" sz="1800" dirty="0" err="1"/>
              <a:t>thiện</a:t>
            </a:r>
            <a:r>
              <a:rPr lang="en-US" sz="1800" dirty="0"/>
              <a:t>, </a:t>
            </a:r>
            <a:r>
              <a:rPr lang="en-US" sz="1800" dirty="0" err="1"/>
              <a:t>mỹ</a:t>
            </a:r>
            <a:r>
              <a:rPr lang="en-US" sz="1800" dirty="0"/>
              <a:t> </a:t>
            </a:r>
            <a:r>
              <a:rPr lang="en-US" sz="1800" dirty="0" err="1"/>
              <a:t>mà</a:t>
            </a:r>
            <a:r>
              <a:rPr lang="en-US" sz="1800" dirty="0"/>
              <a:t> con </a:t>
            </a:r>
            <a:r>
              <a:rPr lang="en-US" sz="1800" dirty="0" err="1"/>
              <a:t>người</a:t>
            </a:r>
            <a:r>
              <a:rPr lang="en-US" sz="1800" dirty="0"/>
              <a:t> </a:t>
            </a:r>
            <a:r>
              <a:rPr lang="en-US" sz="1800" dirty="0" err="1"/>
              <a:t>cần</a:t>
            </a:r>
            <a:r>
              <a:rPr lang="en-US" sz="1800" dirty="0"/>
              <a:t> </a:t>
            </a:r>
            <a:r>
              <a:rPr lang="en-US" sz="1800" dirty="0" err="1"/>
              <a:t>vươn</a:t>
            </a:r>
            <a:r>
              <a:rPr lang="en-US" sz="1800" dirty="0"/>
              <a:t> </a:t>
            </a:r>
            <a:r>
              <a:rPr lang="en-US" sz="1800" dirty="0" err="1"/>
              <a:t>tới</a:t>
            </a:r>
            <a:r>
              <a:rPr lang="en-US" sz="1800" dirty="0"/>
              <a:t>, </a:t>
            </a:r>
            <a:r>
              <a:rPr lang="en-US" sz="1800" dirty="0" err="1"/>
              <a:t>mỗi</a:t>
            </a:r>
            <a:r>
              <a:rPr lang="en-US" sz="1800" dirty="0"/>
              <a:t> con </a:t>
            </a:r>
            <a:r>
              <a:rPr lang="en-US" sz="1800" dirty="0" err="1"/>
              <a:t>người</a:t>
            </a:r>
            <a:r>
              <a:rPr lang="en-US" sz="1800" dirty="0"/>
              <a:t> </a:t>
            </a:r>
            <a:r>
              <a:rPr lang="en-US" sz="1800" dirty="0" err="1"/>
              <a:t>vươn</a:t>
            </a:r>
            <a:r>
              <a:rPr lang="en-US" sz="1800" dirty="0"/>
              <a:t> </a:t>
            </a:r>
            <a:r>
              <a:rPr lang="en-US" sz="1800" dirty="0" err="1"/>
              <a:t>tới</a:t>
            </a:r>
            <a:r>
              <a:rPr lang="en-US" sz="1800" dirty="0"/>
              <a:t> </a:t>
            </a:r>
            <a:r>
              <a:rPr lang="en-US" sz="1800" dirty="0" err="1"/>
              <a:t>các</a:t>
            </a:r>
            <a:r>
              <a:rPr lang="en-US" sz="1800" dirty="0"/>
              <a:t> </a:t>
            </a:r>
            <a:r>
              <a:rPr lang="en-US" sz="1800" dirty="0" err="1"/>
              <a:t>giá</a:t>
            </a:r>
            <a:r>
              <a:rPr lang="en-US" sz="1800" dirty="0"/>
              <a:t> </a:t>
            </a:r>
            <a:r>
              <a:rPr lang="en-US" sz="1800" dirty="0" err="1"/>
              <a:t>trị</a:t>
            </a:r>
            <a:r>
              <a:rPr lang="en-US" sz="1800" dirty="0"/>
              <a:t> </a:t>
            </a:r>
            <a:r>
              <a:rPr lang="en-US" sz="1800" dirty="0" err="1"/>
              <a:t>này</a:t>
            </a:r>
            <a:r>
              <a:rPr lang="en-US" sz="1800" dirty="0"/>
              <a:t> </a:t>
            </a:r>
            <a:r>
              <a:rPr lang="en-US" sz="1800" dirty="0" err="1"/>
              <a:t>là</a:t>
            </a:r>
            <a:r>
              <a:rPr lang="en-US" sz="1800" dirty="0"/>
              <a:t> </a:t>
            </a:r>
            <a:r>
              <a:rPr lang="en-US" sz="1800" dirty="0" err="1"/>
              <a:t>động</a:t>
            </a:r>
            <a:r>
              <a:rPr lang="en-US" sz="1800" dirty="0"/>
              <a:t> </a:t>
            </a:r>
            <a:r>
              <a:rPr lang="en-US" sz="1800" dirty="0" err="1"/>
              <a:t>lực</a:t>
            </a:r>
            <a:r>
              <a:rPr lang="en-US" sz="1800" dirty="0"/>
              <a:t> </a:t>
            </a:r>
            <a:r>
              <a:rPr lang="en-US" sz="1800" dirty="0" err="1"/>
              <a:t>thúc</a:t>
            </a:r>
            <a:r>
              <a:rPr lang="en-US" sz="1800" dirty="0"/>
              <a:t> </a:t>
            </a:r>
            <a:r>
              <a:rPr lang="en-US" sz="1800" dirty="0" err="1"/>
              <a:t>đẩy</a:t>
            </a:r>
            <a:r>
              <a:rPr lang="en-US" sz="1800" dirty="0"/>
              <a:t> </a:t>
            </a:r>
            <a:r>
              <a:rPr lang="en-US" sz="1800" dirty="0" err="1"/>
              <a:t>xã</a:t>
            </a:r>
            <a:r>
              <a:rPr lang="en-US" sz="1800" dirty="0"/>
              <a:t> </a:t>
            </a:r>
            <a:r>
              <a:rPr lang="en-US" sz="1800" dirty="0" err="1"/>
              <a:t>hội</a:t>
            </a:r>
            <a:r>
              <a:rPr lang="en-US" sz="1800" dirty="0"/>
              <a:t> </a:t>
            </a:r>
            <a:r>
              <a:rPr lang="en-US" sz="1800" dirty="0" err="1"/>
              <a:t>phát</a:t>
            </a:r>
            <a:r>
              <a:rPr lang="en-US" sz="1800" dirty="0"/>
              <a:t> </a:t>
            </a:r>
            <a:r>
              <a:rPr lang="en-US" sz="1800" dirty="0" err="1"/>
              <a:t>triển</a:t>
            </a:r>
            <a:r>
              <a:rPr lang="en-US" sz="1800" dirty="0"/>
              <a:t>.</a:t>
            </a:r>
          </a:p>
        </p:txBody>
      </p:sp>
    </p:spTree>
    <p:extLst>
      <p:ext uri="{BB962C8B-B14F-4D97-AF65-F5344CB8AC3E}">
        <p14:creationId xmlns:p14="http://schemas.microsoft.com/office/powerpoint/2010/main" val="7592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D00941A6-E5B0-4160-A570-9576358C8230}"/>
              </a:ext>
            </a:extLst>
          </p:cNvPr>
          <p:cNvSpPr/>
          <p:nvPr/>
        </p:nvSpPr>
        <p:spPr>
          <a:xfrm>
            <a:off x="2743200" y="407461"/>
            <a:ext cx="6970614" cy="830997"/>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670AFE93-95F1-4A42-BC74-10ADA5E37FFD}"/>
              </a:ext>
            </a:extLst>
          </p:cNvPr>
          <p:cNvSpPr txBox="1"/>
          <p:nvPr/>
        </p:nvSpPr>
        <p:spPr>
          <a:xfrm>
            <a:off x="2954017" y="469016"/>
            <a:ext cx="6494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Tại sao chủ nghĩa đế quốc và các thế lực thù địch chống phá </a:t>
            </a:r>
            <a:r>
              <a:rPr lang="en-US" sz="2000" dirty="0"/>
              <a:t>V</a:t>
            </a:r>
            <a:r>
              <a:rPr lang="vi-VN" sz="2000" dirty="0"/>
              <a:t>iệt </a:t>
            </a:r>
            <a:r>
              <a:rPr lang="en-US" sz="2000" dirty="0"/>
              <a:t>N</a:t>
            </a:r>
            <a:r>
              <a:rPr lang="vi-VN" sz="2000" dirty="0"/>
              <a:t>am trên lĩnh vực </a:t>
            </a:r>
            <a:r>
              <a:rPr lang="en-US" sz="2000" dirty="0" err="1"/>
              <a:t>văn</a:t>
            </a:r>
            <a:r>
              <a:rPr lang="vi-VN" sz="2000" dirty="0"/>
              <a:t> hóa</a:t>
            </a:r>
            <a:r>
              <a:rPr lang="en-US" sz="2000" dirty="0"/>
              <a:t>? </a:t>
            </a:r>
          </a:p>
        </p:txBody>
      </p:sp>
      <p:sp>
        <p:nvSpPr>
          <p:cNvPr id="3" name="TextBox 2">
            <a:extLst>
              <a:ext uri="{FF2B5EF4-FFF2-40B4-BE49-F238E27FC236}">
                <a16:creationId xmlns="" xmlns:a16="http://schemas.microsoft.com/office/drawing/2014/main" id="{459C1D61-6993-4D24-8C4F-22665F3D10C3}"/>
              </a:ext>
            </a:extLst>
          </p:cNvPr>
          <p:cNvSpPr txBox="1"/>
          <p:nvPr/>
        </p:nvSpPr>
        <p:spPr>
          <a:xfrm>
            <a:off x="1181100" y="1866900"/>
            <a:ext cx="998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400" dirty="0"/>
              <a:t>- Xuất phát từ </a:t>
            </a:r>
            <a:r>
              <a:rPr lang="en-US" sz="2400" dirty="0" err="1"/>
              <a:t>giá</a:t>
            </a:r>
            <a:r>
              <a:rPr lang="en-US" sz="2400" dirty="0"/>
              <a:t> </a:t>
            </a:r>
            <a:r>
              <a:rPr lang="en-US" sz="2400" dirty="0" err="1"/>
              <a:t>trị</a:t>
            </a:r>
            <a:r>
              <a:rPr lang="en-US" sz="2400" dirty="0"/>
              <a:t>, </a:t>
            </a:r>
            <a:r>
              <a:rPr lang="en-US" sz="2400" dirty="0" err="1"/>
              <a:t>sức</a:t>
            </a:r>
            <a:r>
              <a:rPr lang="en-US" sz="2400" dirty="0"/>
              <a:t> </a:t>
            </a:r>
            <a:r>
              <a:rPr lang="en-US" sz="2400" dirty="0" err="1"/>
              <a:t>mạnh</a:t>
            </a:r>
            <a:r>
              <a:rPr lang="en-US" sz="2400" dirty="0"/>
              <a:t> </a:t>
            </a:r>
            <a:r>
              <a:rPr lang="en-US" sz="2400" dirty="0" err="1"/>
              <a:t>của</a:t>
            </a:r>
            <a:r>
              <a:rPr lang="en-US" sz="2400" dirty="0"/>
              <a:t> </a:t>
            </a:r>
            <a:r>
              <a:rPr lang="en-US" sz="2400" dirty="0" err="1"/>
              <a:t>văn</a:t>
            </a:r>
            <a:r>
              <a:rPr lang="en-US" sz="2400" dirty="0"/>
              <a:t> </a:t>
            </a:r>
            <a:r>
              <a:rPr lang="en-US" sz="2400" dirty="0" err="1"/>
              <a:t>hóa</a:t>
            </a:r>
            <a:r>
              <a:rPr lang="vi-VN" sz="2400" dirty="0"/>
              <a:t> đối với con người và xã hội </a:t>
            </a:r>
            <a:endParaRPr lang="en-US" sz="2400" dirty="0"/>
          </a:p>
        </p:txBody>
      </p:sp>
      <p:sp>
        <p:nvSpPr>
          <p:cNvPr id="4" name="Rectangle: Rounded Corners 3">
            <a:extLst>
              <a:ext uri="{FF2B5EF4-FFF2-40B4-BE49-F238E27FC236}">
                <a16:creationId xmlns="" xmlns:a16="http://schemas.microsoft.com/office/drawing/2014/main" id="{02F58A57-372D-46BD-9610-479F59004FFC}"/>
              </a:ext>
            </a:extLst>
          </p:cNvPr>
          <p:cNvSpPr/>
          <p:nvPr/>
        </p:nvSpPr>
        <p:spPr>
          <a:xfrm>
            <a:off x="1314450" y="2847975"/>
            <a:ext cx="5238750" cy="333375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75AD9507-3AB4-43C6-820B-55E1D860758A}"/>
              </a:ext>
            </a:extLst>
          </p:cNvPr>
          <p:cNvSpPr/>
          <p:nvPr/>
        </p:nvSpPr>
        <p:spPr>
          <a:xfrm>
            <a:off x="6782221" y="2847975"/>
            <a:ext cx="3991247" cy="333375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BEE17CFC-3092-46EB-A0F7-5358176A6A69}"/>
              </a:ext>
            </a:extLst>
          </p:cNvPr>
          <p:cNvSpPr txBox="1"/>
          <p:nvPr/>
        </p:nvSpPr>
        <p:spPr>
          <a:xfrm>
            <a:off x="1543471" y="2988596"/>
            <a:ext cx="491420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t>+ </a:t>
            </a:r>
            <a:r>
              <a:rPr lang="en-US" sz="2000" dirty="0" err="1"/>
              <a:t>Văn</a:t>
            </a:r>
            <a:r>
              <a:rPr lang="en-US" sz="2000" dirty="0"/>
              <a:t> </a:t>
            </a:r>
            <a:r>
              <a:rPr lang="en-US" sz="2000" dirty="0" err="1"/>
              <a:t>hóa</a:t>
            </a:r>
            <a:r>
              <a:rPr lang="en-US" sz="2000" dirty="0"/>
              <a:t> </a:t>
            </a:r>
            <a:r>
              <a:rPr lang="en-US" sz="2000" dirty="0" err="1"/>
              <a:t>là</a:t>
            </a:r>
            <a:r>
              <a:rPr lang="en-US" sz="2000" dirty="0"/>
              <a:t> </a:t>
            </a:r>
            <a:r>
              <a:rPr lang="en-US" sz="2000" dirty="0" err="1"/>
              <a:t>sợi</a:t>
            </a:r>
            <a:r>
              <a:rPr lang="en-US" sz="2000" dirty="0"/>
              <a:t> </a:t>
            </a:r>
            <a:r>
              <a:rPr lang="en-US" sz="2000" dirty="0" err="1"/>
              <a:t>dây</a:t>
            </a:r>
            <a:r>
              <a:rPr lang="en-US" sz="2000" dirty="0"/>
              <a:t> </a:t>
            </a:r>
            <a:r>
              <a:rPr lang="en-US" sz="2000" dirty="0" err="1"/>
              <a:t>kết</a:t>
            </a:r>
            <a:r>
              <a:rPr lang="en-US" sz="2000" dirty="0"/>
              <a:t> </a:t>
            </a:r>
            <a:r>
              <a:rPr lang="en-US" sz="2000" dirty="0" err="1"/>
              <a:t>nối</a:t>
            </a:r>
            <a:r>
              <a:rPr lang="en-US" sz="2000" dirty="0"/>
              <a:t> </a:t>
            </a:r>
            <a:r>
              <a:rPr lang="en-US" sz="2000" dirty="0" err="1"/>
              <a:t>giữa</a:t>
            </a:r>
            <a:r>
              <a:rPr lang="en-US" sz="2000" dirty="0"/>
              <a:t> con </a:t>
            </a:r>
            <a:r>
              <a:rPr lang="en-US" sz="2000" dirty="0" err="1"/>
              <a:t>người</a:t>
            </a:r>
            <a:r>
              <a:rPr lang="en-US" sz="2000" dirty="0"/>
              <a:t> </a:t>
            </a:r>
            <a:r>
              <a:rPr lang="en-US" sz="2000" dirty="0" err="1"/>
              <a:t>với</a:t>
            </a:r>
            <a:r>
              <a:rPr lang="en-US" sz="2000" dirty="0"/>
              <a:t> con </a:t>
            </a:r>
            <a:r>
              <a:rPr lang="en-US" sz="2000" dirty="0" err="1"/>
              <a:t>người</a:t>
            </a:r>
            <a:r>
              <a:rPr lang="en-US" sz="2000" dirty="0"/>
              <a:t>, </a:t>
            </a:r>
            <a:r>
              <a:rPr lang="en-US" sz="2000" dirty="0" err="1"/>
              <a:t>đồng</a:t>
            </a:r>
            <a:r>
              <a:rPr lang="en-US" sz="2000" dirty="0"/>
              <a:t> </a:t>
            </a:r>
            <a:r>
              <a:rPr lang="en-US" sz="2000" dirty="0" err="1"/>
              <a:t>thời</a:t>
            </a:r>
            <a:r>
              <a:rPr lang="en-US" sz="2000" dirty="0"/>
              <a:t> </a:t>
            </a:r>
            <a:r>
              <a:rPr lang="en-US" sz="2000" dirty="0" err="1"/>
              <a:t>văn</a:t>
            </a:r>
            <a:r>
              <a:rPr lang="en-US" sz="2000" dirty="0"/>
              <a:t> </a:t>
            </a:r>
            <a:r>
              <a:rPr lang="en-US" sz="2000" dirty="0" err="1"/>
              <a:t>hóa</a:t>
            </a:r>
            <a:r>
              <a:rPr lang="en-US" sz="2000" dirty="0"/>
              <a:t> </a:t>
            </a:r>
            <a:r>
              <a:rPr lang="en-US" sz="2000" dirty="0" err="1"/>
              <a:t>cũng</a:t>
            </a:r>
            <a:r>
              <a:rPr lang="en-US" sz="2000" dirty="0"/>
              <a:t> </a:t>
            </a:r>
            <a:r>
              <a:rPr lang="en-US" sz="2000" dirty="0" err="1"/>
              <a:t>góp</a:t>
            </a:r>
            <a:r>
              <a:rPr lang="en-US" sz="2000" dirty="0"/>
              <a:t> </a:t>
            </a:r>
            <a:r>
              <a:rPr lang="en-US" sz="2000" dirty="0" err="1"/>
              <a:t>phần</a:t>
            </a:r>
            <a:r>
              <a:rPr lang="en-US" sz="2000" dirty="0"/>
              <a:t> </a:t>
            </a:r>
            <a:r>
              <a:rPr lang="en-US" sz="2000" dirty="0" err="1"/>
              <a:t>giáo</a:t>
            </a:r>
            <a:r>
              <a:rPr lang="en-US" sz="2000" dirty="0"/>
              <a:t> </a:t>
            </a:r>
            <a:r>
              <a:rPr lang="en-US" sz="2000" dirty="0" err="1"/>
              <a:t>dục</a:t>
            </a:r>
            <a:r>
              <a:rPr lang="en-US" sz="2000" dirty="0"/>
              <a:t> </a:t>
            </a:r>
            <a:r>
              <a:rPr lang="en-US" sz="2000" dirty="0" err="1"/>
              <a:t>hình</a:t>
            </a:r>
            <a:r>
              <a:rPr lang="en-US" sz="2000" dirty="0"/>
              <a:t> </a:t>
            </a:r>
            <a:r>
              <a:rPr lang="en-US" sz="2000" dirty="0" err="1"/>
              <a:t>thành</a:t>
            </a:r>
            <a:r>
              <a:rPr lang="en-US" sz="2000" dirty="0"/>
              <a:t> </a:t>
            </a:r>
            <a:r>
              <a:rPr lang="en-US" sz="2000" dirty="0" err="1"/>
              <a:t>nhân</a:t>
            </a:r>
            <a:r>
              <a:rPr lang="en-US" sz="2000" dirty="0"/>
              <a:t> </a:t>
            </a:r>
            <a:r>
              <a:rPr lang="en-US" sz="2000" dirty="0" err="1"/>
              <a:t>cách</a:t>
            </a:r>
            <a:r>
              <a:rPr lang="en-US" sz="2000" dirty="0"/>
              <a:t> con </a:t>
            </a:r>
            <a:r>
              <a:rPr lang="en-US" sz="2000" dirty="0" err="1"/>
              <a:t>người</a:t>
            </a:r>
            <a:r>
              <a:rPr lang="en-US" sz="2000" dirty="0"/>
              <a:t> </a:t>
            </a:r>
            <a:r>
              <a:rPr lang="en-US" sz="2000" dirty="0" err="1"/>
              <a:t>trong</a:t>
            </a:r>
            <a:r>
              <a:rPr lang="en-US" sz="2000" dirty="0"/>
              <a:t> </a:t>
            </a:r>
            <a:r>
              <a:rPr lang="en-US" sz="2000" dirty="0" err="1"/>
              <a:t>xã</a:t>
            </a:r>
            <a:r>
              <a:rPr lang="en-US" sz="2000" dirty="0"/>
              <a:t> </a:t>
            </a:r>
            <a:r>
              <a:rPr lang="en-US" sz="2000" dirty="0" err="1"/>
              <a:t>hội</a:t>
            </a:r>
            <a:r>
              <a:rPr lang="en-US" sz="2000" dirty="0"/>
              <a:t>. </a:t>
            </a:r>
            <a:r>
              <a:rPr lang="en-US" sz="2000" dirty="0" err="1"/>
              <a:t>Những</a:t>
            </a:r>
            <a:r>
              <a:rPr lang="en-US" sz="2000" dirty="0"/>
              <a:t> </a:t>
            </a:r>
            <a:r>
              <a:rPr lang="en-US" sz="2000" dirty="0" err="1"/>
              <a:t>chuẩn</a:t>
            </a:r>
            <a:r>
              <a:rPr lang="en-US" sz="2000" dirty="0"/>
              <a:t> </a:t>
            </a:r>
            <a:r>
              <a:rPr lang="en-US" sz="2000" dirty="0" err="1"/>
              <a:t>mức</a:t>
            </a:r>
            <a:r>
              <a:rPr lang="en-US" sz="2000" dirty="0"/>
              <a:t> </a:t>
            </a:r>
            <a:r>
              <a:rPr lang="en-US" sz="2000" dirty="0" err="1"/>
              <a:t>giá</a:t>
            </a:r>
            <a:r>
              <a:rPr lang="en-US" sz="2000" dirty="0"/>
              <a:t> </a:t>
            </a:r>
            <a:r>
              <a:rPr lang="en-US" sz="2000" dirty="0" err="1"/>
              <a:t>trị</a:t>
            </a:r>
            <a:r>
              <a:rPr lang="en-US" sz="2000" dirty="0"/>
              <a:t> </a:t>
            </a:r>
            <a:r>
              <a:rPr lang="en-US" sz="2000" dirty="0" err="1"/>
              <a:t>văn</a:t>
            </a:r>
            <a:r>
              <a:rPr lang="en-US" sz="2000" dirty="0"/>
              <a:t> </a:t>
            </a:r>
            <a:r>
              <a:rPr lang="en-US" sz="2000" dirty="0" err="1"/>
              <a:t>hóa</a:t>
            </a:r>
            <a:r>
              <a:rPr lang="en-US" sz="2000" dirty="0"/>
              <a:t> </a:t>
            </a:r>
            <a:r>
              <a:rPr lang="en-US" sz="2000" dirty="0" err="1"/>
              <a:t>đã</a:t>
            </a:r>
            <a:r>
              <a:rPr lang="en-US" sz="2000" dirty="0"/>
              <a:t> </a:t>
            </a:r>
            <a:r>
              <a:rPr lang="en-US" sz="2000" dirty="0" err="1"/>
              <a:t>được</a:t>
            </a:r>
            <a:r>
              <a:rPr lang="en-US" sz="2000" dirty="0"/>
              <a:t> </a:t>
            </a:r>
            <a:r>
              <a:rPr lang="en-US" sz="2000" dirty="0" err="1"/>
              <a:t>tạo</a:t>
            </a:r>
            <a:r>
              <a:rPr lang="en-US" sz="2000" dirty="0"/>
              <a:t> </a:t>
            </a:r>
            <a:r>
              <a:rPr lang="en-US" sz="2000" dirty="0" err="1"/>
              <a:t>dựng</a:t>
            </a:r>
            <a:r>
              <a:rPr lang="en-US" sz="2000" dirty="0"/>
              <a:t> </a:t>
            </a:r>
            <a:r>
              <a:rPr lang="en-US" sz="2000" dirty="0" err="1"/>
              <a:t>trở</a:t>
            </a:r>
            <a:r>
              <a:rPr lang="en-US" sz="2000" dirty="0"/>
              <a:t> </a:t>
            </a:r>
            <a:r>
              <a:rPr lang="en-US" sz="2000" dirty="0" err="1"/>
              <a:t>thành</a:t>
            </a:r>
            <a:r>
              <a:rPr lang="en-US" sz="2000" dirty="0"/>
              <a:t> </a:t>
            </a:r>
            <a:r>
              <a:rPr lang="en-US" sz="2000" dirty="0" err="1"/>
              <a:t>khuôn</a:t>
            </a:r>
            <a:r>
              <a:rPr lang="en-US" sz="2000" dirty="0"/>
              <a:t>, </a:t>
            </a:r>
            <a:r>
              <a:rPr lang="en-US" sz="2000" dirty="0" err="1"/>
              <a:t>thước</a:t>
            </a:r>
            <a:r>
              <a:rPr lang="en-US" sz="2000" dirty="0"/>
              <a:t> </a:t>
            </a:r>
            <a:r>
              <a:rPr lang="en-US" sz="2000" dirty="0" err="1"/>
              <a:t>giáo</a:t>
            </a:r>
            <a:r>
              <a:rPr lang="en-US" sz="2000" dirty="0"/>
              <a:t> </a:t>
            </a:r>
            <a:r>
              <a:rPr lang="en-US" sz="2000" dirty="0" err="1"/>
              <a:t>dục</a:t>
            </a:r>
            <a:r>
              <a:rPr lang="en-US" sz="2000" dirty="0"/>
              <a:t> </a:t>
            </a:r>
            <a:r>
              <a:rPr lang="en-US" sz="2000" dirty="0" err="1"/>
              <a:t>mỗi</a:t>
            </a:r>
            <a:r>
              <a:rPr lang="en-US" sz="2000" dirty="0"/>
              <a:t> con </a:t>
            </a:r>
            <a:r>
              <a:rPr lang="en-US" sz="2000" dirty="0" err="1"/>
              <a:t>người</a:t>
            </a:r>
            <a:r>
              <a:rPr lang="en-US" sz="2000" dirty="0"/>
              <a:t>, </a:t>
            </a:r>
            <a:r>
              <a:rPr lang="en-US" sz="2000" dirty="0" err="1"/>
              <a:t>mặt</a:t>
            </a:r>
            <a:r>
              <a:rPr lang="en-US" sz="2000" dirty="0"/>
              <a:t> </a:t>
            </a:r>
            <a:r>
              <a:rPr lang="en-US" sz="2000" dirty="0" err="1"/>
              <a:t>khác</a:t>
            </a:r>
            <a:r>
              <a:rPr lang="en-US" sz="2000" dirty="0"/>
              <a:t> </a:t>
            </a:r>
            <a:r>
              <a:rPr lang="en-US" sz="2000" dirty="0" err="1"/>
              <a:t>những</a:t>
            </a:r>
            <a:r>
              <a:rPr lang="en-US" sz="2000" dirty="0"/>
              <a:t> </a:t>
            </a:r>
            <a:r>
              <a:rPr lang="en-US" sz="2000" dirty="0" err="1"/>
              <a:t>giá</a:t>
            </a:r>
            <a:r>
              <a:rPr lang="en-US" sz="2000" dirty="0"/>
              <a:t> </a:t>
            </a:r>
            <a:r>
              <a:rPr lang="en-US" sz="2000" dirty="0" err="1"/>
              <a:t>trị</a:t>
            </a:r>
            <a:r>
              <a:rPr lang="en-US" sz="2000" dirty="0"/>
              <a:t> </a:t>
            </a:r>
            <a:r>
              <a:rPr lang="en-US" sz="2000" dirty="0" err="1"/>
              <a:t>văn</a:t>
            </a:r>
            <a:r>
              <a:rPr lang="en-US" sz="2000" dirty="0"/>
              <a:t> </a:t>
            </a:r>
            <a:r>
              <a:rPr lang="en-US" sz="2000" dirty="0" err="1"/>
              <a:t>hóa</a:t>
            </a:r>
            <a:r>
              <a:rPr lang="en-US" sz="2000" dirty="0"/>
              <a:t> </a:t>
            </a:r>
            <a:r>
              <a:rPr lang="en-US" sz="2000" dirty="0" err="1"/>
              <a:t>hướng</a:t>
            </a:r>
            <a:r>
              <a:rPr lang="en-US" sz="2000" dirty="0"/>
              <a:t> </a:t>
            </a:r>
            <a:r>
              <a:rPr lang="en-US" sz="2000" dirty="0" err="1"/>
              <a:t>đến</a:t>
            </a:r>
            <a:r>
              <a:rPr lang="en-US" sz="2000" dirty="0"/>
              <a:t> </a:t>
            </a:r>
            <a:r>
              <a:rPr lang="en-US" sz="2000" dirty="0" err="1"/>
              <a:t>trở</a:t>
            </a:r>
            <a:r>
              <a:rPr lang="en-US" sz="2000" dirty="0"/>
              <a:t> </a:t>
            </a:r>
            <a:r>
              <a:rPr lang="en-US" sz="2000" dirty="0" err="1"/>
              <a:t>thành</a:t>
            </a:r>
            <a:r>
              <a:rPr lang="en-US" sz="2000" dirty="0"/>
              <a:t> </a:t>
            </a:r>
            <a:r>
              <a:rPr lang="en-US" sz="2000" dirty="0" err="1"/>
              <a:t>mục</a:t>
            </a:r>
            <a:r>
              <a:rPr lang="en-US" sz="2000" dirty="0"/>
              <a:t> </a:t>
            </a:r>
            <a:r>
              <a:rPr lang="en-US" sz="2000" dirty="0" err="1"/>
              <a:t>tiêu</a:t>
            </a:r>
            <a:r>
              <a:rPr lang="en-US" sz="2000" dirty="0"/>
              <a:t> </a:t>
            </a:r>
            <a:r>
              <a:rPr lang="en-US" sz="2000" dirty="0" err="1"/>
              <a:t>để</a:t>
            </a:r>
            <a:r>
              <a:rPr lang="en-US" sz="2000" dirty="0"/>
              <a:t> con </a:t>
            </a:r>
            <a:r>
              <a:rPr lang="en-US" sz="2000" dirty="0" err="1"/>
              <a:t>người</a:t>
            </a:r>
            <a:r>
              <a:rPr lang="en-US" sz="2000" dirty="0"/>
              <a:t> </a:t>
            </a:r>
            <a:r>
              <a:rPr lang="en-US" sz="2000" dirty="0" err="1"/>
              <a:t>hoàn</a:t>
            </a:r>
            <a:r>
              <a:rPr lang="en-US" sz="2000" dirty="0"/>
              <a:t> </a:t>
            </a:r>
            <a:r>
              <a:rPr lang="en-US" sz="2000" dirty="0" err="1"/>
              <a:t>thiện</a:t>
            </a:r>
            <a:r>
              <a:rPr lang="en-US" sz="2000" dirty="0"/>
              <a:t>.</a:t>
            </a:r>
          </a:p>
        </p:txBody>
      </p:sp>
      <p:sp>
        <p:nvSpPr>
          <p:cNvPr id="12" name="TextBox 11">
            <a:extLst>
              <a:ext uri="{FF2B5EF4-FFF2-40B4-BE49-F238E27FC236}">
                <a16:creationId xmlns="" xmlns:a16="http://schemas.microsoft.com/office/drawing/2014/main" id="{F5918187-FB2D-4D6B-8442-CFA4F668DCA9}"/>
              </a:ext>
            </a:extLst>
          </p:cNvPr>
          <p:cNvSpPr txBox="1"/>
          <p:nvPr/>
        </p:nvSpPr>
        <p:spPr>
          <a:xfrm>
            <a:off x="6943725" y="3124200"/>
            <a:ext cx="350519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t>+ </a:t>
            </a:r>
            <a:r>
              <a:rPr lang="en-US" sz="2000" dirty="0" err="1"/>
              <a:t>Hiện</a:t>
            </a:r>
            <a:r>
              <a:rPr lang="en-US" sz="2000" dirty="0"/>
              <a:t> nay </a:t>
            </a:r>
            <a:r>
              <a:rPr lang="en-US" sz="2000" dirty="0" err="1"/>
              <a:t>Đảng</a:t>
            </a:r>
            <a:r>
              <a:rPr lang="en-US" sz="2000" dirty="0"/>
              <a:t> ta </a:t>
            </a:r>
            <a:r>
              <a:rPr lang="en-US" sz="2000" dirty="0" err="1"/>
              <a:t>xác</a:t>
            </a:r>
            <a:r>
              <a:rPr lang="en-US" sz="2000" dirty="0"/>
              <a:t> </a:t>
            </a:r>
            <a:r>
              <a:rPr lang="en-US" sz="2000" dirty="0" err="1"/>
              <a:t>định</a:t>
            </a:r>
            <a:r>
              <a:rPr lang="en-US" sz="2000" dirty="0"/>
              <a:t>: “…</a:t>
            </a:r>
            <a:r>
              <a:rPr lang="en-US" sz="2000" dirty="0" err="1"/>
              <a:t>xây</a:t>
            </a:r>
            <a:r>
              <a:rPr lang="en-US" sz="2000" dirty="0"/>
              <a:t> </a:t>
            </a:r>
            <a:r>
              <a:rPr lang="en-US" sz="2000" dirty="0" err="1"/>
              <a:t>dựng</a:t>
            </a:r>
            <a:r>
              <a:rPr lang="en-US" sz="2000" dirty="0"/>
              <a:t> </a:t>
            </a:r>
            <a:r>
              <a:rPr lang="en-US" sz="2000" dirty="0" err="1"/>
              <a:t>nền</a:t>
            </a:r>
            <a:r>
              <a:rPr lang="en-US" sz="2000" dirty="0"/>
              <a:t> </a:t>
            </a:r>
            <a:r>
              <a:rPr lang="en-US" sz="2000" dirty="0" err="1"/>
              <a:t>văn</a:t>
            </a:r>
            <a:r>
              <a:rPr lang="en-US" sz="2000" dirty="0"/>
              <a:t> </a:t>
            </a:r>
            <a:r>
              <a:rPr lang="en-US" sz="2000" dirty="0" err="1"/>
              <a:t>hóa</a:t>
            </a:r>
            <a:r>
              <a:rPr lang="en-US" sz="2000" dirty="0"/>
              <a:t> </a:t>
            </a:r>
            <a:r>
              <a:rPr lang="en-US" sz="2000" dirty="0" err="1"/>
              <a:t>Việt</a:t>
            </a:r>
            <a:r>
              <a:rPr lang="en-US" sz="2000" dirty="0"/>
              <a:t> Nam </a:t>
            </a:r>
            <a:r>
              <a:rPr lang="en-US" sz="2000" dirty="0" err="1"/>
              <a:t>tiên</a:t>
            </a:r>
            <a:r>
              <a:rPr lang="en-US" sz="2000" dirty="0"/>
              <a:t> </a:t>
            </a:r>
            <a:r>
              <a:rPr lang="en-US" sz="2000" dirty="0" err="1"/>
              <a:t>tiến</a:t>
            </a:r>
            <a:r>
              <a:rPr lang="en-US" sz="2000" dirty="0"/>
              <a:t>, </a:t>
            </a:r>
            <a:r>
              <a:rPr lang="en-US" sz="2000" dirty="0" err="1"/>
              <a:t>đậm</a:t>
            </a:r>
            <a:r>
              <a:rPr lang="en-US" sz="2000" dirty="0"/>
              <a:t> </a:t>
            </a:r>
            <a:r>
              <a:rPr lang="en-US" sz="2000" dirty="0" err="1"/>
              <a:t>đà</a:t>
            </a:r>
            <a:r>
              <a:rPr lang="en-US" sz="2000" dirty="0"/>
              <a:t> </a:t>
            </a:r>
            <a:r>
              <a:rPr lang="en-US" sz="2000" dirty="0" err="1"/>
              <a:t>bản</a:t>
            </a:r>
            <a:r>
              <a:rPr lang="en-US" sz="2000" dirty="0"/>
              <a:t> </a:t>
            </a:r>
            <a:r>
              <a:rPr lang="en-US" sz="2000" dirty="0" err="1"/>
              <a:t>sắc</a:t>
            </a:r>
            <a:r>
              <a:rPr lang="en-US" sz="2000" dirty="0"/>
              <a:t> </a:t>
            </a:r>
            <a:r>
              <a:rPr lang="en-US" sz="2000" dirty="0" err="1"/>
              <a:t>dân</a:t>
            </a:r>
            <a:r>
              <a:rPr lang="en-US" sz="2000" dirty="0"/>
              <a:t> </a:t>
            </a:r>
            <a:r>
              <a:rPr lang="en-US" sz="2000" dirty="0" err="1"/>
              <a:t>tộc</a:t>
            </a:r>
            <a:r>
              <a:rPr lang="en-US" sz="2000" dirty="0"/>
              <a:t> </a:t>
            </a:r>
            <a:r>
              <a:rPr lang="en-US" sz="2000" dirty="0" err="1"/>
              <a:t>để</a:t>
            </a:r>
            <a:r>
              <a:rPr lang="en-US" sz="2000" dirty="0"/>
              <a:t> </a:t>
            </a:r>
            <a:r>
              <a:rPr lang="en-US" sz="2000" dirty="0" err="1"/>
              <a:t>văn</a:t>
            </a:r>
            <a:r>
              <a:rPr lang="en-US" sz="2000" dirty="0"/>
              <a:t> </a:t>
            </a:r>
            <a:r>
              <a:rPr lang="en-US" sz="2000" dirty="0" err="1"/>
              <a:t>hóa</a:t>
            </a:r>
            <a:r>
              <a:rPr lang="en-US" sz="2000" dirty="0"/>
              <a:t> </a:t>
            </a:r>
            <a:r>
              <a:rPr lang="en-US" sz="2000" dirty="0" err="1"/>
              <a:t>thực</a:t>
            </a:r>
            <a:r>
              <a:rPr lang="en-US" sz="2000" dirty="0"/>
              <a:t> </a:t>
            </a:r>
            <a:r>
              <a:rPr lang="en-US" sz="2000" dirty="0" err="1"/>
              <a:t>sự</a:t>
            </a:r>
            <a:r>
              <a:rPr lang="en-US" sz="2000" dirty="0"/>
              <a:t> </a:t>
            </a:r>
            <a:r>
              <a:rPr lang="en-US" sz="2000" dirty="0" err="1"/>
              <a:t>trở</a:t>
            </a:r>
            <a:r>
              <a:rPr lang="en-US" sz="2000" dirty="0"/>
              <a:t> </a:t>
            </a:r>
            <a:r>
              <a:rPr lang="en-US" sz="2000" dirty="0" err="1"/>
              <a:t>thành</a:t>
            </a:r>
            <a:r>
              <a:rPr lang="en-US" sz="2000" dirty="0"/>
              <a:t> </a:t>
            </a:r>
            <a:r>
              <a:rPr lang="en-US" sz="2000" dirty="0" err="1"/>
              <a:t>sức</a:t>
            </a:r>
            <a:r>
              <a:rPr lang="en-US" sz="2000" dirty="0"/>
              <a:t> </a:t>
            </a:r>
            <a:r>
              <a:rPr lang="en-US" sz="2000" dirty="0" err="1"/>
              <a:t>mạnh</a:t>
            </a:r>
            <a:r>
              <a:rPr lang="en-US" sz="2000" dirty="0"/>
              <a:t> </a:t>
            </a:r>
            <a:r>
              <a:rPr lang="en-US" sz="2000" dirty="0" err="1"/>
              <a:t>nội</a:t>
            </a:r>
            <a:r>
              <a:rPr lang="en-US" sz="2000" dirty="0"/>
              <a:t> </a:t>
            </a:r>
            <a:r>
              <a:rPr lang="en-US" sz="2000" dirty="0" err="1"/>
              <a:t>sinh</a:t>
            </a:r>
            <a:r>
              <a:rPr lang="en-US" sz="2000" dirty="0"/>
              <a:t>, </a:t>
            </a:r>
            <a:r>
              <a:rPr lang="en-US" sz="2000" dirty="0" err="1"/>
              <a:t>động</a:t>
            </a:r>
            <a:r>
              <a:rPr lang="en-US" sz="2000" dirty="0"/>
              <a:t> </a:t>
            </a:r>
            <a:r>
              <a:rPr lang="en-US" sz="2000" dirty="0" err="1"/>
              <a:t>lực</a:t>
            </a:r>
            <a:r>
              <a:rPr lang="en-US" sz="2000" dirty="0"/>
              <a:t> </a:t>
            </a:r>
            <a:r>
              <a:rPr lang="en-US" sz="2000" dirty="0" err="1"/>
              <a:t>phát</a:t>
            </a:r>
            <a:r>
              <a:rPr lang="en-US" sz="2000" dirty="0"/>
              <a:t> </a:t>
            </a:r>
            <a:r>
              <a:rPr lang="en-US" sz="2000" dirty="0" err="1"/>
              <a:t>triển</a:t>
            </a:r>
            <a:r>
              <a:rPr lang="en-US" sz="2000" dirty="0"/>
              <a:t> </a:t>
            </a:r>
            <a:r>
              <a:rPr lang="en-US" sz="2000" dirty="0" err="1"/>
              <a:t>đất</a:t>
            </a:r>
            <a:r>
              <a:rPr lang="en-US" sz="2000" dirty="0"/>
              <a:t> </a:t>
            </a:r>
            <a:r>
              <a:rPr lang="en-US" sz="2000" dirty="0" err="1"/>
              <a:t>nước</a:t>
            </a:r>
            <a:r>
              <a:rPr lang="en-US" sz="2000" dirty="0"/>
              <a:t> </a:t>
            </a:r>
            <a:r>
              <a:rPr lang="en-US" sz="2000" dirty="0" err="1"/>
              <a:t>và</a:t>
            </a:r>
            <a:r>
              <a:rPr lang="en-US" sz="2000" dirty="0"/>
              <a:t> </a:t>
            </a:r>
            <a:r>
              <a:rPr lang="en-US" sz="2000" dirty="0" err="1"/>
              <a:t>bảo</a:t>
            </a:r>
            <a:r>
              <a:rPr lang="en-US" sz="2000" dirty="0"/>
              <a:t> </a:t>
            </a:r>
            <a:r>
              <a:rPr lang="en-US" sz="2000" dirty="0" err="1"/>
              <a:t>vệ</a:t>
            </a:r>
            <a:r>
              <a:rPr lang="en-US" sz="2000" dirty="0"/>
              <a:t> </a:t>
            </a:r>
            <a:r>
              <a:rPr lang="en-US" sz="2000" dirty="0" err="1"/>
              <a:t>Tổ</a:t>
            </a:r>
            <a:r>
              <a:rPr lang="en-US" sz="2000" dirty="0"/>
              <a:t> </a:t>
            </a:r>
            <a:r>
              <a:rPr lang="en-US" sz="2000" dirty="0" err="1"/>
              <a:t>quốc</a:t>
            </a:r>
            <a:r>
              <a:rPr lang="en-US" sz="2000" dirty="0"/>
              <a:t>…” (</a:t>
            </a:r>
            <a:r>
              <a:rPr lang="en-US" sz="2000" dirty="0" err="1"/>
              <a:t>Văn</a:t>
            </a:r>
            <a:r>
              <a:rPr lang="en-US" sz="2000" dirty="0"/>
              <a:t> </a:t>
            </a:r>
            <a:r>
              <a:rPr lang="en-US" sz="2000" dirty="0" err="1"/>
              <a:t>kiện</a:t>
            </a:r>
            <a:r>
              <a:rPr lang="en-US" sz="2000" dirty="0"/>
              <a:t> </a:t>
            </a:r>
            <a:r>
              <a:rPr lang="en-US" sz="2000" dirty="0" err="1"/>
              <a:t>Đại</a:t>
            </a:r>
            <a:r>
              <a:rPr lang="en-US" sz="2000" dirty="0"/>
              <a:t> </a:t>
            </a:r>
            <a:r>
              <a:rPr lang="en-US" sz="2000" dirty="0" err="1"/>
              <a:t>hội</a:t>
            </a:r>
            <a:r>
              <a:rPr lang="en-US" sz="2000" dirty="0"/>
              <a:t> XIII)</a:t>
            </a:r>
          </a:p>
        </p:txBody>
      </p:sp>
    </p:spTree>
    <p:extLst>
      <p:ext uri="{BB962C8B-B14F-4D97-AF65-F5344CB8AC3E}">
        <p14:creationId xmlns:p14="http://schemas.microsoft.com/office/powerpoint/2010/main" val="16802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D00941A6-E5B0-4160-A570-9576358C8230}"/>
              </a:ext>
            </a:extLst>
          </p:cNvPr>
          <p:cNvSpPr/>
          <p:nvPr/>
        </p:nvSpPr>
        <p:spPr>
          <a:xfrm>
            <a:off x="2743200" y="407461"/>
            <a:ext cx="6970614" cy="830997"/>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670AFE93-95F1-4A42-BC74-10ADA5E37FFD}"/>
              </a:ext>
            </a:extLst>
          </p:cNvPr>
          <p:cNvSpPr txBox="1"/>
          <p:nvPr/>
        </p:nvSpPr>
        <p:spPr>
          <a:xfrm>
            <a:off x="2954017" y="469016"/>
            <a:ext cx="6494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Tại sao chủ nghĩa đế quốc và các thế lực thù địch chống phá </a:t>
            </a:r>
            <a:r>
              <a:rPr lang="en-US" sz="2000" dirty="0"/>
              <a:t>V</a:t>
            </a:r>
            <a:r>
              <a:rPr lang="vi-VN" sz="2000" dirty="0"/>
              <a:t>iệt </a:t>
            </a:r>
            <a:r>
              <a:rPr lang="en-US" sz="2000" dirty="0"/>
              <a:t>N</a:t>
            </a:r>
            <a:r>
              <a:rPr lang="vi-VN" sz="2000" dirty="0"/>
              <a:t>am trên lĩnh vực </a:t>
            </a:r>
            <a:r>
              <a:rPr lang="en-US" sz="2000" dirty="0" err="1"/>
              <a:t>văn</a:t>
            </a:r>
            <a:r>
              <a:rPr lang="vi-VN" sz="2000" dirty="0"/>
              <a:t> hóa</a:t>
            </a:r>
            <a:r>
              <a:rPr lang="en-US" sz="2000" dirty="0"/>
              <a:t>? </a:t>
            </a:r>
          </a:p>
        </p:txBody>
      </p:sp>
      <p:sp>
        <p:nvSpPr>
          <p:cNvPr id="4" name="Rectangle: Rounded Corners 3">
            <a:extLst>
              <a:ext uri="{FF2B5EF4-FFF2-40B4-BE49-F238E27FC236}">
                <a16:creationId xmlns="" xmlns:a16="http://schemas.microsoft.com/office/drawing/2014/main" id="{02F58A57-372D-46BD-9610-479F59004FFC}"/>
              </a:ext>
            </a:extLst>
          </p:cNvPr>
          <p:cNvSpPr/>
          <p:nvPr/>
        </p:nvSpPr>
        <p:spPr>
          <a:xfrm>
            <a:off x="1190624" y="2645011"/>
            <a:ext cx="9877425" cy="1068948"/>
          </a:xfrm>
          <a:prstGeom prst="round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57477EB7-86CF-4A01-932E-80C67D0C4CD1}"/>
              </a:ext>
            </a:extLst>
          </p:cNvPr>
          <p:cNvSpPr txBox="1"/>
          <p:nvPr/>
        </p:nvSpPr>
        <p:spPr>
          <a:xfrm>
            <a:off x="1190625" y="1729967"/>
            <a:ext cx="9991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400" dirty="0"/>
              <a:t> </a:t>
            </a:r>
            <a:r>
              <a:rPr lang="vi-VN" sz="2400" dirty="0"/>
              <a:t>- Xuất phát từ thực tiễn đấu tranh </a:t>
            </a:r>
            <a:r>
              <a:rPr lang="en-US" sz="2400" dirty="0" err="1"/>
              <a:t>trên</a:t>
            </a:r>
            <a:r>
              <a:rPr lang="en-US" sz="2400" dirty="0"/>
              <a:t> </a:t>
            </a:r>
            <a:r>
              <a:rPr lang="en-US" sz="2400" dirty="0" err="1"/>
              <a:t>lĩnh</a:t>
            </a:r>
            <a:r>
              <a:rPr lang="en-US" sz="2400" dirty="0"/>
              <a:t> </a:t>
            </a:r>
            <a:r>
              <a:rPr lang="en-US" sz="2400" dirty="0" err="1"/>
              <a:t>vực</a:t>
            </a:r>
            <a:r>
              <a:rPr lang="en-US" sz="2400" dirty="0"/>
              <a:t> </a:t>
            </a:r>
            <a:r>
              <a:rPr lang="en-US" sz="2400" dirty="0" err="1"/>
              <a:t>văn</a:t>
            </a:r>
            <a:r>
              <a:rPr lang="en-US" sz="2400" dirty="0"/>
              <a:t> </a:t>
            </a:r>
            <a:r>
              <a:rPr lang="en-US" sz="2400" dirty="0" err="1"/>
              <a:t>hóa</a:t>
            </a:r>
            <a:r>
              <a:rPr lang="en-US" sz="2400" dirty="0"/>
              <a:t> </a:t>
            </a:r>
            <a:r>
              <a:rPr lang="en-US" sz="2400" dirty="0" err="1"/>
              <a:t>giữa</a:t>
            </a:r>
            <a:r>
              <a:rPr lang="en-US" sz="2400" dirty="0"/>
              <a:t> </a:t>
            </a:r>
            <a:r>
              <a:rPr lang="en-US" sz="2400" dirty="0" err="1"/>
              <a:t>các</a:t>
            </a:r>
            <a:r>
              <a:rPr lang="en-US" sz="2400" dirty="0"/>
              <a:t> </a:t>
            </a:r>
            <a:r>
              <a:rPr lang="en-US" sz="2400" dirty="0" err="1"/>
              <a:t>quốc</a:t>
            </a:r>
            <a:r>
              <a:rPr lang="en-US" sz="2400" dirty="0"/>
              <a:t> </a:t>
            </a:r>
            <a:r>
              <a:rPr lang="en-US" sz="2400" dirty="0" err="1"/>
              <a:t>gia</a:t>
            </a:r>
            <a:r>
              <a:rPr lang="vi-VN" sz="2400" dirty="0"/>
              <a:t> trên thế giới và Việt Nam</a:t>
            </a:r>
            <a:endParaRPr lang="en-US" sz="2400" dirty="0"/>
          </a:p>
        </p:txBody>
      </p:sp>
      <p:sp>
        <p:nvSpPr>
          <p:cNvPr id="13" name="Rectangle: Rounded Corners 12">
            <a:extLst>
              <a:ext uri="{FF2B5EF4-FFF2-40B4-BE49-F238E27FC236}">
                <a16:creationId xmlns="" xmlns:a16="http://schemas.microsoft.com/office/drawing/2014/main" id="{DCA84DFB-F270-4732-89A1-50C13B86DEA1}"/>
              </a:ext>
            </a:extLst>
          </p:cNvPr>
          <p:cNvSpPr/>
          <p:nvPr/>
        </p:nvSpPr>
        <p:spPr>
          <a:xfrm>
            <a:off x="1157287" y="3821143"/>
            <a:ext cx="9877425" cy="110813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78E58EEA-BF0E-435A-A6F8-0CA799C603E0}"/>
              </a:ext>
            </a:extLst>
          </p:cNvPr>
          <p:cNvSpPr/>
          <p:nvPr/>
        </p:nvSpPr>
        <p:spPr>
          <a:xfrm>
            <a:off x="1190625" y="5036465"/>
            <a:ext cx="9877425" cy="120967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BA3C3FD2-7F17-4D5A-861E-9034C57FE43D}"/>
              </a:ext>
            </a:extLst>
          </p:cNvPr>
          <p:cNvSpPr txBox="1"/>
          <p:nvPr/>
        </p:nvSpPr>
        <p:spPr>
          <a:xfrm>
            <a:off x="1343023" y="2637404"/>
            <a:ext cx="95726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t>+ </a:t>
            </a:r>
            <a:r>
              <a:rPr lang="en-US" sz="2000" dirty="0" err="1"/>
              <a:t>Thực</a:t>
            </a:r>
            <a:r>
              <a:rPr lang="en-US" sz="2000" dirty="0"/>
              <a:t> </a:t>
            </a:r>
            <a:r>
              <a:rPr lang="en-US" sz="2000" dirty="0" err="1"/>
              <a:t>tiễn</a:t>
            </a:r>
            <a:r>
              <a:rPr lang="en-US" sz="2000" dirty="0"/>
              <a:t> </a:t>
            </a:r>
            <a:r>
              <a:rPr lang="en-US" sz="2000" dirty="0" err="1"/>
              <a:t>lịch</a:t>
            </a:r>
            <a:r>
              <a:rPr lang="en-US" sz="2000" dirty="0"/>
              <a:t> </a:t>
            </a:r>
            <a:r>
              <a:rPr lang="en-US" sz="2000" dirty="0" err="1"/>
              <a:t>sử</a:t>
            </a:r>
            <a:r>
              <a:rPr lang="en-US" sz="2000" dirty="0"/>
              <a:t> </a:t>
            </a:r>
            <a:r>
              <a:rPr lang="en-US" sz="2000" dirty="0" err="1"/>
              <a:t>thế</a:t>
            </a:r>
            <a:r>
              <a:rPr lang="en-US" sz="2000" dirty="0"/>
              <a:t> </a:t>
            </a:r>
            <a:r>
              <a:rPr lang="en-US" sz="2000" dirty="0" err="1"/>
              <a:t>giới</a:t>
            </a:r>
            <a:r>
              <a:rPr lang="en-US" sz="2000" dirty="0"/>
              <a:t> </a:t>
            </a:r>
            <a:r>
              <a:rPr lang="en-US" sz="2000" dirty="0" err="1"/>
              <a:t>cho</a:t>
            </a:r>
            <a:r>
              <a:rPr lang="en-US" sz="2000" dirty="0"/>
              <a:t> </a:t>
            </a:r>
            <a:r>
              <a:rPr lang="en-US" sz="2000" dirty="0" err="1"/>
              <a:t>thấy</a:t>
            </a:r>
            <a:r>
              <a:rPr lang="en-US" sz="2000" dirty="0"/>
              <a:t>, </a:t>
            </a:r>
            <a:r>
              <a:rPr lang="en-US" sz="2000" dirty="0" err="1"/>
              <a:t>từ</a:t>
            </a:r>
            <a:r>
              <a:rPr lang="en-US" sz="2000" dirty="0"/>
              <a:t> </a:t>
            </a:r>
            <a:r>
              <a:rPr lang="en-US" sz="2000" dirty="0" err="1"/>
              <a:t>xa</a:t>
            </a:r>
            <a:r>
              <a:rPr lang="en-US" sz="2000" dirty="0"/>
              <a:t> </a:t>
            </a:r>
            <a:r>
              <a:rPr lang="en-US" sz="2000" dirty="0" err="1"/>
              <a:t>xưa</a:t>
            </a:r>
            <a:r>
              <a:rPr lang="en-US" sz="2000" dirty="0"/>
              <a:t> </a:t>
            </a:r>
            <a:r>
              <a:rPr lang="en-US" sz="2000" dirty="0" err="1"/>
              <a:t>các</a:t>
            </a:r>
            <a:r>
              <a:rPr lang="en-US" sz="2000" dirty="0"/>
              <a:t> </a:t>
            </a:r>
            <a:r>
              <a:rPr lang="en-US" sz="2000" dirty="0" err="1"/>
              <a:t>quốc</a:t>
            </a:r>
            <a:r>
              <a:rPr lang="en-US" sz="2000" dirty="0"/>
              <a:t> </a:t>
            </a:r>
            <a:r>
              <a:rPr lang="en-US" sz="2000" dirty="0" err="1"/>
              <a:t>gia</a:t>
            </a:r>
            <a:r>
              <a:rPr lang="en-US" sz="2000" dirty="0"/>
              <a:t> </a:t>
            </a:r>
            <a:r>
              <a:rPr lang="en-US" sz="2000" dirty="0" err="1"/>
              <a:t>dân</a:t>
            </a:r>
            <a:r>
              <a:rPr lang="en-US" sz="2000" dirty="0"/>
              <a:t> </a:t>
            </a:r>
            <a:r>
              <a:rPr lang="en-US" sz="2000" dirty="0" err="1"/>
              <a:t>tộc</a:t>
            </a:r>
            <a:r>
              <a:rPr lang="en-US" sz="2000" dirty="0"/>
              <a:t> </a:t>
            </a:r>
            <a:r>
              <a:rPr lang="en-US" sz="2000" dirty="0" err="1"/>
              <a:t>luôn</a:t>
            </a:r>
            <a:r>
              <a:rPr lang="en-US" sz="2000" dirty="0"/>
              <a:t> </a:t>
            </a:r>
            <a:r>
              <a:rPr lang="en-US" sz="2000" dirty="0" err="1"/>
              <a:t>coi</a:t>
            </a:r>
            <a:r>
              <a:rPr lang="en-US" sz="2000" dirty="0"/>
              <a:t> </a:t>
            </a:r>
            <a:r>
              <a:rPr lang="en-US" sz="2000" dirty="0" err="1"/>
              <a:t>trọng</a:t>
            </a:r>
            <a:r>
              <a:rPr lang="en-US" sz="2000" dirty="0"/>
              <a:t> </a:t>
            </a:r>
            <a:r>
              <a:rPr lang="en-US" sz="2000" dirty="0" err="1"/>
              <a:t>đấu</a:t>
            </a:r>
            <a:r>
              <a:rPr lang="en-US" sz="2000" dirty="0"/>
              <a:t> </a:t>
            </a:r>
            <a:r>
              <a:rPr lang="en-US" sz="2000" dirty="0" err="1"/>
              <a:t>tranh</a:t>
            </a:r>
            <a:r>
              <a:rPr lang="en-US" sz="2000" dirty="0"/>
              <a:t> </a:t>
            </a:r>
            <a:r>
              <a:rPr lang="en-US" sz="2000" dirty="0" err="1"/>
              <a:t>về</a:t>
            </a:r>
            <a:r>
              <a:rPr lang="en-US" sz="2000" dirty="0"/>
              <a:t> </a:t>
            </a:r>
            <a:r>
              <a:rPr lang="en-US" sz="2000" dirty="0" err="1"/>
              <a:t>văn</a:t>
            </a:r>
            <a:r>
              <a:rPr lang="en-US" sz="2000" dirty="0"/>
              <a:t> </a:t>
            </a:r>
            <a:r>
              <a:rPr lang="en-US" sz="2000" dirty="0" err="1"/>
              <a:t>hóa</a:t>
            </a:r>
            <a:r>
              <a:rPr lang="en-US" sz="2000" dirty="0"/>
              <a:t>, </a:t>
            </a:r>
            <a:r>
              <a:rPr lang="en-US" sz="2000" dirty="0" err="1"/>
              <a:t>thế</a:t>
            </a:r>
            <a:r>
              <a:rPr lang="en-US" sz="2000" dirty="0"/>
              <a:t> </a:t>
            </a:r>
            <a:r>
              <a:rPr lang="en-US" sz="2000" dirty="0" err="1"/>
              <a:t>giới</a:t>
            </a:r>
            <a:r>
              <a:rPr lang="en-US" sz="2000" dirty="0"/>
              <a:t> </a:t>
            </a:r>
            <a:r>
              <a:rPr lang="en-US" sz="2000" dirty="0" err="1"/>
              <a:t>quan</a:t>
            </a:r>
            <a:r>
              <a:rPr lang="en-US" sz="2000" dirty="0"/>
              <a:t> </a:t>
            </a:r>
            <a:r>
              <a:rPr lang="en-US" sz="2000" dirty="0" err="1"/>
              <a:t>niệm</a:t>
            </a:r>
            <a:r>
              <a:rPr lang="en-US" sz="2000" dirty="0"/>
              <a:t> “</a:t>
            </a:r>
            <a:r>
              <a:rPr lang="en-US" sz="2000" dirty="0" err="1"/>
              <a:t>văn</a:t>
            </a:r>
            <a:r>
              <a:rPr lang="en-US" sz="2000" dirty="0"/>
              <a:t> </a:t>
            </a:r>
            <a:r>
              <a:rPr lang="en-US" sz="2000" dirty="0" err="1"/>
              <a:t>hóa</a:t>
            </a:r>
            <a:r>
              <a:rPr lang="en-US" sz="2000" dirty="0"/>
              <a:t> </a:t>
            </a:r>
            <a:r>
              <a:rPr lang="en-US" sz="2000" dirty="0" err="1"/>
              <a:t>còn</a:t>
            </a:r>
            <a:r>
              <a:rPr lang="en-US" sz="2000" dirty="0"/>
              <a:t> </a:t>
            </a:r>
            <a:r>
              <a:rPr lang="en-US" sz="2000" dirty="0" err="1"/>
              <a:t>thì</a:t>
            </a:r>
            <a:r>
              <a:rPr lang="en-US" sz="2000" dirty="0"/>
              <a:t> </a:t>
            </a:r>
            <a:r>
              <a:rPr lang="en-US" sz="2000" dirty="0" err="1"/>
              <a:t>dân</a:t>
            </a:r>
            <a:r>
              <a:rPr lang="en-US" sz="2000" dirty="0"/>
              <a:t> </a:t>
            </a:r>
            <a:r>
              <a:rPr lang="en-US" sz="2000" dirty="0" err="1"/>
              <a:t>tộc</a:t>
            </a:r>
            <a:r>
              <a:rPr lang="en-US" sz="2000" dirty="0"/>
              <a:t> </a:t>
            </a:r>
            <a:r>
              <a:rPr lang="en-US" sz="2000" dirty="0" err="1"/>
              <a:t>còn</a:t>
            </a:r>
            <a:r>
              <a:rPr lang="en-US" sz="2000" dirty="0"/>
              <a:t>, </a:t>
            </a:r>
            <a:r>
              <a:rPr lang="en-US" sz="2000" dirty="0" err="1"/>
              <a:t>văn</a:t>
            </a:r>
            <a:r>
              <a:rPr lang="en-US" sz="2000" dirty="0"/>
              <a:t> </a:t>
            </a:r>
            <a:r>
              <a:rPr lang="en-US" sz="2000" dirty="0" err="1"/>
              <a:t>hóa</a:t>
            </a:r>
            <a:r>
              <a:rPr lang="en-US" sz="2000" dirty="0"/>
              <a:t> </a:t>
            </a:r>
            <a:r>
              <a:rPr lang="en-US" sz="2000" dirty="0" err="1"/>
              <a:t>mất</a:t>
            </a:r>
            <a:r>
              <a:rPr lang="en-US" sz="2000" dirty="0"/>
              <a:t> </a:t>
            </a:r>
            <a:r>
              <a:rPr lang="en-US" sz="2000" dirty="0" err="1"/>
              <a:t>thì</a:t>
            </a:r>
            <a:r>
              <a:rPr lang="en-US" sz="2000" dirty="0"/>
              <a:t> </a:t>
            </a:r>
            <a:r>
              <a:rPr lang="en-US" sz="2000" dirty="0" err="1"/>
              <a:t>dân</a:t>
            </a:r>
            <a:r>
              <a:rPr lang="en-US" sz="2000" dirty="0"/>
              <a:t> </a:t>
            </a:r>
            <a:r>
              <a:rPr lang="en-US" sz="2000" dirty="0" err="1"/>
              <a:t>tộc</a:t>
            </a:r>
            <a:r>
              <a:rPr lang="en-US" sz="2000" dirty="0"/>
              <a:t> </a:t>
            </a:r>
            <a:r>
              <a:rPr lang="en-US" sz="2000" dirty="0" err="1"/>
              <a:t>mất</a:t>
            </a:r>
            <a:r>
              <a:rPr lang="en-US" sz="2000" dirty="0"/>
              <a:t>” …</a:t>
            </a:r>
          </a:p>
        </p:txBody>
      </p:sp>
      <p:sp>
        <p:nvSpPr>
          <p:cNvPr id="16" name="TextBox 15">
            <a:extLst>
              <a:ext uri="{FF2B5EF4-FFF2-40B4-BE49-F238E27FC236}">
                <a16:creationId xmlns="" xmlns:a16="http://schemas.microsoft.com/office/drawing/2014/main" id="{69F91C7D-6FA3-4D6C-A038-736FF0A2B450}"/>
              </a:ext>
            </a:extLst>
          </p:cNvPr>
          <p:cNvSpPr txBox="1"/>
          <p:nvPr/>
        </p:nvSpPr>
        <p:spPr>
          <a:xfrm>
            <a:off x="1309686" y="3788481"/>
            <a:ext cx="9572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1800" dirty="0"/>
              <a:t>+ </a:t>
            </a:r>
            <a:r>
              <a:rPr lang="en-US" sz="1800" dirty="0" err="1"/>
              <a:t>Lịch</a:t>
            </a:r>
            <a:r>
              <a:rPr lang="en-US" sz="1800" dirty="0"/>
              <a:t> </a:t>
            </a:r>
            <a:r>
              <a:rPr lang="en-US" sz="1800" dirty="0" err="1"/>
              <a:t>sử</a:t>
            </a:r>
            <a:r>
              <a:rPr lang="en-US" sz="1800" dirty="0"/>
              <a:t> </a:t>
            </a:r>
            <a:r>
              <a:rPr lang="en-US" sz="1800" dirty="0" err="1"/>
              <a:t>Việt</a:t>
            </a:r>
            <a:r>
              <a:rPr lang="en-US" sz="1800" dirty="0"/>
              <a:t> Nam </a:t>
            </a:r>
            <a:r>
              <a:rPr lang="en-US" sz="1800" dirty="0" err="1"/>
              <a:t>cũng</a:t>
            </a:r>
            <a:r>
              <a:rPr lang="en-US" sz="1800" dirty="0"/>
              <a:t> </a:t>
            </a:r>
            <a:r>
              <a:rPr lang="en-US" sz="1800" dirty="0" err="1"/>
              <a:t>cho</a:t>
            </a:r>
            <a:r>
              <a:rPr lang="en-US" sz="1800" dirty="0"/>
              <a:t> </a:t>
            </a:r>
            <a:r>
              <a:rPr lang="en-US" sz="1800" dirty="0" err="1"/>
              <a:t>thấy</a:t>
            </a:r>
            <a:r>
              <a:rPr lang="en-US" sz="1800" dirty="0"/>
              <a:t>, </a:t>
            </a:r>
            <a:r>
              <a:rPr lang="en-US" sz="1800" dirty="0" err="1"/>
              <a:t>khi</a:t>
            </a:r>
            <a:r>
              <a:rPr lang="en-US" sz="1800" dirty="0"/>
              <a:t> </a:t>
            </a:r>
            <a:r>
              <a:rPr lang="en-US" sz="1800" dirty="0" err="1"/>
              <a:t>tiến</a:t>
            </a:r>
            <a:r>
              <a:rPr lang="en-US" sz="1800" dirty="0"/>
              <a:t> </a:t>
            </a:r>
            <a:r>
              <a:rPr lang="en-US" sz="1800" dirty="0" err="1"/>
              <a:t>hành</a:t>
            </a:r>
            <a:r>
              <a:rPr lang="en-US" sz="1800" dirty="0"/>
              <a:t> </a:t>
            </a:r>
            <a:r>
              <a:rPr lang="en-US" sz="1800" dirty="0" err="1"/>
              <a:t>chống</a:t>
            </a:r>
            <a:r>
              <a:rPr lang="en-US" sz="1800" dirty="0"/>
              <a:t> </a:t>
            </a:r>
            <a:r>
              <a:rPr lang="en-US" sz="1800" dirty="0" err="1"/>
              <a:t>phá</a:t>
            </a:r>
            <a:r>
              <a:rPr lang="en-US" sz="1800" dirty="0"/>
              <a:t> </a:t>
            </a:r>
            <a:r>
              <a:rPr lang="en-US" sz="1800" dirty="0" err="1"/>
              <a:t>Việt</a:t>
            </a:r>
            <a:r>
              <a:rPr lang="en-US" sz="1800" dirty="0"/>
              <a:t> Nam, </a:t>
            </a:r>
            <a:r>
              <a:rPr lang="en-US" sz="1800" dirty="0" err="1"/>
              <a:t>các</a:t>
            </a:r>
            <a:r>
              <a:rPr lang="en-US" sz="1800" dirty="0"/>
              <a:t> </a:t>
            </a:r>
            <a:r>
              <a:rPr lang="en-US" sz="1800" dirty="0" err="1"/>
              <a:t>thế</a:t>
            </a:r>
            <a:r>
              <a:rPr lang="en-US" sz="1800" dirty="0"/>
              <a:t> </a:t>
            </a:r>
            <a:r>
              <a:rPr lang="en-US" sz="1800" dirty="0" err="1"/>
              <a:t>lực</a:t>
            </a:r>
            <a:r>
              <a:rPr lang="en-US" sz="1800" dirty="0"/>
              <a:t> </a:t>
            </a:r>
            <a:r>
              <a:rPr lang="en-US" sz="1800" dirty="0" err="1"/>
              <a:t>thù</a:t>
            </a:r>
            <a:r>
              <a:rPr lang="en-US" sz="1800" dirty="0"/>
              <a:t> </a:t>
            </a:r>
            <a:r>
              <a:rPr lang="en-US" sz="1800" dirty="0" err="1"/>
              <a:t>địch</a:t>
            </a:r>
            <a:r>
              <a:rPr lang="en-US" sz="1800" dirty="0"/>
              <a:t> </a:t>
            </a:r>
            <a:r>
              <a:rPr lang="en-US" sz="1800" dirty="0" err="1"/>
              <a:t>luôn</a:t>
            </a:r>
            <a:r>
              <a:rPr lang="en-US" sz="1800" dirty="0"/>
              <a:t> </a:t>
            </a:r>
            <a:r>
              <a:rPr lang="en-US" sz="1800" dirty="0" err="1"/>
              <a:t>tập</a:t>
            </a:r>
            <a:r>
              <a:rPr lang="en-US" sz="1800" dirty="0"/>
              <a:t> </a:t>
            </a:r>
            <a:r>
              <a:rPr lang="en-US" sz="1800" dirty="0" err="1"/>
              <a:t>trung</a:t>
            </a:r>
            <a:r>
              <a:rPr lang="en-US" sz="1800" dirty="0"/>
              <a:t> </a:t>
            </a:r>
            <a:r>
              <a:rPr lang="en-US" sz="1800" dirty="0" err="1"/>
              <a:t>chống</a:t>
            </a:r>
            <a:r>
              <a:rPr lang="en-US" sz="1800" dirty="0"/>
              <a:t> </a:t>
            </a:r>
            <a:r>
              <a:rPr lang="en-US" sz="1800" dirty="0" err="1"/>
              <a:t>phá</a:t>
            </a:r>
            <a:r>
              <a:rPr lang="en-US" sz="1800" dirty="0"/>
              <a:t> ta </a:t>
            </a:r>
            <a:r>
              <a:rPr lang="en-US" sz="1800" dirty="0" err="1"/>
              <a:t>về</a:t>
            </a:r>
            <a:r>
              <a:rPr lang="en-US" sz="1800" dirty="0"/>
              <a:t> </a:t>
            </a:r>
            <a:r>
              <a:rPr lang="en-US" sz="1800" dirty="0" err="1"/>
              <a:t>văn</a:t>
            </a:r>
            <a:r>
              <a:rPr lang="en-US" sz="1800" dirty="0"/>
              <a:t> </a:t>
            </a:r>
            <a:r>
              <a:rPr lang="en-US" sz="1800" dirty="0" err="1"/>
              <a:t>hóa</a:t>
            </a:r>
            <a:r>
              <a:rPr lang="en-US" sz="1800" dirty="0"/>
              <a:t>. </a:t>
            </a:r>
            <a:r>
              <a:rPr lang="en-US" sz="1800" dirty="0" err="1"/>
              <a:t>Nhà</a:t>
            </a:r>
            <a:r>
              <a:rPr lang="en-US" sz="1800" dirty="0"/>
              <a:t> </a:t>
            </a:r>
            <a:r>
              <a:rPr lang="en-US" sz="1800" dirty="0" err="1"/>
              <a:t>Hán</a:t>
            </a:r>
            <a:r>
              <a:rPr lang="en-US" sz="1800" dirty="0"/>
              <a:t> </a:t>
            </a:r>
            <a:r>
              <a:rPr lang="en-US" sz="1800" dirty="0" err="1"/>
              <a:t>đã</a:t>
            </a:r>
            <a:r>
              <a:rPr lang="en-US" sz="1800" dirty="0"/>
              <a:t> </a:t>
            </a:r>
            <a:r>
              <a:rPr lang="en-US" sz="1800" dirty="0" err="1"/>
              <a:t>tìm</a:t>
            </a:r>
            <a:r>
              <a:rPr lang="en-US" sz="1800" dirty="0"/>
              <a:t> </a:t>
            </a:r>
            <a:r>
              <a:rPr lang="en-US" sz="1800" dirty="0" err="1"/>
              <a:t>mọi</a:t>
            </a:r>
            <a:r>
              <a:rPr lang="en-US" sz="1800" dirty="0"/>
              <a:t> </a:t>
            </a:r>
            <a:r>
              <a:rPr lang="en-US" sz="1800" dirty="0" err="1"/>
              <a:t>cách</a:t>
            </a:r>
            <a:r>
              <a:rPr lang="en-US" sz="1800" dirty="0"/>
              <a:t> </a:t>
            </a:r>
            <a:r>
              <a:rPr lang="en-US" sz="1800" dirty="0" err="1"/>
              <a:t>đồng</a:t>
            </a:r>
            <a:r>
              <a:rPr lang="en-US" sz="1800" dirty="0"/>
              <a:t> </a:t>
            </a:r>
            <a:r>
              <a:rPr lang="en-US" sz="1800" dirty="0" err="1"/>
              <a:t>hóa</a:t>
            </a:r>
            <a:r>
              <a:rPr lang="en-US" sz="1800" dirty="0"/>
              <a:t> </a:t>
            </a:r>
            <a:r>
              <a:rPr lang="en-US" sz="1800" dirty="0" err="1"/>
              <a:t>văn</a:t>
            </a:r>
            <a:r>
              <a:rPr lang="en-US" sz="1800" dirty="0"/>
              <a:t> </a:t>
            </a:r>
            <a:r>
              <a:rPr lang="en-US" sz="1800" dirty="0" err="1"/>
              <a:t>hóa</a:t>
            </a:r>
            <a:r>
              <a:rPr lang="en-US" sz="1800" dirty="0"/>
              <a:t> </a:t>
            </a:r>
            <a:r>
              <a:rPr lang="en-US" sz="1800" dirty="0" err="1"/>
              <a:t>Việt</a:t>
            </a:r>
            <a:r>
              <a:rPr lang="en-US" sz="1800" dirty="0"/>
              <a:t> </a:t>
            </a:r>
            <a:r>
              <a:rPr lang="en-US" sz="1800" dirty="0" err="1"/>
              <a:t>bằng</a:t>
            </a:r>
            <a:r>
              <a:rPr lang="en-US" sz="1800" dirty="0"/>
              <a:t> </a:t>
            </a:r>
            <a:r>
              <a:rPr lang="en-US" sz="1800" dirty="0" err="1"/>
              <a:t>văn</a:t>
            </a:r>
            <a:r>
              <a:rPr lang="en-US" sz="1800" dirty="0"/>
              <a:t> </a:t>
            </a:r>
            <a:r>
              <a:rPr lang="en-US" sz="1800" dirty="0" err="1"/>
              <a:t>hóa</a:t>
            </a:r>
            <a:r>
              <a:rPr lang="en-US" sz="1800" dirty="0"/>
              <a:t> </a:t>
            </a:r>
            <a:r>
              <a:rPr lang="en-US" sz="1800" dirty="0" err="1"/>
              <a:t>Hán</a:t>
            </a:r>
            <a:r>
              <a:rPr lang="en-US" sz="1800" dirty="0"/>
              <a:t>, </a:t>
            </a:r>
            <a:r>
              <a:rPr lang="en-US" sz="1800" dirty="0" err="1"/>
              <a:t>nhưng</a:t>
            </a:r>
            <a:r>
              <a:rPr lang="en-US" sz="1800" dirty="0"/>
              <a:t> </a:t>
            </a:r>
            <a:r>
              <a:rPr lang="en-US" sz="1800" dirty="0" err="1"/>
              <a:t>nhờ</a:t>
            </a:r>
            <a:r>
              <a:rPr lang="en-US" sz="1800" dirty="0"/>
              <a:t> </a:t>
            </a:r>
            <a:r>
              <a:rPr lang="en-US" sz="1800" dirty="0" err="1"/>
              <a:t>bảo</a:t>
            </a:r>
            <a:r>
              <a:rPr lang="en-US" sz="1800" dirty="0"/>
              <a:t> </a:t>
            </a:r>
            <a:r>
              <a:rPr lang="en-US" sz="1800" dirty="0" err="1"/>
              <a:t>tồn</a:t>
            </a:r>
            <a:r>
              <a:rPr lang="en-US" sz="1800" dirty="0"/>
              <a:t> </a:t>
            </a:r>
            <a:r>
              <a:rPr lang="en-US" sz="1800" dirty="0" err="1"/>
              <a:t>được</a:t>
            </a:r>
            <a:r>
              <a:rPr lang="en-US" sz="1800" dirty="0"/>
              <a:t> </a:t>
            </a:r>
            <a:r>
              <a:rPr lang="en-US" sz="1800" dirty="0" err="1"/>
              <a:t>giá</a:t>
            </a:r>
            <a:r>
              <a:rPr lang="en-US" sz="1800" dirty="0"/>
              <a:t> </a:t>
            </a:r>
            <a:r>
              <a:rPr lang="en-US" sz="1800" dirty="0" err="1"/>
              <a:t>trị</a:t>
            </a:r>
            <a:r>
              <a:rPr lang="en-US" sz="1800" dirty="0"/>
              <a:t> </a:t>
            </a:r>
            <a:r>
              <a:rPr lang="en-US" sz="1800" dirty="0" err="1"/>
              <a:t>của</a:t>
            </a:r>
            <a:r>
              <a:rPr lang="en-US" sz="1800" dirty="0"/>
              <a:t> </a:t>
            </a:r>
            <a:r>
              <a:rPr lang="en-US" sz="1800" dirty="0" err="1"/>
              <a:t>văn</a:t>
            </a:r>
            <a:r>
              <a:rPr lang="en-US" sz="1800" dirty="0"/>
              <a:t> </a:t>
            </a:r>
            <a:r>
              <a:rPr lang="en-US" sz="1800" dirty="0" err="1"/>
              <a:t>hóa</a:t>
            </a:r>
            <a:r>
              <a:rPr lang="en-US" sz="1800" dirty="0"/>
              <a:t> </a:t>
            </a:r>
            <a:r>
              <a:rPr lang="en-US" sz="1800" dirty="0" err="1"/>
              <a:t>cho</a:t>
            </a:r>
            <a:r>
              <a:rPr lang="en-US" sz="1800" dirty="0"/>
              <a:t> </a:t>
            </a:r>
            <a:r>
              <a:rPr lang="en-US" sz="1800" dirty="0" err="1"/>
              <a:t>nên</a:t>
            </a:r>
            <a:r>
              <a:rPr lang="en-US" sz="1800" dirty="0"/>
              <a:t> </a:t>
            </a:r>
            <a:r>
              <a:rPr lang="en-US" sz="1800" dirty="0" err="1"/>
              <a:t>chúng</a:t>
            </a:r>
            <a:r>
              <a:rPr lang="en-US" sz="1800" dirty="0"/>
              <a:t> ta </a:t>
            </a:r>
            <a:r>
              <a:rPr lang="en-US" sz="1800" dirty="0" err="1"/>
              <a:t>vẫn</a:t>
            </a:r>
            <a:r>
              <a:rPr lang="en-US" sz="1800" dirty="0"/>
              <a:t> </a:t>
            </a:r>
            <a:r>
              <a:rPr lang="en-US" sz="1800" dirty="0" err="1"/>
              <a:t>có</a:t>
            </a:r>
            <a:r>
              <a:rPr lang="en-US" sz="1800" dirty="0"/>
              <a:t> </a:t>
            </a:r>
            <a:r>
              <a:rPr lang="en-US" sz="1800" dirty="0" err="1"/>
              <a:t>đủ</a:t>
            </a:r>
            <a:r>
              <a:rPr lang="en-US" sz="1800" dirty="0"/>
              <a:t> </a:t>
            </a:r>
            <a:r>
              <a:rPr lang="en-US" sz="1800" dirty="0" err="1"/>
              <a:t>sức</a:t>
            </a:r>
            <a:r>
              <a:rPr lang="en-US" sz="1800" dirty="0"/>
              <a:t> </a:t>
            </a:r>
            <a:r>
              <a:rPr lang="en-US" sz="1800" dirty="0" err="1"/>
              <a:t>mạnh</a:t>
            </a:r>
            <a:r>
              <a:rPr lang="en-US" sz="1800" dirty="0"/>
              <a:t> </a:t>
            </a:r>
            <a:r>
              <a:rPr lang="en-US" sz="1800" dirty="0" err="1"/>
              <a:t>đánh</a:t>
            </a:r>
            <a:r>
              <a:rPr lang="en-US" sz="1800" dirty="0"/>
              <a:t> </a:t>
            </a:r>
            <a:r>
              <a:rPr lang="en-US" sz="1800" dirty="0" err="1"/>
              <a:t>thắng</a:t>
            </a:r>
            <a:r>
              <a:rPr lang="en-US" sz="1800" dirty="0"/>
              <a:t> </a:t>
            </a:r>
            <a:r>
              <a:rPr lang="en-US" sz="1800" dirty="0" err="1"/>
              <a:t>kẻ</a:t>
            </a:r>
            <a:r>
              <a:rPr lang="en-US" sz="1800" dirty="0"/>
              <a:t> </a:t>
            </a:r>
            <a:r>
              <a:rPr lang="en-US" sz="1800" dirty="0" err="1"/>
              <a:t>thù</a:t>
            </a:r>
            <a:r>
              <a:rPr lang="en-US" sz="1800" dirty="0"/>
              <a:t> </a:t>
            </a:r>
            <a:r>
              <a:rPr lang="en-US" sz="1800" dirty="0" err="1"/>
              <a:t>bảo</a:t>
            </a:r>
            <a:r>
              <a:rPr lang="en-US" sz="1800" dirty="0"/>
              <a:t> </a:t>
            </a:r>
            <a:r>
              <a:rPr lang="en-US" sz="1800" dirty="0" err="1"/>
              <a:t>vệ</a:t>
            </a:r>
            <a:r>
              <a:rPr lang="en-US" sz="1800" dirty="0"/>
              <a:t> </a:t>
            </a:r>
            <a:r>
              <a:rPr lang="en-US" sz="1800" dirty="0" err="1"/>
              <a:t>Tổ</a:t>
            </a:r>
            <a:r>
              <a:rPr lang="en-US" sz="1800" dirty="0"/>
              <a:t> </a:t>
            </a:r>
            <a:r>
              <a:rPr lang="en-US" sz="1800" dirty="0" err="1"/>
              <a:t>quốc</a:t>
            </a:r>
            <a:r>
              <a:rPr lang="en-US" sz="1800" dirty="0"/>
              <a:t>.</a:t>
            </a:r>
          </a:p>
        </p:txBody>
      </p:sp>
      <p:sp>
        <p:nvSpPr>
          <p:cNvPr id="17" name="TextBox 16">
            <a:extLst>
              <a:ext uri="{FF2B5EF4-FFF2-40B4-BE49-F238E27FC236}">
                <a16:creationId xmlns="" xmlns:a16="http://schemas.microsoft.com/office/drawing/2014/main" id="{653974EF-BDF1-4555-831B-2ECD46B761B7}"/>
              </a:ext>
            </a:extLst>
          </p:cNvPr>
          <p:cNvSpPr txBox="1"/>
          <p:nvPr/>
        </p:nvSpPr>
        <p:spPr>
          <a:xfrm>
            <a:off x="1343023" y="5076795"/>
            <a:ext cx="95392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Ngày nay trong một “thế giới phẳng”, khi xu thế hội nhập, toàn cầu hóa đã và đang đẩy mạnh, hoạt động đấu tranh trên mặt trận văn hóa càng trở nên quan trọng vì vậy các nước đế quốc và những thế lực thù địch sẽ lựa chọn mục tiêu tư tưởng để chống phá Việt Nam.</a:t>
            </a:r>
            <a:endParaRPr lang="en-US" dirty="0"/>
          </a:p>
        </p:txBody>
      </p:sp>
    </p:spTree>
    <p:extLst>
      <p:ext uri="{BB962C8B-B14F-4D97-AF65-F5344CB8AC3E}">
        <p14:creationId xmlns:p14="http://schemas.microsoft.com/office/powerpoint/2010/main" val="384149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animBg="1"/>
      <p:bldP spid="14" grpId="0" animBg="1"/>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FF56B2CA-63C8-4611-B421-7CA5238DC8C8}"/>
              </a:ext>
            </a:extLst>
          </p:cNvPr>
          <p:cNvSpPr/>
          <p:nvPr/>
        </p:nvSpPr>
        <p:spPr>
          <a:xfrm>
            <a:off x="2743200" y="407461"/>
            <a:ext cx="6970614" cy="830997"/>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3F67F00C-BE4F-4C67-9DFC-18592A7372A8}"/>
              </a:ext>
            </a:extLst>
          </p:cNvPr>
          <p:cNvSpPr txBox="1"/>
          <p:nvPr/>
        </p:nvSpPr>
        <p:spPr>
          <a:xfrm>
            <a:off x="2954017" y="469016"/>
            <a:ext cx="6494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Tại sao chủ nghĩa đế quốc và các thế lực thù địch chống phá </a:t>
            </a:r>
            <a:r>
              <a:rPr lang="en-US" sz="2000" dirty="0"/>
              <a:t>V</a:t>
            </a:r>
            <a:r>
              <a:rPr lang="vi-VN" sz="2000" dirty="0"/>
              <a:t>iệt </a:t>
            </a:r>
            <a:r>
              <a:rPr lang="en-US" sz="2000" dirty="0"/>
              <a:t>N</a:t>
            </a:r>
            <a:r>
              <a:rPr lang="vi-VN" sz="2000" dirty="0"/>
              <a:t>am trên lĩnh vực </a:t>
            </a:r>
            <a:r>
              <a:rPr lang="en-US" sz="2000" dirty="0" err="1"/>
              <a:t>văn</a:t>
            </a:r>
            <a:r>
              <a:rPr lang="vi-VN" sz="2000" dirty="0"/>
              <a:t> hóa</a:t>
            </a:r>
            <a:r>
              <a:rPr lang="en-US" sz="2000" dirty="0"/>
              <a:t>? </a:t>
            </a:r>
          </a:p>
        </p:txBody>
      </p:sp>
      <p:sp>
        <p:nvSpPr>
          <p:cNvPr id="9" name="Text Box 10">
            <a:extLst>
              <a:ext uri="{FF2B5EF4-FFF2-40B4-BE49-F238E27FC236}">
                <a16:creationId xmlns="" xmlns:a16="http://schemas.microsoft.com/office/drawing/2014/main" id="{3A32CEDA-B506-44E8-857C-0597CF2578DA}"/>
              </a:ext>
            </a:extLst>
          </p:cNvPr>
          <p:cNvSpPr txBox="1">
            <a:spLocks noChangeArrowheads="1"/>
          </p:cNvSpPr>
          <p:nvPr/>
        </p:nvSpPr>
        <p:spPr bwMode="auto">
          <a:xfrm>
            <a:off x="981074" y="1885950"/>
            <a:ext cx="10182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50000"/>
              </a:spcBef>
              <a:buClrTx/>
              <a:buSzTx/>
              <a:buFontTx/>
              <a:buNone/>
            </a:pPr>
            <a:r>
              <a:rPr lang="en-US" altLang="en-US" sz="2400" b="1" dirty="0">
                <a:solidFill>
                  <a:srgbClr val="0000CC"/>
                </a:solidFill>
                <a:latin typeface="Arial" panose="020B0604020202020204" pitchFamily="34" charset="0"/>
              </a:rPr>
              <a:t>VĂN HÓA LÀ CÁI GÌ CÒN LẠI KHI NGƯỜI TA ĐÃ QUÊN ĐI TẤT CẢ, LÀ CÁI GÌ VẪN THIẾU KHI NGƯỜI TA ĐÃ HỌC TẤT CẢ</a:t>
            </a:r>
          </a:p>
        </p:txBody>
      </p:sp>
      <p:sp>
        <p:nvSpPr>
          <p:cNvPr id="10" name="Text Box 12">
            <a:extLst>
              <a:ext uri="{FF2B5EF4-FFF2-40B4-BE49-F238E27FC236}">
                <a16:creationId xmlns="" xmlns:a16="http://schemas.microsoft.com/office/drawing/2014/main" id="{2D84A51E-01FD-4A5F-8B6D-5A2A692EBE34}"/>
              </a:ext>
            </a:extLst>
          </p:cNvPr>
          <p:cNvSpPr txBox="1">
            <a:spLocks noChangeArrowheads="1"/>
          </p:cNvSpPr>
          <p:nvPr/>
        </p:nvSpPr>
        <p:spPr bwMode="auto">
          <a:xfrm>
            <a:off x="8364487" y="2734431"/>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1800" b="1" dirty="0">
                <a:solidFill>
                  <a:srgbClr val="0000CC"/>
                </a:solidFill>
                <a:latin typeface="Arial" panose="020B0604020202020204" pitchFamily="34" charset="0"/>
              </a:rPr>
              <a:t>HERRIOT</a:t>
            </a:r>
          </a:p>
        </p:txBody>
      </p:sp>
      <p:pic>
        <p:nvPicPr>
          <p:cNvPr id="11" name="Picture 4" descr="http://upload.wikimedia.org/wikipedia/commons/2/26/Maxim_Gorky_authographed_portrait.jpg">
            <a:extLst>
              <a:ext uri="{FF2B5EF4-FFF2-40B4-BE49-F238E27FC236}">
                <a16:creationId xmlns="" xmlns:a16="http://schemas.microsoft.com/office/drawing/2014/main" id="{C3F96C19-C0E2-4095-997E-5387E3743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701" y="3028949"/>
            <a:ext cx="2371724" cy="285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a:extLst>
              <a:ext uri="{FF2B5EF4-FFF2-40B4-BE49-F238E27FC236}">
                <a16:creationId xmlns="" xmlns:a16="http://schemas.microsoft.com/office/drawing/2014/main" id="{0A3A3329-EA5E-463E-993D-3ACDFF16BD64}"/>
              </a:ext>
            </a:extLst>
          </p:cNvPr>
          <p:cNvSpPr txBox="1">
            <a:spLocks noChangeArrowheads="1"/>
          </p:cNvSpPr>
          <p:nvPr/>
        </p:nvSpPr>
        <p:spPr bwMode="auto">
          <a:xfrm>
            <a:off x="4229101" y="3159865"/>
            <a:ext cx="69341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altLang="en-US" sz="2400" dirty="0"/>
              <a:t>- </a:t>
            </a:r>
            <a:r>
              <a:rPr lang="en-US" altLang="en-US" sz="2400" dirty="0" err="1"/>
              <a:t>Tổ</a:t>
            </a:r>
            <a:r>
              <a:rPr lang="en-US" altLang="en-US" sz="2400" dirty="0"/>
              <a:t> </a:t>
            </a:r>
            <a:r>
              <a:rPr lang="en-US" altLang="en-US" sz="2400" dirty="0" err="1"/>
              <a:t>quốc</a:t>
            </a:r>
            <a:r>
              <a:rPr lang="en-US" altLang="en-US" sz="2400" dirty="0"/>
              <a:t> </a:t>
            </a:r>
            <a:r>
              <a:rPr lang="en-US" altLang="en-US" sz="2400" dirty="0" err="1"/>
              <a:t>sẽ</a:t>
            </a:r>
            <a:r>
              <a:rPr lang="en-US" altLang="en-US" sz="2400" dirty="0"/>
              <a:t> </a:t>
            </a:r>
            <a:r>
              <a:rPr lang="en-US" altLang="en-US" sz="2400" dirty="0" err="1"/>
              <a:t>ít</a:t>
            </a:r>
            <a:r>
              <a:rPr lang="en-US" altLang="en-US" sz="2400" dirty="0"/>
              <a:t> </a:t>
            </a:r>
            <a:r>
              <a:rPr lang="en-US" altLang="en-US" sz="2400" dirty="0" err="1"/>
              <a:t>bị</a:t>
            </a:r>
            <a:r>
              <a:rPr lang="en-US" altLang="en-US" sz="2400" dirty="0"/>
              <a:t> </a:t>
            </a:r>
            <a:r>
              <a:rPr lang="en-US" altLang="en-US" sz="2400" dirty="0" err="1"/>
              <a:t>đe</a:t>
            </a:r>
            <a:r>
              <a:rPr lang="en-US" altLang="en-US" sz="2400" dirty="0"/>
              <a:t> </a:t>
            </a:r>
            <a:r>
              <a:rPr lang="en-US" altLang="en-US" sz="2400" dirty="0" err="1"/>
              <a:t>dọa</a:t>
            </a:r>
            <a:r>
              <a:rPr lang="en-US" altLang="en-US" sz="2400" dirty="0"/>
              <a:t> </a:t>
            </a:r>
            <a:r>
              <a:rPr lang="en-US" altLang="en-US" sz="2400" dirty="0" err="1"/>
              <a:t>hơn</a:t>
            </a:r>
            <a:r>
              <a:rPr lang="en-US" altLang="en-US" sz="2400" dirty="0"/>
              <a:t>, </a:t>
            </a:r>
            <a:r>
              <a:rPr lang="en-US" altLang="en-US" sz="2400" dirty="0" err="1"/>
              <a:t>nếu</a:t>
            </a:r>
            <a:r>
              <a:rPr lang="en-US" altLang="en-US" sz="2400" dirty="0"/>
              <a:t> </a:t>
            </a:r>
            <a:r>
              <a:rPr lang="en-US" altLang="en-US" sz="2400" dirty="0" err="1"/>
              <a:t>có</a:t>
            </a:r>
            <a:r>
              <a:rPr lang="en-US" altLang="en-US" sz="2400" dirty="0"/>
              <a:t> </a:t>
            </a:r>
            <a:r>
              <a:rPr lang="en-US" altLang="en-US" sz="2400" dirty="0" err="1"/>
              <a:t>nhiều</a:t>
            </a:r>
            <a:r>
              <a:rPr lang="en-US" altLang="en-US" sz="2400" dirty="0"/>
              <a:t> </a:t>
            </a:r>
            <a:r>
              <a:rPr lang="en-US" altLang="en-US" sz="2400" dirty="0" err="1"/>
              <a:t>văn</a:t>
            </a:r>
            <a:r>
              <a:rPr lang="en-US" altLang="en-US" sz="2400" dirty="0"/>
              <a:t> </a:t>
            </a:r>
            <a:r>
              <a:rPr lang="en-US" altLang="en-US" sz="2400" dirty="0" err="1"/>
              <a:t>hóa</a:t>
            </a:r>
            <a:r>
              <a:rPr lang="en-US" altLang="en-US" sz="2400" dirty="0"/>
              <a:t> </a:t>
            </a:r>
            <a:r>
              <a:rPr lang="en-US" altLang="en-US" sz="2400" dirty="0" err="1"/>
              <a:t>hơn</a:t>
            </a:r>
            <a:r>
              <a:rPr lang="en-US" altLang="en-US" sz="2400" dirty="0"/>
              <a:t>. </a:t>
            </a:r>
          </a:p>
        </p:txBody>
      </p:sp>
      <p:sp>
        <p:nvSpPr>
          <p:cNvPr id="13" name="Text Box 5">
            <a:extLst>
              <a:ext uri="{FF2B5EF4-FFF2-40B4-BE49-F238E27FC236}">
                <a16:creationId xmlns="" xmlns:a16="http://schemas.microsoft.com/office/drawing/2014/main" id="{F0D46B63-5C40-45BE-8A72-3C6DDDCFBFBF}"/>
              </a:ext>
            </a:extLst>
          </p:cNvPr>
          <p:cNvSpPr txBox="1">
            <a:spLocks noChangeArrowheads="1"/>
          </p:cNvSpPr>
          <p:nvPr/>
        </p:nvSpPr>
        <p:spPr bwMode="auto">
          <a:xfrm>
            <a:off x="4229102" y="4278406"/>
            <a:ext cx="70103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altLang="en-US" dirty="0"/>
              <a:t>- </a:t>
            </a:r>
            <a:r>
              <a:rPr lang="en-US" altLang="en-US" dirty="0" err="1"/>
              <a:t>Đối</a:t>
            </a:r>
            <a:r>
              <a:rPr lang="en-US" altLang="en-US" dirty="0"/>
              <a:t> </a:t>
            </a:r>
            <a:r>
              <a:rPr lang="en-US" altLang="en-US" dirty="0" err="1"/>
              <a:t>với</a:t>
            </a:r>
            <a:r>
              <a:rPr lang="en-US" altLang="en-US" dirty="0"/>
              <a:t> </a:t>
            </a:r>
            <a:r>
              <a:rPr lang="en-US" altLang="en-US" dirty="0" err="1"/>
              <a:t>tôi</a:t>
            </a:r>
            <a:r>
              <a:rPr lang="en-US" altLang="en-US" dirty="0"/>
              <a:t>, </a:t>
            </a:r>
            <a:r>
              <a:rPr lang="en-US" altLang="en-US" dirty="0" err="1"/>
              <a:t>lời</a:t>
            </a:r>
            <a:r>
              <a:rPr lang="en-US" altLang="en-US" dirty="0"/>
              <a:t> </a:t>
            </a:r>
            <a:r>
              <a:rPr lang="en-US" altLang="en-US" dirty="0" err="1"/>
              <a:t>kêu</a:t>
            </a:r>
            <a:r>
              <a:rPr lang="en-US" altLang="en-US" dirty="0"/>
              <a:t> </a:t>
            </a:r>
            <a:r>
              <a:rPr lang="en-US" altLang="en-US" dirty="0" err="1"/>
              <a:t>gọi</a:t>
            </a:r>
            <a:r>
              <a:rPr lang="en-US" altLang="en-US" dirty="0"/>
              <a:t> “</a:t>
            </a:r>
            <a:r>
              <a:rPr lang="en-US" altLang="en-US" dirty="0" err="1"/>
              <a:t>Tổ</a:t>
            </a:r>
            <a:r>
              <a:rPr lang="en-US" altLang="en-US" dirty="0"/>
              <a:t> </a:t>
            </a:r>
            <a:r>
              <a:rPr lang="en-US" altLang="en-US" dirty="0" err="1"/>
              <a:t>quốc</a:t>
            </a:r>
            <a:r>
              <a:rPr lang="en-US" altLang="en-US" dirty="0"/>
              <a:t> </a:t>
            </a:r>
            <a:r>
              <a:rPr lang="en-US" altLang="en-US" dirty="0" err="1"/>
              <a:t>bị</a:t>
            </a:r>
            <a:r>
              <a:rPr lang="en-US" altLang="en-US" dirty="0"/>
              <a:t> </a:t>
            </a:r>
            <a:r>
              <a:rPr lang="en-US" altLang="en-US" dirty="0" err="1"/>
              <a:t>lâm</a:t>
            </a:r>
            <a:r>
              <a:rPr lang="en-US" altLang="en-US" dirty="0"/>
              <a:t> </a:t>
            </a:r>
            <a:r>
              <a:rPr lang="en-US" altLang="en-US" dirty="0" err="1"/>
              <a:t>nguy</a:t>
            </a:r>
            <a:r>
              <a:rPr lang="en-US" altLang="en-US" dirty="0"/>
              <a:t>” </a:t>
            </a:r>
            <a:r>
              <a:rPr lang="en-US" altLang="en-US" dirty="0" err="1"/>
              <a:t>là</a:t>
            </a:r>
            <a:r>
              <a:rPr lang="en-US" altLang="en-US" dirty="0"/>
              <a:t> </a:t>
            </a:r>
            <a:r>
              <a:rPr lang="en-US" altLang="en-US" dirty="0" err="1"/>
              <a:t>không</a:t>
            </a:r>
            <a:r>
              <a:rPr lang="en-US" altLang="en-US" dirty="0"/>
              <a:t> </a:t>
            </a:r>
            <a:r>
              <a:rPr lang="en-US" altLang="en-US" dirty="0" err="1"/>
              <a:t>đáng</a:t>
            </a:r>
            <a:r>
              <a:rPr lang="en-US" altLang="en-US" dirty="0"/>
              <a:t> </a:t>
            </a:r>
            <a:r>
              <a:rPr lang="en-US" altLang="en-US" dirty="0" err="1"/>
              <a:t>sợ</a:t>
            </a:r>
            <a:r>
              <a:rPr lang="en-US" altLang="en-US" dirty="0"/>
              <a:t> </a:t>
            </a:r>
            <a:r>
              <a:rPr lang="en-US" altLang="en-US" dirty="0" err="1"/>
              <a:t>hơn</a:t>
            </a:r>
            <a:r>
              <a:rPr lang="en-US" altLang="en-US" dirty="0"/>
              <a:t> </a:t>
            </a:r>
            <a:r>
              <a:rPr lang="en-US" altLang="en-US" dirty="0" err="1"/>
              <a:t>lời</a:t>
            </a:r>
            <a:r>
              <a:rPr lang="en-US" altLang="en-US" dirty="0"/>
              <a:t> </a:t>
            </a:r>
            <a:r>
              <a:rPr lang="en-US" altLang="en-US" dirty="0" err="1"/>
              <a:t>kêu</a:t>
            </a:r>
            <a:r>
              <a:rPr lang="en-US" altLang="en-US" dirty="0"/>
              <a:t> </a:t>
            </a:r>
            <a:r>
              <a:rPr lang="en-US" altLang="en-US" dirty="0" err="1"/>
              <a:t>gọi</a:t>
            </a:r>
            <a:r>
              <a:rPr lang="en-US" altLang="en-US" dirty="0"/>
              <a:t> “</a:t>
            </a:r>
            <a:r>
              <a:rPr lang="en-US" altLang="en-US" dirty="0" err="1"/>
              <a:t>Hỡi</a:t>
            </a:r>
            <a:r>
              <a:rPr lang="en-US" altLang="en-US" dirty="0"/>
              <a:t> </a:t>
            </a:r>
            <a:r>
              <a:rPr lang="en-US" altLang="en-US" dirty="0" err="1"/>
              <a:t>các</a:t>
            </a:r>
            <a:r>
              <a:rPr lang="en-US" altLang="en-US" dirty="0"/>
              <a:t> </a:t>
            </a:r>
            <a:r>
              <a:rPr lang="en-US" altLang="en-US" dirty="0" err="1"/>
              <a:t>công</a:t>
            </a:r>
            <a:r>
              <a:rPr lang="en-US" altLang="en-US" dirty="0"/>
              <a:t> </a:t>
            </a:r>
            <a:r>
              <a:rPr lang="en-US" altLang="en-US" dirty="0" err="1"/>
              <a:t>dân</a:t>
            </a:r>
            <a:r>
              <a:rPr lang="en-US" altLang="en-US" dirty="0"/>
              <a:t>! </a:t>
            </a:r>
            <a:r>
              <a:rPr lang="en-US" altLang="en-US" dirty="0" err="1"/>
              <a:t>Văn</a:t>
            </a:r>
            <a:r>
              <a:rPr lang="en-US" altLang="en-US" dirty="0"/>
              <a:t> </a:t>
            </a:r>
            <a:r>
              <a:rPr lang="en-US" altLang="en-US" dirty="0" err="1"/>
              <a:t>hóa</a:t>
            </a:r>
            <a:r>
              <a:rPr lang="en-US" altLang="en-US" dirty="0"/>
              <a:t> </a:t>
            </a:r>
            <a:r>
              <a:rPr lang="en-US" altLang="en-US" dirty="0" err="1"/>
              <a:t>bị</a:t>
            </a:r>
            <a:r>
              <a:rPr lang="en-US" altLang="en-US" dirty="0"/>
              <a:t> </a:t>
            </a:r>
            <a:r>
              <a:rPr lang="en-US" altLang="en-US" dirty="0" err="1"/>
              <a:t>lâm</a:t>
            </a:r>
            <a:r>
              <a:rPr lang="en-US" altLang="en-US" dirty="0"/>
              <a:t> </a:t>
            </a:r>
            <a:r>
              <a:rPr lang="en-US" altLang="en-US" dirty="0" err="1"/>
              <a:t>nguy</a:t>
            </a:r>
            <a:r>
              <a:rPr lang="en-US" altLang="en-US" dirty="0"/>
              <a:t>!”</a:t>
            </a:r>
          </a:p>
        </p:txBody>
      </p:sp>
      <p:sp>
        <p:nvSpPr>
          <p:cNvPr id="14" name="Text Box 7">
            <a:extLst>
              <a:ext uri="{FF2B5EF4-FFF2-40B4-BE49-F238E27FC236}">
                <a16:creationId xmlns="" xmlns:a16="http://schemas.microsoft.com/office/drawing/2014/main" id="{809C8CA3-DCFB-41DC-969D-8CDC74FA0207}"/>
              </a:ext>
            </a:extLst>
          </p:cNvPr>
          <p:cNvSpPr txBox="1">
            <a:spLocks noChangeArrowheads="1"/>
          </p:cNvSpPr>
          <p:nvPr/>
        </p:nvSpPr>
        <p:spPr bwMode="auto">
          <a:xfrm>
            <a:off x="4981575" y="5521233"/>
            <a:ext cx="49530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9pPr>
          </a:lstStyle>
          <a:p>
            <a:pPr algn="ctr">
              <a:spcBef>
                <a:spcPct val="50000"/>
              </a:spcBef>
              <a:buClrTx/>
              <a:buSzTx/>
              <a:buFontTx/>
              <a:buNone/>
            </a:pPr>
            <a:r>
              <a:rPr lang="en-US" altLang="en-US" sz="2000" b="1" i="1" dirty="0">
                <a:latin typeface="Times New Roman" panose="02020603050405020304" pitchFamily="18" charset="0"/>
              </a:rPr>
              <a:t>(</a:t>
            </a:r>
            <a:r>
              <a:rPr lang="en-US" altLang="en-US" sz="2000" b="1" i="1" dirty="0" err="1">
                <a:latin typeface="Times New Roman" panose="02020603050405020304" pitchFamily="18" charset="0"/>
              </a:rPr>
              <a:t>Những</a:t>
            </a:r>
            <a:r>
              <a:rPr lang="en-US" altLang="en-US" sz="2000" b="1" i="1" dirty="0">
                <a:latin typeface="Times New Roman" panose="02020603050405020304" pitchFamily="18" charset="0"/>
              </a:rPr>
              <a:t> ý </a:t>
            </a:r>
            <a:r>
              <a:rPr lang="en-US" altLang="en-US" sz="2000" b="1" i="1" dirty="0" err="1">
                <a:latin typeface="Times New Roman" panose="02020603050405020304" pitchFamily="18" charset="0"/>
              </a:rPr>
              <a:t>tưởng</a:t>
            </a:r>
            <a:r>
              <a:rPr lang="en-US" altLang="en-US" sz="2000" b="1" i="1" dirty="0">
                <a:latin typeface="Times New Roman" panose="02020603050405020304" pitchFamily="18" charset="0"/>
              </a:rPr>
              <a:t> </a:t>
            </a:r>
            <a:r>
              <a:rPr lang="en-US" altLang="en-US" sz="2000" b="1" i="1" dirty="0" err="1">
                <a:latin typeface="Times New Roman" panose="02020603050405020304" pitchFamily="18" charset="0"/>
              </a:rPr>
              <a:t>không</a:t>
            </a:r>
            <a:r>
              <a:rPr lang="en-US" altLang="en-US" sz="2000" b="1" i="1" dirty="0">
                <a:latin typeface="Times New Roman" panose="02020603050405020304" pitchFamily="18" charset="0"/>
              </a:rPr>
              <a:t> </a:t>
            </a:r>
            <a:r>
              <a:rPr lang="en-US" altLang="en-US" sz="2000" b="1" i="1" dirty="0" err="1">
                <a:latin typeface="Times New Roman" panose="02020603050405020304" pitchFamily="18" charset="0"/>
              </a:rPr>
              <a:t>hợp</a:t>
            </a:r>
            <a:r>
              <a:rPr lang="en-US" altLang="en-US" sz="2000" b="1" i="1" dirty="0">
                <a:latin typeface="Times New Roman" panose="02020603050405020304" pitchFamily="18" charset="0"/>
              </a:rPr>
              <a:t> </a:t>
            </a:r>
            <a:r>
              <a:rPr lang="en-US" altLang="en-US" sz="2000" b="1" i="1" dirty="0" err="1">
                <a:latin typeface="Times New Roman" panose="02020603050405020304" pitchFamily="18" charset="0"/>
              </a:rPr>
              <a:t>thời</a:t>
            </a:r>
            <a:r>
              <a:rPr lang="en-US" altLang="en-US" sz="2000" b="1" dirty="0">
                <a:latin typeface="Times New Roman" panose="02020603050405020304" pitchFamily="18" charset="0"/>
              </a:rPr>
              <a:t> </a:t>
            </a:r>
            <a:r>
              <a:rPr lang="en-US" altLang="en-US" sz="1800" b="1" dirty="0">
                <a:latin typeface="Times New Roman" panose="02020603050405020304" pitchFamily="18" charset="0"/>
              </a:rPr>
              <a:t>Maxim Gorki </a:t>
            </a:r>
            <a:r>
              <a:rPr lang="en-US" altLang="en-US" sz="1800" b="1" dirty="0" err="1">
                <a:latin typeface="Times New Roman" panose="02020603050405020304" pitchFamily="18" charset="0"/>
              </a:rPr>
              <a:t>Nguyễn</a:t>
            </a:r>
            <a:r>
              <a:rPr lang="en-US" altLang="en-US" sz="1800" b="1" dirty="0">
                <a:latin typeface="Times New Roman" panose="02020603050405020304" pitchFamily="18" charset="0"/>
              </a:rPr>
              <a:t> </a:t>
            </a:r>
            <a:r>
              <a:rPr lang="en-US" altLang="en-US" sz="1800" b="1" dirty="0" err="1">
                <a:latin typeface="Times New Roman" panose="02020603050405020304" pitchFamily="18" charset="0"/>
              </a:rPr>
              <a:t>Xuân</a:t>
            </a:r>
            <a:r>
              <a:rPr lang="en-US" altLang="en-US" sz="1800" b="1" dirty="0">
                <a:latin typeface="Times New Roman" panose="02020603050405020304" pitchFamily="18" charset="0"/>
              </a:rPr>
              <a:t> </a:t>
            </a:r>
            <a:r>
              <a:rPr lang="en-US" altLang="en-US" sz="1800" b="1" dirty="0" err="1">
                <a:latin typeface="Times New Roman" panose="02020603050405020304" pitchFamily="18" charset="0"/>
              </a:rPr>
              <a:t>Xanh</a:t>
            </a:r>
            <a:r>
              <a:rPr lang="en-US" altLang="en-US" sz="1800" b="1" dirty="0">
                <a:latin typeface="Times New Roman" panose="02020603050405020304" pitchFamily="18" charset="0"/>
              </a:rPr>
              <a:t> </a:t>
            </a:r>
            <a:r>
              <a:rPr lang="en-US" altLang="en-US" sz="1800" b="1" dirty="0" err="1">
                <a:latin typeface="Times New Roman" panose="02020603050405020304" pitchFamily="18" charset="0"/>
              </a:rPr>
              <a:t>dịnh</a:t>
            </a:r>
            <a:r>
              <a:rPr lang="en-US" altLang="en-US" sz="1800" b="1" dirty="0">
                <a:latin typeface="Times New Roman" panose="02020603050405020304" pitchFamily="18" charset="0"/>
              </a:rPr>
              <a:t>)</a:t>
            </a:r>
            <a:r>
              <a:rPr lang="en-US" altLang="en-US" sz="1800" dirty="0">
                <a:latin typeface="Times New Roman" panose="02020603050405020304" pitchFamily="18" charset="0"/>
              </a:rPr>
              <a:t> </a:t>
            </a:r>
          </a:p>
        </p:txBody>
      </p:sp>
      <p:sp>
        <p:nvSpPr>
          <p:cNvPr id="15" name="TextBox 8">
            <a:extLst>
              <a:ext uri="{FF2B5EF4-FFF2-40B4-BE49-F238E27FC236}">
                <a16:creationId xmlns="" xmlns:a16="http://schemas.microsoft.com/office/drawing/2014/main" id="{BABBD979-50D1-4CC5-952B-93732FE5583C}"/>
              </a:ext>
            </a:extLst>
          </p:cNvPr>
          <p:cNvSpPr txBox="1">
            <a:spLocks noChangeArrowheads="1"/>
          </p:cNvSpPr>
          <p:nvPr/>
        </p:nvSpPr>
        <p:spPr bwMode="auto">
          <a:xfrm>
            <a:off x="866769" y="5860164"/>
            <a:ext cx="251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tx2"/>
              </a:buClr>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cs typeface="Arial" panose="020B0604020202020204" pitchFamily="34" charset="0"/>
              </a:defRPr>
            </a:lvl9pPr>
          </a:lstStyle>
          <a:p>
            <a:pPr algn="ctr">
              <a:spcBef>
                <a:spcPct val="0"/>
              </a:spcBef>
              <a:buClrTx/>
              <a:buSzTx/>
              <a:buFontTx/>
              <a:buNone/>
            </a:pPr>
            <a:r>
              <a:rPr lang="en-AU" altLang="en-US" sz="1800" b="1" dirty="0">
                <a:latin typeface="Times New Roman" panose="02020603050405020304" pitchFamily="18" charset="0"/>
              </a:rPr>
              <a:t>1868 - 1936 </a:t>
            </a:r>
          </a:p>
        </p:txBody>
      </p:sp>
    </p:spTree>
    <p:extLst>
      <p:ext uri="{BB962C8B-B14F-4D97-AF65-F5344CB8AC3E}">
        <p14:creationId xmlns:p14="http://schemas.microsoft.com/office/powerpoint/2010/main" val="380936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87183" y="3128570"/>
            <a:ext cx="3630120" cy="304219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705350" y="3041206"/>
            <a:ext cx="6341964" cy="830997"/>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CEE1DA20-E160-4FAA-9661-3EDA62A8E70D}"/>
              </a:ext>
            </a:extLst>
          </p:cNvPr>
          <p:cNvSpPr txBox="1"/>
          <p:nvPr/>
        </p:nvSpPr>
        <p:spPr>
          <a:xfrm>
            <a:off x="1461320" y="4049502"/>
            <a:ext cx="23621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Chống phá về lĩnh vực tôn giáo - dân tộc</a:t>
            </a:r>
            <a:endParaRPr lang="en-US" dirty="0"/>
          </a:p>
        </p:txBody>
      </p:sp>
      <p:sp>
        <p:nvSpPr>
          <p:cNvPr id="15" name="Rectangle 14">
            <a:extLst>
              <a:ext uri="{FF2B5EF4-FFF2-40B4-BE49-F238E27FC236}">
                <a16:creationId xmlns="" xmlns:a16="http://schemas.microsoft.com/office/drawing/2014/main" id="{F8246F8E-AF99-4751-A0DB-18A775BA21E5}"/>
              </a:ext>
            </a:extLst>
          </p:cNvPr>
          <p:cNvSpPr/>
          <p:nvPr/>
        </p:nvSpPr>
        <p:spPr>
          <a:xfrm>
            <a:off x="4705350" y="3963826"/>
            <a:ext cx="6341964" cy="969512"/>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EE1F733C-5B58-45E8-8530-6BCE080BBF5A}"/>
              </a:ext>
            </a:extLst>
          </p:cNvPr>
          <p:cNvSpPr/>
          <p:nvPr/>
        </p:nvSpPr>
        <p:spPr>
          <a:xfrm>
            <a:off x="4705350" y="5062519"/>
            <a:ext cx="6341964" cy="1148503"/>
          </a:xfrm>
          <a:prstGeom prst="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 xmlns:a16="http://schemas.microsoft.com/office/drawing/2014/main" id="{AF23FB4C-98D9-4428-8D03-4F1BC73400B1}"/>
              </a:ext>
            </a:extLst>
          </p:cNvPr>
          <p:cNvSpPr txBox="1"/>
          <p:nvPr/>
        </p:nvSpPr>
        <p:spPr>
          <a:xfrm>
            <a:off x="4828332" y="3069145"/>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C</a:t>
            </a:r>
            <a:r>
              <a:rPr lang="nl-NL" sz="2000" dirty="0"/>
              <a:t>hia rẽ, kích động các mâu thuẫn từ đó tạo lập các tổ chức đối lập</a:t>
            </a:r>
            <a:endParaRPr lang="en-US" sz="2000" dirty="0"/>
          </a:p>
        </p:txBody>
      </p:sp>
      <p:sp>
        <p:nvSpPr>
          <p:cNvPr id="18" name="TextBox 17">
            <a:extLst>
              <a:ext uri="{FF2B5EF4-FFF2-40B4-BE49-F238E27FC236}">
                <a16:creationId xmlns="" xmlns:a16="http://schemas.microsoft.com/office/drawing/2014/main" id="{7EE0D74E-1267-419C-9551-FFE362149C8F}"/>
              </a:ext>
            </a:extLst>
          </p:cNvPr>
          <p:cNvSpPr txBox="1"/>
          <p:nvPr/>
        </p:nvSpPr>
        <p:spPr>
          <a:xfrm>
            <a:off x="4828332" y="3920207"/>
            <a:ext cx="6096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a:t>
            </a:r>
            <a:r>
              <a:rPr lang="nl-NL" sz="2000" dirty="0"/>
              <a:t>ruyền đạo trái phép, thành lập các tổ chức tôn giáo để “tôn giáo hóa”các vùng dân tộc thiểu số, vùng sâu, vùng xa </a:t>
            </a:r>
            <a:endParaRPr lang="en-US" sz="2000" dirty="0"/>
          </a:p>
        </p:txBody>
      </p:sp>
      <p:sp>
        <p:nvSpPr>
          <p:cNvPr id="19" name="TextBox 18">
            <a:extLst>
              <a:ext uri="{FF2B5EF4-FFF2-40B4-BE49-F238E27FC236}">
                <a16:creationId xmlns="" xmlns:a16="http://schemas.microsoft.com/office/drawing/2014/main" id="{B27EB7A4-D30E-49AB-B7B6-10E02D4B7161}"/>
              </a:ext>
            </a:extLst>
          </p:cNvPr>
          <p:cNvSpPr txBox="1"/>
          <p:nvPr/>
        </p:nvSpPr>
        <p:spPr>
          <a:xfrm>
            <a:off x="4797030" y="5165325"/>
            <a:ext cx="6096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T</a:t>
            </a:r>
            <a:r>
              <a:rPr lang="nl-NL" dirty="0"/>
              <a:t>uyên truyền tố cáo, bịa đặt sai sự thật về tình hình tôn giáo, dân tộc để thực hiện quốc tế hóa vấn đề dân tộc, tôn giáo</a:t>
            </a:r>
            <a:endParaRPr lang="en-US" dirty="0"/>
          </a:p>
        </p:txBody>
      </p:sp>
    </p:spTree>
    <p:extLst>
      <p:ext uri="{BB962C8B-B14F-4D97-AF65-F5344CB8AC3E}">
        <p14:creationId xmlns:p14="http://schemas.microsoft.com/office/powerpoint/2010/main" val="32796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3" grpId="0"/>
      <p:bldP spid="15" grpId="0" animBg="1"/>
      <p:bldP spid="16" grpId="0" animBg="1"/>
      <p:bldP spid="10"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87183" y="3128570"/>
            <a:ext cx="3630120" cy="3042195"/>
          </a:xfrm>
          <a:prstGeom prst="irregularSeal2">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705350" y="3041206"/>
            <a:ext cx="6341964" cy="830997"/>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F8246F8E-AF99-4751-A0DB-18A775BA21E5}"/>
              </a:ext>
            </a:extLst>
          </p:cNvPr>
          <p:cNvSpPr/>
          <p:nvPr/>
        </p:nvSpPr>
        <p:spPr>
          <a:xfrm>
            <a:off x="4705350" y="3963826"/>
            <a:ext cx="6341964" cy="969512"/>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EE1F733C-5B58-45E8-8530-6BCE080BBF5A}"/>
              </a:ext>
            </a:extLst>
          </p:cNvPr>
          <p:cNvSpPr/>
          <p:nvPr/>
        </p:nvSpPr>
        <p:spPr>
          <a:xfrm>
            <a:off x="4705350" y="5062519"/>
            <a:ext cx="6341964" cy="1148503"/>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 xmlns:a16="http://schemas.microsoft.com/office/drawing/2014/main" id="{31322074-7483-4C6A-886D-805DD21465EC}"/>
              </a:ext>
            </a:extLst>
          </p:cNvPr>
          <p:cNvSpPr txBox="1"/>
          <p:nvPr/>
        </p:nvSpPr>
        <p:spPr>
          <a:xfrm>
            <a:off x="1552575" y="3963826"/>
            <a:ext cx="2057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nl-NL" dirty="0"/>
              <a:t>Chống phá trên lĩnh vực quốc phòng, an ninh</a:t>
            </a:r>
            <a:endParaRPr lang="en-US" dirty="0"/>
          </a:p>
        </p:txBody>
      </p:sp>
      <p:sp>
        <p:nvSpPr>
          <p:cNvPr id="13" name="TextBox 12">
            <a:extLst>
              <a:ext uri="{FF2B5EF4-FFF2-40B4-BE49-F238E27FC236}">
                <a16:creationId xmlns="" xmlns:a16="http://schemas.microsoft.com/office/drawing/2014/main" id="{5ECA50A3-ED65-4129-817E-8C135D63FAC0}"/>
              </a:ext>
            </a:extLst>
          </p:cNvPr>
          <p:cNvSpPr txBox="1"/>
          <p:nvPr/>
        </p:nvSpPr>
        <p:spPr>
          <a:xfrm>
            <a:off x="5044466" y="3256649"/>
            <a:ext cx="640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P</a:t>
            </a:r>
            <a:r>
              <a:rPr lang="nl-NL" sz="2000" dirty="0"/>
              <a:t>hi chính trị hóa đối với lực lượng vũ trang</a:t>
            </a:r>
            <a:endParaRPr lang="en-US" sz="2000" dirty="0"/>
          </a:p>
        </p:txBody>
      </p:sp>
      <p:sp>
        <p:nvSpPr>
          <p:cNvPr id="14" name="TextBox 13">
            <a:extLst>
              <a:ext uri="{FF2B5EF4-FFF2-40B4-BE49-F238E27FC236}">
                <a16:creationId xmlns="" xmlns:a16="http://schemas.microsoft.com/office/drawing/2014/main" id="{B189671D-5DB0-4FAA-8DA7-4A16F5531F2E}"/>
              </a:ext>
            </a:extLst>
          </p:cNvPr>
          <p:cNvSpPr txBox="1"/>
          <p:nvPr/>
        </p:nvSpPr>
        <p:spPr>
          <a:xfrm>
            <a:off x="4920647" y="4114800"/>
            <a:ext cx="54997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T</a:t>
            </a:r>
            <a:r>
              <a:rPr lang="nl-NL" dirty="0"/>
              <a:t>ăng cường hoạt động tình báo thu thập bí mật quốc gia</a:t>
            </a:r>
            <a:endParaRPr lang="en-US" dirty="0"/>
          </a:p>
        </p:txBody>
      </p:sp>
      <p:sp>
        <p:nvSpPr>
          <p:cNvPr id="17" name="TextBox 16">
            <a:extLst>
              <a:ext uri="{FF2B5EF4-FFF2-40B4-BE49-F238E27FC236}">
                <a16:creationId xmlns="" xmlns:a16="http://schemas.microsoft.com/office/drawing/2014/main" id="{20C7A9F6-EAC6-4B8C-B85A-87CAEF114C64}"/>
              </a:ext>
            </a:extLst>
          </p:cNvPr>
          <p:cNvSpPr txBox="1"/>
          <p:nvPr/>
        </p:nvSpPr>
        <p:spPr>
          <a:xfrm>
            <a:off x="4920647" y="5172891"/>
            <a:ext cx="57187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C</a:t>
            </a:r>
            <a:r>
              <a:rPr lang="nl-NL" dirty="0"/>
              <a:t>ài cắm các phần tử gián điệp chui sâu, leo cao để chống phá trong các tổ chức vũ trang</a:t>
            </a:r>
            <a:endParaRPr lang="en-US" dirty="0"/>
          </a:p>
        </p:txBody>
      </p:sp>
    </p:spTree>
    <p:extLst>
      <p:ext uri="{BB962C8B-B14F-4D97-AF65-F5344CB8AC3E}">
        <p14:creationId xmlns:p14="http://schemas.microsoft.com/office/powerpoint/2010/main" val="19930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1" grpId="0"/>
      <p:bldP spid="13" grpId="0"/>
      <p:bldP spid="14"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8" name="Text Box 7">
            <a:extLst>
              <a:ext uri="{FF2B5EF4-FFF2-40B4-BE49-F238E27FC236}">
                <a16:creationId xmlns="" xmlns:a16="http://schemas.microsoft.com/office/drawing/2014/main" id="{5A699790-FFD3-4E02-BB3C-7BA382F91888}"/>
              </a:ext>
            </a:extLst>
          </p:cNvPr>
          <p:cNvSpPr txBox="1">
            <a:spLocks noChangeArrowheads="1"/>
          </p:cNvSpPr>
          <p:nvPr/>
        </p:nvSpPr>
        <p:spPr bwMode="auto">
          <a:xfrm>
            <a:off x="1144687" y="1685109"/>
            <a:ext cx="9961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2400" b="1" i="1" dirty="0">
                <a:solidFill>
                  <a:srgbClr val="0000CC"/>
                </a:solidFill>
              </a:rPr>
              <a:t>1- </a:t>
            </a:r>
            <a:r>
              <a:rPr lang="en-US" altLang="en-US" sz="2400" b="1" i="1" dirty="0" err="1">
                <a:solidFill>
                  <a:srgbClr val="0000CC"/>
                </a:solidFill>
              </a:rPr>
              <a:t>Âm</a:t>
            </a:r>
            <a:r>
              <a:rPr lang="en-US" altLang="en-US" sz="2400" b="1" i="1" dirty="0">
                <a:solidFill>
                  <a:srgbClr val="0000CC"/>
                </a:solidFill>
              </a:rPr>
              <a:t> </a:t>
            </a:r>
            <a:r>
              <a:rPr lang="en-US" altLang="en-US" sz="2400" b="1" i="1" dirty="0" err="1">
                <a:solidFill>
                  <a:srgbClr val="0000CC"/>
                </a:solidFill>
              </a:rPr>
              <a:t>mưu</a:t>
            </a:r>
            <a:r>
              <a:rPr lang="en-US" altLang="en-US" sz="2400" b="1" i="1" dirty="0">
                <a:solidFill>
                  <a:srgbClr val="0000CC"/>
                </a:solidFill>
              </a:rPr>
              <a:t>, </a:t>
            </a:r>
            <a:r>
              <a:rPr lang="en-US" altLang="en-US" sz="2400" b="1" i="1" dirty="0" err="1">
                <a:solidFill>
                  <a:srgbClr val="0000CC"/>
                </a:solidFill>
              </a:rPr>
              <a:t>thủ</a:t>
            </a:r>
            <a:r>
              <a:rPr lang="en-US" altLang="en-US" sz="2400" b="1" i="1" dirty="0">
                <a:solidFill>
                  <a:srgbClr val="0000CC"/>
                </a:solidFill>
              </a:rPr>
              <a:t> </a:t>
            </a:r>
            <a:r>
              <a:rPr lang="en-US" altLang="en-US" sz="2400" b="1" i="1" dirty="0" err="1">
                <a:solidFill>
                  <a:srgbClr val="0000CC"/>
                </a:solidFill>
              </a:rPr>
              <a:t>đoạn</a:t>
            </a:r>
            <a:r>
              <a:rPr lang="en-US" altLang="en-US" sz="2400" b="1" i="1" dirty="0">
                <a:solidFill>
                  <a:srgbClr val="0000CC"/>
                </a:solidFill>
              </a:rPr>
              <a:t> </a:t>
            </a:r>
            <a:r>
              <a:rPr lang="en-US" altLang="en-US" sz="2400" b="1" i="1" dirty="0" err="1">
                <a:solidFill>
                  <a:srgbClr val="0000CC"/>
                </a:solidFill>
              </a:rPr>
              <a:t>của</a:t>
            </a:r>
            <a:r>
              <a:rPr lang="en-US" altLang="en-US" sz="2400" b="1" i="1" dirty="0">
                <a:solidFill>
                  <a:srgbClr val="0000CC"/>
                </a:solidFill>
              </a:rPr>
              <a:t> </a:t>
            </a:r>
            <a:r>
              <a:rPr lang="en-US" altLang="en-US" sz="2400" b="1" i="1" dirty="0" err="1">
                <a:solidFill>
                  <a:srgbClr val="0000CC"/>
                </a:solidFill>
              </a:rPr>
              <a:t>chiến</a:t>
            </a:r>
            <a:r>
              <a:rPr lang="en-US" altLang="en-US" sz="2400" b="1" i="1" dirty="0">
                <a:solidFill>
                  <a:srgbClr val="0000CC"/>
                </a:solidFill>
              </a:rPr>
              <a:t> </a:t>
            </a:r>
            <a:r>
              <a:rPr lang="en-US" altLang="en-US" sz="2400" b="1" i="1" dirty="0" err="1">
                <a:solidFill>
                  <a:srgbClr val="0000CC"/>
                </a:solidFill>
              </a:rPr>
              <a:t>lược</a:t>
            </a:r>
            <a:r>
              <a:rPr lang="en-US" altLang="en-US" sz="2400" b="1" i="1" dirty="0">
                <a:solidFill>
                  <a:srgbClr val="0000CC"/>
                </a:solidFill>
              </a:rPr>
              <a:t> “</a:t>
            </a:r>
            <a:r>
              <a:rPr lang="en-US" altLang="en-US" sz="2400" b="1" i="1" dirty="0" err="1">
                <a:solidFill>
                  <a:srgbClr val="0000CC"/>
                </a:solidFill>
              </a:rPr>
              <a:t>Diễn</a:t>
            </a:r>
            <a:r>
              <a:rPr lang="en-US" altLang="en-US" sz="2400" b="1" i="1" dirty="0">
                <a:solidFill>
                  <a:srgbClr val="0000CC"/>
                </a:solidFill>
              </a:rPr>
              <a:t> </a:t>
            </a:r>
            <a:r>
              <a:rPr lang="en-US" altLang="en-US" sz="2400" b="1" i="1" dirty="0" err="1">
                <a:solidFill>
                  <a:srgbClr val="0000CC"/>
                </a:solidFill>
              </a:rPr>
              <a:t>biến</a:t>
            </a:r>
            <a:r>
              <a:rPr lang="en-US" altLang="en-US" sz="2400" b="1" i="1" dirty="0">
                <a:solidFill>
                  <a:srgbClr val="0000CC"/>
                </a:solidFill>
              </a:rPr>
              <a:t> </a:t>
            </a:r>
            <a:r>
              <a:rPr lang="en-US" altLang="en-US" sz="2400" b="1" i="1" dirty="0" err="1">
                <a:solidFill>
                  <a:srgbClr val="0000CC"/>
                </a:solidFill>
              </a:rPr>
              <a:t>hòa</a:t>
            </a:r>
            <a:r>
              <a:rPr lang="en-US" altLang="en-US" sz="2400" b="1" i="1" dirty="0">
                <a:solidFill>
                  <a:srgbClr val="0000CC"/>
                </a:solidFill>
              </a:rPr>
              <a:t> </a:t>
            </a:r>
            <a:r>
              <a:rPr lang="en-US" altLang="en-US" sz="2400" b="1" i="1" dirty="0" err="1">
                <a:solidFill>
                  <a:srgbClr val="0000CC"/>
                </a:solidFill>
              </a:rPr>
              <a:t>bình</a:t>
            </a:r>
            <a:r>
              <a:rPr lang="en-US" altLang="en-US" sz="2400" b="1" i="1" dirty="0">
                <a:solidFill>
                  <a:srgbClr val="0000CC"/>
                </a:solidFill>
              </a:rPr>
              <a:t>”, </a:t>
            </a:r>
            <a:r>
              <a:rPr lang="en-US" altLang="en-US" sz="2400" b="1" i="1" dirty="0" err="1">
                <a:solidFill>
                  <a:srgbClr val="0000CC"/>
                </a:solidFill>
              </a:rPr>
              <a:t>đối</a:t>
            </a:r>
            <a:r>
              <a:rPr lang="en-US" altLang="en-US" sz="2400" b="1" i="1" dirty="0">
                <a:solidFill>
                  <a:srgbClr val="0000CC"/>
                </a:solidFill>
              </a:rPr>
              <a:t> </a:t>
            </a:r>
            <a:r>
              <a:rPr lang="en-US" altLang="en-US" sz="2400" b="1" i="1" dirty="0" err="1">
                <a:solidFill>
                  <a:srgbClr val="0000CC"/>
                </a:solidFill>
              </a:rPr>
              <a:t>với</a:t>
            </a:r>
            <a:r>
              <a:rPr lang="en-US" altLang="en-US" sz="2400" b="1" i="1" dirty="0">
                <a:solidFill>
                  <a:srgbClr val="0000CC"/>
                </a:solidFill>
              </a:rPr>
              <a:t> </a:t>
            </a:r>
            <a:r>
              <a:rPr lang="en-US" altLang="en-US" sz="2400" b="1" i="1" dirty="0" err="1">
                <a:solidFill>
                  <a:srgbClr val="0000CC"/>
                </a:solidFill>
              </a:rPr>
              <a:t>Việt</a:t>
            </a:r>
            <a:r>
              <a:rPr lang="en-US" altLang="en-US" sz="2400" i="1" dirty="0">
                <a:solidFill>
                  <a:srgbClr val="0000CC"/>
                </a:solidFill>
              </a:rPr>
              <a:t> </a:t>
            </a:r>
            <a:r>
              <a:rPr lang="en-US" altLang="en-US" sz="2400" b="1" i="1" dirty="0">
                <a:solidFill>
                  <a:srgbClr val="0000CC"/>
                </a:solidFill>
              </a:rPr>
              <a:t>Nam</a:t>
            </a:r>
          </a:p>
        </p:txBody>
      </p:sp>
      <p:sp>
        <p:nvSpPr>
          <p:cNvPr id="12" name="TextBox 11">
            <a:extLst>
              <a:ext uri="{FF2B5EF4-FFF2-40B4-BE49-F238E27FC236}">
                <a16:creationId xmlns="" xmlns:a16="http://schemas.microsoft.com/office/drawing/2014/main" id="{5F26A5AF-7354-4C37-B4AE-5867CA5AF511}"/>
              </a:ext>
            </a:extLst>
          </p:cNvPr>
          <p:cNvSpPr txBox="1"/>
          <p:nvPr/>
        </p:nvSpPr>
        <p:spPr>
          <a:xfrm>
            <a:off x="1144687" y="2555295"/>
            <a:ext cx="966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1.2. Thủ đoạn của chiến lược “</a:t>
            </a:r>
            <a:r>
              <a:rPr lang="vi-VN" dirty="0"/>
              <a:t>diễn biến hòa bình</a:t>
            </a:r>
            <a:r>
              <a:rPr lang="nl-NL" dirty="0"/>
              <a:t>” đối với cách mạng Việt Nam</a:t>
            </a:r>
            <a:endParaRPr lang="en-US" dirty="0"/>
          </a:p>
        </p:txBody>
      </p:sp>
      <p:sp>
        <p:nvSpPr>
          <p:cNvPr id="4" name="Explosion: 14 Points 3">
            <a:extLst>
              <a:ext uri="{FF2B5EF4-FFF2-40B4-BE49-F238E27FC236}">
                <a16:creationId xmlns="" xmlns:a16="http://schemas.microsoft.com/office/drawing/2014/main" id="{657E65C1-A6D9-42CB-96A2-D4EDF1F737EB}"/>
              </a:ext>
            </a:extLst>
          </p:cNvPr>
          <p:cNvSpPr/>
          <p:nvPr/>
        </p:nvSpPr>
        <p:spPr>
          <a:xfrm rot="804799">
            <a:off x="987183" y="3128570"/>
            <a:ext cx="3630120" cy="3042195"/>
          </a:xfrm>
          <a:prstGeom prst="irregularSeal2">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E8DE47C-07D5-4555-9943-5766E4128952}"/>
              </a:ext>
            </a:extLst>
          </p:cNvPr>
          <p:cNvSpPr/>
          <p:nvPr/>
        </p:nvSpPr>
        <p:spPr>
          <a:xfrm>
            <a:off x="4705350" y="3041206"/>
            <a:ext cx="6341964" cy="1039769"/>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F8246F8E-AF99-4751-A0DB-18A775BA21E5}"/>
              </a:ext>
            </a:extLst>
          </p:cNvPr>
          <p:cNvSpPr/>
          <p:nvPr/>
        </p:nvSpPr>
        <p:spPr>
          <a:xfrm>
            <a:off x="4705350" y="4212635"/>
            <a:ext cx="6341964" cy="932245"/>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EE1F733C-5B58-45E8-8530-6BCE080BBF5A}"/>
              </a:ext>
            </a:extLst>
          </p:cNvPr>
          <p:cNvSpPr/>
          <p:nvPr/>
        </p:nvSpPr>
        <p:spPr>
          <a:xfrm>
            <a:off x="4705350" y="5274139"/>
            <a:ext cx="6341964" cy="936883"/>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 xmlns:a16="http://schemas.microsoft.com/office/drawing/2014/main" id="{12E208E8-0536-48B2-A007-67CB1E51C738}"/>
              </a:ext>
            </a:extLst>
          </p:cNvPr>
          <p:cNvSpPr txBox="1"/>
          <p:nvPr/>
        </p:nvSpPr>
        <p:spPr>
          <a:xfrm>
            <a:off x="1590675" y="3963826"/>
            <a:ext cx="19145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nl-NL" dirty="0"/>
              <a:t>Chống phá trên lĩnh vực đối ngoại</a:t>
            </a:r>
            <a:endParaRPr lang="en-US" dirty="0"/>
          </a:p>
        </p:txBody>
      </p:sp>
      <p:sp>
        <p:nvSpPr>
          <p:cNvPr id="13" name="TextBox 12">
            <a:extLst>
              <a:ext uri="{FF2B5EF4-FFF2-40B4-BE49-F238E27FC236}">
                <a16:creationId xmlns="" xmlns:a16="http://schemas.microsoft.com/office/drawing/2014/main" id="{BDFEAFCD-BDC7-4CA9-84EA-D265F3041DB1}"/>
              </a:ext>
            </a:extLst>
          </p:cNvPr>
          <p:cNvSpPr txBox="1"/>
          <p:nvPr/>
        </p:nvSpPr>
        <p:spPr>
          <a:xfrm>
            <a:off x="4828332" y="3146327"/>
            <a:ext cx="609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N</a:t>
            </a:r>
            <a:r>
              <a:rPr lang="nl-NL" dirty="0"/>
              <a:t>găn chặn sự mở rộng hợp tác, hạ bệ y tín của Việt Nam trên trường quốc tế</a:t>
            </a:r>
            <a:endParaRPr lang="en-US" dirty="0"/>
          </a:p>
        </p:txBody>
      </p:sp>
      <p:sp>
        <p:nvSpPr>
          <p:cNvPr id="14" name="TextBox 13">
            <a:extLst>
              <a:ext uri="{FF2B5EF4-FFF2-40B4-BE49-F238E27FC236}">
                <a16:creationId xmlns="" xmlns:a16="http://schemas.microsoft.com/office/drawing/2014/main" id="{4DFD4162-0D43-4F7D-8C2E-B52A2AB1F7B2}"/>
              </a:ext>
            </a:extLst>
          </p:cNvPr>
          <p:cNvSpPr txBox="1"/>
          <p:nvPr/>
        </p:nvSpPr>
        <p:spPr>
          <a:xfrm>
            <a:off x="4828332" y="4333875"/>
            <a:ext cx="609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N</a:t>
            </a:r>
            <a:r>
              <a:rPr lang="nl-NL" dirty="0"/>
              <a:t>găn cản những dự án đầu tư quốc tế vào Việt Nam</a:t>
            </a:r>
            <a:endParaRPr lang="en-US" dirty="0"/>
          </a:p>
        </p:txBody>
      </p:sp>
      <p:sp>
        <p:nvSpPr>
          <p:cNvPr id="17" name="TextBox 16">
            <a:extLst>
              <a:ext uri="{FF2B5EF4-FFF2-40B4-BE49-F238E27FC236}">
                <a16:creationId xmlns="" xmlns:a16="http://schemas.microsoft.com/office/drawing/2014/main" id="{42A285B7-B016-4DE0-A708-2489DAA31E41}"/>
              </a:ext>
            </a:extLst>
          </p:cNvPr>
          <p:cNvSpPr txBox="1"/>
          <p:nvPr/>
        </p:nvSpPr>
        <p:spPr>
          <a:xfrm>
            <a:off x="4920647" y="5372100"/>
            <a:ext cx="5890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C</a:t>
            </a:r>
            <a:r>
              <a:rPr lang="nl-NL" dirty="0"/>
              <a:t>hia rẽ tình đoàn kết hữu nghị giữa Việt Nam với </a:t>
            </a:r>
            <a:r>
              <a:rPr lang="vi-VN" dirty="0"/>
              <a:t>các nước</a:t>
            </a:r>
            <a:endParaRPr lang="en-US" dirty="0"/>
          </a:p>
        </p:txBody>
      </p:sp>
    </p:spTree>
    <p:extLst>
      <p:ext uri="{BB962C8B-B14F-4D97-AF65-F5344CB8AC3E}">
        <p14:creationId xmlns:p14="http://schemas.microsoft.com/office/powerpoint/2010/main" val="6482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inVertical)">
                                      <p:cBhvr>
                                        <p:cTn id="33" dur="500"/>
                                        <p:tgtEl>
                                          <p:spTgt spid="1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1" grpId="0"/>
      <p:bldP spid="13" grpId="0"/>
      <p:bldP spid="14"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3" name="TextBox 2">
            <a:extLst>
              <a:ext uri="{FF2B5EF4-FFF2-40B4-BE49-F238E27FC236}">
                <a16:creationId xmlns="" xmlns:a16="http://schemas.microsoft.com/office/drawing/2014/main" id="{A810573A-D14B-4CBB-A2D8-A3056D9FE043}"/>
              </a:ext>
            </a:extLst>
          </p:cNvPr>
          <p:cNvSpPr txBox="1"/>
          <p:nvPr/>
        </p:nvSpPr>
        <p:spPr>
          <a:xfrm>
            <a:off x="1195251" y="1820971"/>
            <a:ext cx="998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2. B</a:t>
            </a:r>
            <a:r>
              <a:rPr lang="vi-VN" dirty="0"/>
              <a:t>ạo loạn lật đổ</a:t>
            </a:r>
            <a:r>
              <a:rPr lang="nl-NL" dirty="0"/>
              <a:t> của các thế lực thù địch chống phá cách mạng Việt Nam và yêu cầu trong phòng, chống </a:t>
            </a:r>
            <a:r>
              <a:rPr lang="vi-VN" dirty="0"/>
              <a:t>bạo loạn lật đổ</a:t>
            </a:r>
            <a:endParaRPr lang="en-US" dirty="0"/>
          </a:p>
        </p:txBody>
      </p:sp>
      <p:sp>
        <p:nvSpPr>
          <p:cNvPr id="10" name="TextBox 9">
            <a:extLst>
              <a:ext uri="{FF2B5EF4-FFF2-40B4-BE49-F238E27FC236}">
                <a16:creationId xmlns="" xmlns:a16="http://schemas.microsoft.com/office/drawing/2014/main" id="{FECC03E7-B2B5-4474-BBE2-089D2BCAFFC7}"/>
              </a:ext>
            </a:extLst>
          </p:cNvPr>
          <p:cNvSpPr txBox="1"/>
          <p:nvPr/>
        </p:nvSpPr>
        <p:spPr>
          <a:xfrm>
            <a:off x="1195250" y="2737435"/>
            <a:ext cx="99821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2.1. Mục tiêu của các thế lực thù địch trong thực hiện </a:t>
            </a:r>
            <a:r>
              <a:rPr lang="vi-VN" dirty="0"/>
              <a:t>bạo loạn lật đổ</a:t>
            </a:r>
            <a:r>
              <a:rPr lang="nl-NL" dirty="0"/>
              <a:t> chống phá cách mạng Việt Nam</a:t>
            </a:r>
            <a:endParaRPr lang="en-US" dirty="0"/>
          </a:p>
        </p:txBody>
      </p:sp>
      <p:sp>
        <p:nvSpPr>
          <p:cNvPr id="18" name="Rectangle: Rounded Corners 17">
            <a:extLst>
              <a:ext uri="{FF2B5EF4-FFF2-40B4-BE49-F238E27FC236}">
                <a16:creationId xmlns="" xmlns:a16="http://schemas.microsoft.com/office/drawing/2014/main" id="{6A17C9A5-0F22-49DB-B5FA-5FD05EAF87C7}"/>
              </a:ext>
            </a:extLst>
          </p:cNvPr>
          <p:cNvSpPr/>
          <p:nvPr/>
        </p:nvSpPr>
        <p:spPr>
          <a:xfrm>
            <a:off x="1333500" y="3657600"/>
            <a:ext cx="4762500" cy="2552700"/>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61A9E240-5C96-49C0-BC69-0E6FAC21F877}"/>
              </a:ext>
            </a:extLst>
          </p:cNvPr>
          <p:cNvSpPr/>
          <p:nvPr/>
        </p:nvSpPr>
        <p:spPr>
          <a:xfrm>
            <a:off x="6248400" y="3657600"/>
            <a:ext cx="4762500" cy="25527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DF969220-1A8C-4E81-9672-61D2FF6AC5CE}"/>
              </a:ext>
            </a:extLst>
          </p:cNvPr>
          <p:cNvSpPr txBox="1"/>
          <p:nvPr/>
        </p:nvSpPr>
        <p:spPr>
          <a:xfrm>
            <a:off x="1438276" y="3754255"/>
            <a:ext cx="46577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Gây </a:t>
            </a:r>
            <a:r>
              <a:rPr lang="nl-NL" dirty="0"/>
              <a:t>rối loạn làm mất ổn định chính trị - xã hội tại một số vùng nhậy cảm như Tây Bắc, Tây Nguyên, Tây Nam bộ, thành lập các khu vực tự trị riêng, ly khai ra khỏi Việt Nam.</a:t>
            </a:r>
            <a:endParaRPr lang="en-US" dirty="0"/>
          </a:p>
        </p:txBody>
      </p:sp>
      <p:sp>
        <p:nvSpPr>
          <p:cNvPr id="22" name="TextBox 21">
            <a:extLst>
              <a:ext uri="{FF2B5EF4-FFF2-40B4-BE49-F238E27FC236}">
                <a16:creationId xmlns="" xmlns:a16="http://schemas.microsoft.com/office/drawing/2014/main" id="{A0D2E2B6-1AA5-4915-A462-6F54838243F3}"/>
              </a:ext>
            </a:extLst>
          </p:cNvPr>
          <p:cNvSpPr txBox="1"/>
          <p:nvPr/>
        </p:nvSpPr>
        <p:spPr>
          <a:xfrm>
            <a:off x="6343650" y="3754255"/>
            <a:ext cx="451484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Làm </a:t>
            </a:r>
            <a:r>
              <a:rPr lang="nl-NL" dirty="0"/>
              <a:t>suy yếu hệ thống chính trị ở địa phương, chờ cơ hội lật đổ chính quyền ở địa phương, tiến tới lật đổ vai trò lãnh đạo của Đảng cộng sản Việt Nam.</a:t>
            </a:r>
            <a:endParaRPr lang="en-US" dirty="0"/>
          </a:p>
        </p:txBody>
      </p:sp>
    </p:spTree>
    <p:extLst>
      <p:ext uri="{BB962C8B-B14F-4D97-AF65-F5344CB8AC3E}">
        <p14:creationId xmlns:p14="http://schemas.microsoft.com/office/powerpoint/2010/main" val="212447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8" grpId="0" animBg="1"/>
      <p:bldP spid="19" grpId="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Oval 4">
            <a:extLst>
              <a:ext uri="{FF2B5EF4-FFF2-40B4-BE49-F238E27FC236}">
                <a16:creationId xmlns="" xmlns:a16="http://schemas.microsoft.com/office/drawing/2014/main" id="{6760DACB-4396-4A93-84AD-05B25BB9B446}"/>
              </a:ext>
            </a:extLst>
          </p:cNvPr>
          <p:cNvSpPr>
            <a:spLocks noChangeArrowheads="1"/>
          </p:cNvSpPr>
          <p:nvPr/>
        </p:nvSpPr>
        <p:spPr bwMode="auto">
          <a:xfrm>
            <a:off x="533400" y="1181100"/>
            <a:ext cx="2514600" cy="4495800"/>
          </a:xfrm>
          <a:prstGeom prst="ellipse">
            <a:avLst/>
          </a:prstGeom>
          <a:solidFill>
            <a:srgbClr val="CCFF33"/>
          </a:solidFill>
          <a:ln w="9525">
            <a:round/>
            <a:headEnd/>
            <a:tailEnd/>
          </a:ln>
          <a:scene3d>
            <a:camera prst="legacyPerspectiveFront">
              <a:rot lat="20099978" lon="1500000" rev="0"/>
            </a:camera>
            <a:lightRig rig="legacyFlat4" dir="b"/>
          </a:scene3d>
          <a:sp3d extrusionH="430200" prstMaterial="legacyMatte">
            <a:bevelT w="13500" h="13500" prst="angle"/>
            <a:bevelB w="13500" h="13500" prst="angle"/>
            <a:extrusionClr>
              <a:srgbClr val="CCFF33"/>
            </a:extrusionClr>
            <a:contourClr>
              <a:srgbClr val="CCFF33"/>
            </a:contourClr>
          </a:sp3d>
        </p:spPr>
        <p:txBody>
          <a:bodyPr wrap="none" anchor="ctr">
            <a:flatTx/>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vi-VN" altLang="en-US" sz="2400" b="1">
              <a:solidFill>
                <a:srgbClr val="FF3300"/>
              </a:solidFill>
              <a:latin typeface="Arial" panose="020B0604020202020204" pitchFamily="34" charset="0"/>
            </a:endParaRPr>
          </a:p>
        </p:txBody>
      </p:sp>
      <p:sp>
        <p:nvSpPr>
          <p:cNvPr id="8" name="Text Box 19">
            <a:extLst>
              <a:ext uri="{FF2B5EF4-FFF2-40B4-BE49-F238E27FC236}">
                <a16:creationId xmlns="" xmlns:a16="http://schemas.microsoft.com/office/drawing/2014/main" id="{A20CBA86-1830-470E-ACA1-6963AE2CA143}"/>
              </a:ext>
            </a:extLst>
          </p:cNvPr>
          <p:cNvSpPr txBox="1">
            <a:spLocks noChangeArrowheads="1"/>
          </p:cNvSpPr>
          <p:nvPr/>
        </p:nvSpPr>
        <p:spPr bwMode="auto">
          <a:xfrm>
            <a:off x="876300" y="2773362"/>
            <a:ext cx="1828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4000" b="1" i="1" dirty="0">
                <a:solidFill>
                  <a:srgbClr val="0000FF"/>
                </a:solidFill>
                <a:latin typeface="Arial" panose="020B0604020202020204" pitchFamily="34" charset="0"/>
              </a:rPr>
              <a:t>NỘI DUNG</a:t>
            </a:r>
          </a:p>
        </p:txBody>
      </p:sp>
      <p:sp>
        <p:nvSpPr>
          <p:cNvPr id="10" name="Text Box 26">
            <a:extLst>
              <a:ext uri="{FF2B5EF4-FFF2-40B4-BE49-F238E27FC236}">
                <a16:creationId xmlns="" xmlns:a16="http://schemas.microsoft.com/office/drawing/2014/main" id="{30CBB5B6-56B5-4F41-A080-E1121F681638}"/>
              </a:ext>
            </a:extLst>
          </p:cNvPr>
          <p:cNvSpPr txBox="1">
            <a:spLocks noChangeArrowheads="1"/>
          </p:cNvSpPr>
          <p:nvPr/>
        </p:nvSpPr>
        <p:spPr bwMode="auto">
          <a:xfrm>
            <a:off x="3390899" y="690006"/>
            <a:ext cx="7153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sz="2400" b="1" dirty="0">
                <a:solidFill>
                  <a:srgbClr val="0000FF"/>
                </a:solidFill>
                <a:latin typeface="Arial" panose="020B0604020202020204" pitchFamily="34" charset="0"/>
              </a:rPr>
              <a:t>I. </a:t>
            </a:r>
            <a:r>
              <a:rPr lang="en-US" altLang="en-US" sz="2400" b="1" dirty="0" err="1">
                <a:solidFill>
                  <a:srgbClr val="0000FF"/>
                </a:solidFill>
                <a:latin typeface="Arial" panose="020B0604020202020204" pitchFamily="34" charset="0"/>
              </a:rPr>
              <a:t>Chiến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lược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Diễn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biến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hòa</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bình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bạo</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loạn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lật</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đổ</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của</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các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thế</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lực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thù</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địch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chống</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phá</a:t>
            </a:r>
            <a:r>
              <a:rPr lang="en-US" altLang="en-US" sz="2400" b="1" dirty="0">
                <a:solidFill>
                  <a:srgbClr val="0000FF"/>
                </a:solidFill>
                <a:latin typeface="Arial" panose="020B0604020202020204" pitchFamily="34" charset="0"/>
              </a:rPr>
              <a:t> CNXH:</a:t>
            </a:r>
          </a:p>
        </p:txBody>
      </p:sp>
      <p:sp>
        <p:nvSpPr>
          <p:cNvPr id="11" name="Text Box 29">
            <a:extLst>
              <a:ext uri="{FF2B5EF4-FFF2-40B4-BE49-F238E27FC236}">
                <a16:creationId xmlns="" xmlns:a16="http://schemas.microsoft.com/office/drawing/2014/main" id="{0DB7ED5A-0E06-4282-B7E7-792BC53303A8}"/>
              </a:ext>
            </a:extLst>
          </p:cNvPr>
          <p:cNvSpPr txBox="1">
            <a:spLocks noChangeArrowheads="1"/>
          </p:cNvSpPr>
          <p:nvPr/>
        </p:nvSpPr>
        <p:spPr bwMode="auto">
          <a:xfrm>
            <a:off x="3390901" y="1752600"/>
            <a:ext cx="72294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0"/>
              </a:spcBef>
              <a:buClrTx/>
              <a:buSzTx/>
              <a:buFontTx/>
              <a:buNone/>
              <a:defRPr sz="2400" b="1">
                <a:solidFill>
                  <a:srgbClr val="0000FF"/>
                </a:solidFill>
                <a:latin typeface="Arial" panose="020B0604020202020204" pitchFamily="34" charset="0"/>
              </a:defRPr>
            </a:lvl1pPr>
            <a:lvl2pPr marL="742950" indent="-285750">
              <a:spcBef>
                <a:spcPct val="20000"/>
              </a:spcBef>
              <a:buClr>
                <a:schemeClr val="tx1"/>
              </a:buClr>
              <a:buChar char="–"/>
              <a:defRPr sz="2800">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latin typeface="Tahoma" panose="020B0604030504040204" pitchFamily="34" charset="0"/>
              </a:defRPr>
            </a:lvl3pPr>
            <a:lvl4pPr marL="1600200" indent="-228600">
              <a:spcBef>
                <a:spcPct val="20000"/>
              </a:spcBef>
              <a:buClr>
                <a:schemeClr val="tx1"/>
              </a:buClr>
              <a:buChar char="–"/>
              <a:defRPr sz="2000">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9pPr>
          </a:lstStyle>
          <a:p>
            <a:r>
              <a:rPr lang="en-US" dirty="0"/>
              <a:t>II- </a:t>
            </a:r>
            <a:r>
              <a:rPr lang="en-US" dirty="0" err="1"/>
              <a:t>Chiến</a:t>
            </a:r>
            <a:r>
              <a:rPr lang="en-US" dirty="0"/>
              <a:t> </a:t>
            </a:r>
            <a:r>
              <a:rPr lang="en-US" dirty="0" err="1"/>
              <a:t>lược</a:t>
            </a:r>
            <a:r>
              <a:rPr lang="en-US" dirty="0"/>
              <a:t> “</a:t>
            </a:r>
            <a:r>
              <a:rPr lang="en-US" dirty="0" err="1"/>
              <a:t>Diễn</a:t>
            </a:r>
            <a:r>
              <a:rPr lang="en-US" dirty="0"/>
              <a:t> </a:t>
            </a:r>
            <a:r>
              <a:rPr lang="en-US" dirty="0" err="1"/>
              <a:t>biến</a:t>
            </a:r>
            <a:r>
              <a:rPr lang="en-US" dirty="0"/>
              <a:t> </a:t>
            </a:r>
            <a:r>
              <a:rPr lang="en-US" dirty="0" err="1"/>
              <a:t>hòa</a:t>
            </a:r>
            <a:r>
              <a:rPr lang="en-US" dirty="0"/>
              <a:t> </a:t>
            </a:r>
            <a:r>
              <a:rPr lang="en-US" dirty="0" err="1"/>
              <a:t>bình</a:t>
            </a:r>
            <a:r>
              <a:rPr lang="en-US" dirty="0"/>
              <a:t>”, </a:t>
            </a:r>
            <a:r>
              <a:rPr lang="en-US" dirty="0" err="1"/>
              <a:t>bạo</a:t>
            </a:r>
            <a:r>
              <a:rPr lang="en-US" dirty="0"/>
              <a:t> </a:t>
            </a:r>
            <a:r>
              <a:rPr lang="en-US" dirty="0" err="1"/>
              <a:t>loạn</a:t>
            </a:r>
            <a:r>
              <a:rPr lang="en-US" dirty="0"/>
              <a:t> </a:t>
            </a:r>
            <a:r>
              <a:rPr lang="en-US" dirty="0" err="1"/>
              <a:t>lật</a:t>
            </a:r>
            <a:r>
              <a:rPr lang="en-US" dirty="0"/>
              <a:t> </a:t>
            </a:r>
            <a:r>
              <a:rPr lang="en-US" dirty="0" err="1"/>
              <a:t>đổ</a:t>
            </a:r>
            <a:r>
              <a:rPr lang="en-US" dirty="0"/>
              <a:t> </a:t>
            </a:r>
            <a:r>
              <a:rPr lang="en-US" dirty="0" err="1"/>
              <a:t>của</a:t>
            </a:r>
            <a:r>
              <a:rPr lang="en-US" dirty="0"/>
              <a:t> </a:t>
            </a:r>
            <a:r>
              <a:rPr lang="en-US" dirty="0" err="1"/>
              <a:t>các</a:t>
            </a:r>
            <a:r>
              <a:rPr lang="en-US" dirty="0"/>
              <a:t> </a:t>
            </a:r>
            <a:r>
              <a:rPr lang="en-US" dirty="0" err="1"/>
              <a:t>thế</a:t>
            </a:r>
            <a:r>
              <a:rPr lang="en-US" dirty="0"/>
              <a:t> </a:t>
            </a:r>
            <a:r>
              <a:rPr lang="en-US" dirty="0" err="1"/>
              <a:t>lực</a:t>
            </a:r>
            <a:r>
              <a:rPr lang="en-US" dirty="0"/>
              <a:t> </a:t>
            </a:r>
            <a:r>
              <a:rPr lang="en-US" dirty="0" err="1"/>
              <a:t>thù</a:t>
            </a:r>
            <a:r>
              <a:rPr lang="en-US" dirty="0"/>
              <a:t> </a:t>
            </a:r>
            <a:r>
              <a:rPr lang="en-US" dirty="0" err="1"/>
              <a:t>địch</a:t>
            </a:r>
            <a:r>
              <a:rPr lang="en-US" dirty="0"/>
              <a:t> </a:t>
            </a:r>
            <a:r>
              <a:rPr lang="en-US" dirty="0" err="1"/>
              <a:t>chống</a:t>
            </a:r>
            <a:r>
              <a:rPr lang="en-US" dirty="0"/>
              <a:t> </a:t>
            </a:r>
            <a:r>
              <a:rPr lang="en-US" dirty="0" err="1"/>
              <a:t>phá</a:t>
            </a:r>
            <a:r>
              <a:rPr lang="en-US" dirty="0"/>
              <a:t> </a:t>
            </a:r>
            <a:r>
              <a:rPr lang="en-US" dirty="0" err="1"/>
              <a:t>cách</a:t>
            </a:r>
            <a:r>
              <a:rPr lang="en-US" dirty="0"/>
              <a:t> </a:t>
            </a:r>
            <a:r>
              <a:rPr lang="en-US" dirty="0" err="1"/>
              <a:t>mạng</a:t>
            </a:r>
            <a:r>
              <a:rPr lang="en-US" dirty="0"/>
              <a:t> </a:t>
            </a:r>
            <a:r>
              <a:rPr lang="en-US" dirty="0" err="1"/>
              <a:t>Việt</a:t>
            </a:r>
            <a:r>
              <a:rPr lang="en-US" dirty="0"/>
              <a:t> Nam.</a:t>
            </a:r>
          </a:p>
          <a:p>
            <a:endParaRPr lang="en-US" dirty="0"/>
          </a:p>
        </p:txBody>
      </p:sp>
      <p:sp>
        <p:nvSpPr>
          <p:cNvPr id="12" name="Text Box 30">
            <a:extLst>
              <a:ext uri="{FF2B5EF4-FFF2-40B4-BE49-F238E27FC236}">
                <a16:creationId xmlns="" xmlns:a16="http://schemas.microsoft.com/office/drawing/2014/main" id="{033E8314-E0D0-451C-9271-7844A0F07BE1}"/>
              </a:ext>
            </a:extLst>
          </p:cNvPr>
          <p:cNvSpPr txBox="1">
            <a:spLocks noChangeArrowheads="1"/>
          </p:cNvSpPr>
          <p:nvPr/>
        </p:nvSpPr>
        <p:spPr bwMode="auto">
          <a:xfrm>
            <a:off x="3390899" y="3184525"/>
            <a:ext cx="72294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0"/>
              </a:spcBef>
              <a:buClrTx/>
              <a:buSzTx/>
              <a:buFontTx/>
              <a:buNone/>
              <a:defRPr sz="2400" b="1">
                <a:solidFill>
                  <a:srgbClr val="0000FF"/>
                </a:solidFill>
                <a:latin typeface="Arial" panose="020B0604020202020204" pitchFamily="34" charset="0"/>
              </a:defRPr>
            </a:lvl1pPr>
            <a:lvl2pPr marL="742950" indent="-285750">
              <a:spcBef>
                <a:spcPct val="20000"/>
              </a:spcBef>
              <a:buClr>
                <a:schemeClr val="tx1"/>
              </a:buClr>
              <a:buChar char="–"/>
              <a:defRPr sz="2800">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latin typeface="Tahoma" panose="020B0604030504040204" pitchFamily="34" charset="0"/>
              </a:defRPr>
            </a:lvl3pPr>
            <a:lvl4pPr marL="1600200" indent="-228600">
              <a:spcBef>
                <a:spcPct val="20000"/>
              </a:spcBef>
              <a:buClr>
                <a:schemeClr val="tx1"/>
              </a:buClr>
              <a:buChar char="–"/>
              <a:defRPr sz="2000">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9pPr>
          </a:lstStyle>
          <a:p>
            <a:r>
              <a:rPr lang="en-US" altLang="en-US" dirty="0"/>
              <a:t>III. </a:t>
            </a:r>
            <a:r>
              <a:rPr lang="en-US" altLang="en-US" dirty="0" err="1"/>
              <a:t>Mục</a:t>
            </a:r>
            <a:r>
              <a:rPr lang="en-US" altLang="en-US" dirty="0"/>
              <a:t> </a:t>
            </a:r>
            <a:r>
              <a:rPr lang="en-US" altLang="en-US" dirty="0" err="1"/>
              <a:t>tiêu</a:t>
            </a:r>
            <a:r>
              <a:rPr lang="en-US" altLang="en-US" dirty="0"/>
              <a:t>, </a:t>
            </a:r>
            <a:r>
              <a:rPr lang="en-US" altLang="en-US" dirty="0" err="1"/>
              <a:t>nhiệm</a:t>
            </a:r>
            <a:r>
              <a:rPr lang="en-US" altLang="en-US" dirty="0"/>
              <a:t> </a:t>
            </a:r>
            <a:r>
              <a:rPr lang="en-US" altLang="en-US" dirty="0" err="1"/>
              <a:t>vụ</a:t>
            </a:r>
            <a:r>
              <a:rPr lang="en-US" altLang="en-US" dirty="0"/>
              <a:t>, </a:t>
            </a:r>
            <a:r>
              <a:rPr lang="en-US" altLang="en-US" dirty="0" err="1"/>
              <a:t>quan</a:t>
            </a:r>
            <a:r>
              <a:rPr lang="en-US" altLang="en-US" dirty="0"/>
              <a:t> </a:t>
            </a:r>
            <a:r>
              <a:rPr lang="en-US" altLang="en-US" dirty="0" err="1"/>
              <a:t>điểm</a:t>
            </a:r>
            <a:r>
              <a:rPr lang="en-US" altLang="en-US" dirty="0"/>
              <a:t> </a:t>
            </a:r>
            <a:r>
              <a:rPr lang="en-US" altLang="en-US" dirty="0" err="1"/>
              <a:t>và</a:t>
            </a:r>
            <a:r>
              <a:rPr lang="en-US" altLang="en-US" dirty="0"/>
              <a:t> </a:t>
            </a:r>
            <a:r>
              <a:rPr lang="en-US" altLang="en-US" dirty="0" err="1"/>
              <a:t>phương</a:t>
            </a:r>
            <a:r>
              <a:rPr lang="en-US" altLang="en-US" dirty="0"/>
              <a:t> </a:t>
            </a:r>
            <a:r>
              <a:rPr lang="en-US" altLang="en-US" dirty="0" err="1"/>
              <a:t>châm</a:t>
            </a:r>
            <a:r>
              <a:rPr lang="en-US" altLang="en-US" dirty="0"/>
              <a:t> </a:t>
            </a:r>
            <a:r>
              <a:rPr lang="en-US" altLang="en-US" dirty="0" err="1"/>
              <a:t>phòng</a:t>
            </a:r>
            <a:r>
              <a:rPr lang="en-US" altLang="en-US" dirty="0"/>
              <a:t> </a:t>
            </a:r>
            <a:r>
              <a:rPr lang="en-US" altLang="en-US" dirty="0" err="1"/>
              <a:t>chống</a:t>
            </a:r>
            <a:r>
              <a:rPr lang="en-US" altLang="en-US" dirty="0"/>
              <a:t> </a:t>
            </a:r>
            <a:r>
              <a:rPr lang="en-US" altLang="en-US" dirty="0" err="1"/>
              <a:t>chiến</a:t>
            </a:r>
            <a:r>
              <a:rPr lang="en-US" altLang="en-US" dirty="0"/>
              <a:t> </a:t>
            </a:r>
            <a:r>
              <a:rPr lang="en-US" altLang="en-US" dirty="0" err="1"/>
              <a:t>lược</a:t>
            </a:r>
            <a:r>
              <a:rPr lang="en-US" altLang="en-US" dirty="0"/>
              <a:t> “</a:t>
            </a:r>
            <a:r>
              <a:rPr lang="en-US" altLang="en-US" dirty="0" err="1"/>
              <a:t>Diễn</a:t>
            </a:r>
            <a:r>
              <a:rPr lang="en-US" altLang="en-US" dirty="0"/>
              <a:t> </a:t>
            </a:r>
            <a:r>
              <a:rPr lang="en-US" altLang="en-US" dirty="0" err="1"/>
              <a:t>biến</a:t>
            </a:r>
            <a:r>
              <a:rPr lang="en-US" altLang="en-US" dirty="0"/>
              <a:t> </a:t>
            </a:r>
            <a:r>
              <a:rPr lang="en-US" altLang="en-US" dirty="0" err="1"/>
              <a:t>hòa</a:t>
            </a:r>
            <a:r>
              <a:rPr lang="en-US" altLang="en-US" dirty="0"/>
              <a:t> </a:t>
            </a:r>
            <a:r>
              <a:rPr lang="en-US" altLang="en-US" dirty="0" err="1"/>
              <a:t>bình</a:t>
            </a:r>
            <a:r>
              <a:rPr lang="en-US" altLang="en-US" dirty="0"/>
              <a:t>”, </a:t>
            </a:r>
            <a:r>
              <a:rPr lang="en-US" altLang="en-US" dirty="0" err="1"/>
              <a:t>bạo</a:t>
            </a:r>
            <a:r>
              <a:rPr lang="en-US" altLang="en-US" dirty="0"/>
              <a:t> </a:t>
            </a:r>
            <a:r>
              <a:rPr lang="en-US" altLang="en-US" dirty="0" err="1"/>
              <a:t>loạn</a:t>
            </a:r>
            <a:r>
              <a:rPr lang="en-US" altLang="en-US" dirty="0"/>
              <a:t> </a:t>
            </a:r>
            <a:r>
              <a:rPr lang="en-US" altLang="en-US" dirty="0" err="1"/>
              <a:t>lật</a:t>
            </a:r>
            <a:r>
              <a:rPr lang="en-US" altLang="en-US" dirty="0"/>
              <a:t> </a:t>
            </a:r>
            <a:r>
              <a:rPr lang="en-US" altLang="en-US" dirty="0" err="1"/>
              <a:t>đổ</a:t>
            </a:r>
            <a:r>
              <a:rPr lang="en-US" altLang="en-US" dirty="0"/>
              <a:t> </a:t>
            </a:r>
            <a:r>
              <a:rPr lang="en-US" altLang="en-US" dirty="0" err="1"/>
              <a:t>của</a:t>
            </a:r>
            <a:r>
              <a:rPr lang="en-US" altLang="en-US" dirty="0"/>
              <a:t> </a:t>
            </a:r>
            <a:r>
              <a:rPr lang="en-US" altLang="en-US" dirty="0" err="1"/>
              <a:t>Đảng</a:t>
            </a:r>
            <a:r>
              <a:rPr lang="en-US" altLang="en-US" dirty="0"/>
              <a:t>, </a:t>
            </a:r>
            <a:r>
              <a:rPr lang="en-US" altLang="en-US" dirty="0" err="1"/>
              <a:t>nhà</a:t>
            </a:r>
            <a:r>
              <a:rPr lang="en-US" altLang="en-US" dirty="0"/>
              <a:t> </a:t>
            </a:r>
            <a:r>
              <a:rPr lang="en-US" altLang="en-US" dirty="0" err="1"/>
              <a:t>nước</a:t>
            </a:r>
            <a:r>
              <a:rPr lang="en-US" altLang="en-US" dirty="0"/>
              <a:t> ta:</a:t>
            </a:r>
          </a:p>
        </p:txBody>
      </p:sp>
      <p:sp>
        <p:nvSpPr>
          <p:cNvPr id="13" name="Text Box 31">
            <a:extLst>
              <a:ext uri="{FF2B5EF4-FFF2-40B4-BE49-F238E27FC236}">
                <a16:creationId xmlns="" xmlns:a16="http://schemas.microsoft.com/office/drawing/2014/main" id="{EE9BE133-9351-4D94-9B3F-A4428798D739}"/>
              </a:ext>
            </a:extLst>
          </p:cNvPr>
          <p:cNvSpPr txBox="1">
            <a:spLocks noChangeArrowheads="1"/>
          </p:cNvSpPr>
          <p:nvPr/>
        </p:nvSpPr>
        <p:spPr bwMode="auto">
          <a:xfrm>
            <a:off x="3467096" y="4724400"/>
            <a:ext cx="715327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0"/>
              </a:spcBef>
              <a:buClrTx/>
              <a:buSzTx/>
              <a:buFontTx/>
              <a:buNone/>
              <a:defRPr sz="2400" b="1">
                <a:solidFill>
                  <a:srgbClr val="0000FF"/>
                </a:solidFill>
                <a:latin typeface="Arial" panose="020B0604020202020204" pitchFamily="34" charset="0"/>
              </a:defRPr>
            </a:lvl1pPr>
            <a:lvl2pPr marL="742950" indent="-285750">
              <a:spcBef>
                <a:spcPct val="20000"/>
              </a:spcBef>
              <a:buClr>
                <a:schemeClr val="tx1"/>
              </a:buClr>
              <a:buChar char="–"/>
              <a:defRPr sz="2800">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latin typeface="Tahoma" panose="020B0604030504040204" pitchFamily="34" charset="0"/>
              </a:defRPr>
            </a:lvl3pPr>
            <a:lvl4pPr marL="1600200" indent="-228600">
              <a:spcBef>
                <a:spcPct val="20000"/>
              </a:spcBef>
              <a:buClr>
                <a:schemeClr val="tx1"/>
              </a:buClr>
              <a:buChar char="–"/>
              <a:defRPr sz="2000">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Tahoma" panose="020B0604030504040204" pitchFamily="34" charset="0"/>
              </a:defRPr>
            </a:lvl9pPr>
          </a:lstStyle>
          <a:p>
            <a:r>
              <a:rPr lang="en-US" altLang="en-US" dirty="0"/>
              <a:t>IV. </a:t>
            </a:r>
            <a:r>
              <a:rPr lang="en-US" altLang="en-US" dirty="0" err="1"/>
              <a:t>Những</a:t>
            </a:r>
            <a:r>
              <a:rPr lang="en-US" altLang="en-US" dirty="0"/>
              <a:t> </a:t>
            </a:r>
            <a:r>
              <a:rPr lang="en-US" altLang="en-US" dirty="0" err="1"/>
              <a:t>giải</a:t>
            </a:r>
            <a:r>
              <a:rPr lang="en-US" altLang="en-US" dirty="0"/>
              <a:t> </a:t>
            </a:r>
            <a:r>
              <a:rPr lang="en-US" altLang="en-US" dirty="0" err="1"/>
              <a:t>pháp</a:t>
            </a:r>
            <a:r>
              <a:rPr lang="en-US" altLang="en-US" dirty="0"/>
              <a:t> </a:t>
            </a:r>
            <a:r>
              <a:rPr lang="en-US" altLang="en-US" dirty="0" err="1"/>
              <a:t>phòng</a:t>
            </a:r>
            <a:r>
              <a:rPr lang="en-US" altLang="en-US" dirty="0"/>
              <a:t>, </a:t>
            </a:r>
            <a:r>
              <a:rPr lang="en-US" altLang="en-US" dirty="0" err="1"/>
              <a:t>chống</a:t>
            </a:r>
            <a:r>
              <a:rPr lang="en-US" altLang="en-US" dirty="0"/>
              <a:t> </a:t>
            </a:r>
            <a:r>
              <a:rPr lang="en-US" altLang="en-US" dirty="0" err="1"/>
              <a:t>chiến</a:t>
            </a:r>
            <a:r>
              <a:rPr lang="en-US" altLang="en-US" dirty="0"/>
              <a:t> </a:t>
            </a:r>
            <a:r>
              <a:rPr lang="en-US" altLang="en-US" dirty="0" err="1"/>
              <a:t>lược</a:t>
            </a:r>
            <a:r>
              <a:rPr lang="en-US" altLang="en-US" dirty="0"/>
              <a:t> “</a:t>
            </a:r>
            <a:r>
              <a:rPr lang="en-US" altLang="en-US" dirty="0" err="1"/>
              <a:t>Diễn</a:t>
            </a:r>
            <a:r>
              <a:rPr lang="en-US" altLang="en-US" dirty="0"/>
              <a:t> </a:t>
            </a:r>
            <a:r>
              <a:rPr lang="en-US" altLang="en-US" dirty="0" err="1"/>
              <a:t>biến</a:t>
            </a:r>
            <a:r>
              <a:rPr lang="en-US" altLang="en-US" dirty="0"/>
              <a:t> </a:t>
            </a:r>
            <a:r>
              <a:rPr lang="en-US" altLang="en-US" dirty="0" err="1"/>
              <a:t>hòa</a:t>
            </a:r>
            <a:r>
              <a:rPr lang="en-US" altLang="en-US" dirty="0"/>
              <a:t> </a:t>
            </a:r>
            <a:r>
              <a:rPr lang="en-US" altLang="en-US" dirty="0" err="1"/>
              <a:t>bình</a:t>
            </a:r>
            <a:r>
              <a:rPr lang="en-US" altLang="en-US" dirty="0"/>
              <a:t>”, </a:t>
            </a:r>
            <a:r>
              <a:rPr lang="en-US" altLang="en-US" dirty="0" err="1"/>
              <a:t>bạo</a:t>
            </a:r>
            <a:r>
              <a:rPr lang="en-US" altLang="en-US" dirty="0"/>
              <a:t> </a:t>
            </a:r>
            <a:r>
              <a:rPr lang="en-US" altLang="en-US" dirty="0" err="1"/>
              <a:t>loạn</a:t>
            </a:r>
            <a:r>
              <a:rPr lang="en-US" altLang="en-US" dirty="0"/>
              <a:t> </a:t>
            </a:r>
            <a:r>
              <a:rPr lang="en-US" altLang="en-US" dirty="0" err="1"/>
              <a:t>lật</a:t>
            </a:r>
            <a:r>
              <a:rPr lang="en-US" altLang="en-US" dirty="0"/>
              <a:t> </a:t>
            </a:r>
            <a:r>
              <a:rPr lang="en-US" altLang="en-US" dirty="0" err="1"/>
              <a:t>đổ</a:t>
            </a:r>
            <a:r>
              <a:rPr lang="en-US" altLang="en-US" dirty="0"/>
              <a:t> ở </a:t>
            </a:r>
            <a:r>
              <a:rPr lang="en-US" altLang="en-US" dirty="0" err="1"/>
              <a:t>Việt</a:t>
            </a:r>
            <a:r>
              <a:rPr lang="en-US" altLang="en-US" dirty="0"/>
              <a:t> </a:t>
            </a:r>
            <a:r>
              <a:rPr lang="en-US" altLang="en-US" dirty="0" err="1"/>
              <a:t>nam</a:t>
            </a:r>
            <a:r>
              <a:rPr lang="en-US" altLang="en-US" dirty="0"/>
              <a:t> </a:t>
            </a:r>
            <a:r>
              <a:rPr lang="en-US" altLang="en-US" dirty="0" err="1"/>
              <a:t>hiện</a:t>
            </a:r>
            <a:r>
              <a:rPr lang="en-US" altLang="en-US" dirty="0"/>
              <a:t> nay:</a:t>
            </a:r>
          </a:p>
        </p:txBody>
      </p:sp>
    </p:spTree>
    <p:extLst>
      <p:ext uri="{BB962C8B-B14F-4D97-AF65-F5344CB8AC3E}">
        <p14:creationId xmlns:p14="http://schemas.microsoft.com/office/powerpoint/2010/main" val="297005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Bottom)">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strips(down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3" name="TextBox 2">
            <a:extLst>
              <a:ext uri="{FF2B5EF4-FFF2-40B4-BE49-F238E27FC236}">
                <a16:creationId xmlns="" xmlns:a16="http://schemas.microsoft.com/office/drawing/2014/main" id="{A810573A-D14B-4CBB-A2D8-A3056D9FE043}"/>
              </a:ext>
            </a:extLst>
          </p:cNvPr>
          <p:cNvSpPr txBox="1"/>
          <p:nvPr/>
        </p:nvSpPr>
        <p:spPr>
          <a:xfrm>
            <a:off x="1195251" y="1820971"/>
            <a:ext cx="998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2. B</a:t>
            </a:r>
            <a:r>
              <a:rPr lang="vi-VN" dirty="0"/>
              <a:t>ạo loạn lật đổ</a:t>
            </a:r>
            <a:r>
              <a:rPr lang="nl-NL" dirty="0"/>
              <a:t> của các thế lực thù địch chống phá cách mạng Việt Nam và yêu cầu trong phòng, chống </a:t>
            </a:r>
            <a:r>
              <a:rPr lang="vi-VN" dirty="0"/>
              <a:t>bạo loạn lật đổ</a:t>
            </a:r>
            <a:endParaRPr lang="en-US" dirty="0"/>
          </a:p>
        </p:txBody>
      </p:sp>
      <p:sp>
        <p:nvSpPr>
          <p:cNvPr id="18" name="Rectangle: Rounded Corners 17">
            <a:extLst>
              <a:ext uri="{FF2B5EF4-FFF2-40B4-BE49-F238E27FC236}">
                <a16:creationId xmlns="" xmlns:a16="http://schemas.microsoft.com/office/drawing/2014/main" id="{6A17C9A5-0F22-49DB-B5FA-5FD05EAF87C7}"/>
              </a:ext>
            </a:extLst>
          </p:cNvPr>
          <p:cNvSpPr/>
          <p:nvPr/>
        </p:nvSpPr>
        <p:spPr>
          <a:xfrm>
            <a:off x="866769" y="3562350"/>
            <a:ext cx="3238500" cy="2552700"/>
          </a:xfrm>
          <a:prstGeom prst="round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61A9E240-5C96-49C0-BC69-0E6FAC21F877}"/>
              </a:ext>
            </a:extLst>
          </p:cNvPr>
          <p:cNvSpPr/>
          <p:nvPr/>
        </p:nvSpPr>
        <p:spPr>
          <a:xfrm>
            <a:off x="7667624" y="3562350"/>
            <a:ext cx="3762375" cy="25527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335DF9E9-C142-4C22-BCFF-27AE6152552B}"/>
              </a:ext>
            </a:extLst>
          </p:cNvPr>
          <p:cNvSpPr txBox="1"/>
          <p:nvPr/>
        </p:nvSpPr>
        <p:spPr>
          <a:xfrm>
            <a:off x="1266826" y="2651968"/>
            <a:ext cx="99106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2.2. Thủ đoạn của các thế lực thù địch trong thực hiện </a:t>
            </a:r>
            <a:r>
              <a:rPr lang="vi-VN" dirty="0"/>
              <a:t>bạo loạn lật đổ</a:t>
            </a:r>
            <a:r>
              <a:rPr lang="nl-NL" dirty="0"/>
              <a:t> chống phá cách mạng Việt Nam</a:t>
            </a:r>
            <a:endParaRPr lang="en-US" dirty="0"/>
          </a:p>
        </p:txBody>
      </p:sp>
      <p:sp>
        <p:nvSpPr>
          <p:cNvPr id="13" name="Rectangle: Rounded Corners 12">
            <a:extLst>
              <a:ext uri="{FF2B5EF4-FFF2-40B4-BE49-F238E27FC236}">
                <a16:creationId xmlns="" xmlns:a16="http://schemas.microsoft.com/office/drawing/2014/main" id="{6CD7CF0E-3A7D-4CE0-99D0-05A87E9F6476}"/>
              </a:ext>
            </a:extLst>
          </p:cNvPr>
          <p:cNvSpPr/>
          <p:nvPr/>
        </p:nvSpPr>
        <p:spPr>
          <a:xfrm>
            <a:off x="4267196" y="3562350"/>
            <a:ext cx="3238500" cy="2552700"/>
          </a:xfrm>
          <a:prstGeom prst="round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DFEC83C-6978-4B3A-8AA9-8C0AE8A958DC}"/>
              </a:ext>
            </a:extLst>
          </p:cNvPr>
          <p:cNvSpPr txBox="1"/>
          <p:nvPr/>
        </p:nvSpPr>
        <p:spPr>
          <a:xfrm>
            <a:off x="978756" y="3684538"/>
            <a:ext cx="30145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1600" dirty="0"/>
              <a:t>Các thế lực thù địch chú trọng nuôi dưỡng các tổ chức phản động sống lưu vong ở nước ngoài và kết hợp với các phần tử cực đoan, bất mãn trong nước gây rối, làm mất ổn định xã hội, nhất là ở những vùng nhạy cảm, khó khăn</a:t>
            </a:r>
            <a:endParaRPr lang="en-US" sz="1600" dirty="0"/>
          </a:p>
        </p:txBody>
      </p:sp>
      <p:sp>
        <p:nvSpPr>
          <p:cNvPr id="9" name="TextBox 8">
            <a:extLst>
              <a:ext uri="{FF2B5EF4-FFF2-40B4-BE49-F238E27FC236}">
                <a16:creationId xmlns="" xmlns:a16="http://schemas.microsoft.com/office/drawing/2014/main" id="{A6DB5F78-B962-4D4E-B382-EC5796DC20E8}"/>
              </a:ext>
            </a:extLst>
          </p:cNvPr>
          <p:cNvSpPr txBox="1"/>
          <p:nvPr/>
        </p:nvSpPr>
        <p:spPr>
          <a:xfrm>
            <a:off x="4467225" y="3658016"/>
            <a:ext cx="28479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Chúng tiến hành lôi kéo, mua chuộc những người dân bất mãn, tiêu cực và cưỡng ép nhân dân biểu tình, chống đối... làm chỗ dựa cho bọn phản động trà trộn vào để đập phá, kích động cướp chính quyền ở địa phương. </a:t>
            </a:r>
            <a:endParaRPr lang="en-US" dirty="0"/>
          </a:p>
        </p:txBody>
      </p:sp>
      <p:sp>
        <p:nvSpPr>
          <p:cNvPr id="11" name="TextBox 10">
            <a:extLst>
              <a:ext uri="{FF2B5EF4-FFF2-40B4-BE49-F238E27FC236}">
                <a16:creationId xmlns="" xmlns:a16="http://schemas.microsoft.com/office/drawing/2014/main" id="{42C0DE98-5AA7-496D-895D-6B3517CA3993}"/>
              </a:ext>
            </a:extLst>
          </p:cNvPr>
          <p:cNvSpPr txBox="1"/>
          <p:nvPr/>
        </p:nvSpPr>
        <p:spPr>
          <a:xfrm>
            <a:off x="7836768" y="3684538"/>
            <a:ext cx="33764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16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Kích động sự bất bình của quần chúng, dụ dỗ họ để làm chỗ dựa cho lực lượng phản động trà trộn hoạt động đập phá trụ sở, rồi uy hiếp khống chế cơ quan quyền lực của địa phương. </a:t>
            </a:r>
            <a:endParaRPr lang="en-US" dirty="0"/>
          </a:p>
        </p:txBody>
      </p:sp>
    </p:spTree>
    <p:extLst>
      <p:ext uri="{BB962C8B-B14F-4D97-AF65-F5344CB8AC3E}">
        <p14:creationId xmlns:p14="http://schemas.microsoft.com/office/powerpoint/2010/main" val="40234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4" grpId="0"/>
      <p:bldP spid="13" grpId="0" animBg="1"/>
      <p:bldP spid="8" grpId="0"/>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40498011-EDEF-49F6-9471-951A2943F2C8}"/>
              </a:ext>
            </a:extLst>
          </p:cNvPr>
          <p:cNvSpPr>
            <a:spLocks noGrp="1" noChangeArrowheads="1"/>
          </p:cNvSpPr>
          <p:nvPr>
            <p:ph type="title"/>
          </p:nvPr>
        </p:nvSpPr>
        <p:spPr>
          <a:xfrm>
            <a:off x="1691887" y="175260"/>
            <a:ext cx="8459177" cy="1110615"/>
          </a:xfrm>
          <a:noFill/>
        </p:spPr>
        <p:txBody>
          <a:bodyPr>
            <a:normAutofit/>
          </a:bodyPr>
          <a:lstStyle/>
          <a:p>
            <a:pPr algn="ctr" eaLnBrk="1" hangingPunct="1"/>
            <a:r>
              <a:rPr lang="en-US" altLang="en-US" sz="2400" b="1" dirty="0">
                <a:solidFill>
                  <a:srgbClr val="0000CC"/>
                </a:solidFill>
                <a:latin typeface="Arial" panose="020B0604020202020204" pitchFamily="34" charset="0"/>
                <a:cs typeface="Arial" panose="020B0604020202020204" pitchFamily="34" charset="0"/>
              </a:rPr>
              <a:t>II- </a:t>
            </a:r>
            <a:r>
              <a:rPr lang="en-US" altLang="en-US" sz="2400" b="1" dirty="0" err="1">
                <a:solidFill>
                  <a:srgbClr val="0000CC"/>
                </a:solidFill>
                <a:latin typeface="Arial" panose="020B0604020202020204" pitchFamily="34" charset="0"/>
                <a:cs typeface="Arial" panose="020B0604020202020204" pitchFamily="34" charset="0"/>
              </a:rPr>
              <a:t>Chiến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lược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Diễn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biến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hòa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bình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bạo</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loạn</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lật</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đổ</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của</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thế</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lực</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thù</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địch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chống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phá</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cách</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mạng</a:t>
            </a:r>
            <a:r>
              <a:rPr lang="en-US" altLang="en-US" sz="2400" b="1" dirty="0">
                <a:solidFill>
                  <a:srgbClr val="0000CC"/>
                </a:solidFill>
                <a:latin typeface="Arial" panose="020B0604020202020204" pitchFamily="34" charset="0"/>
                <a:cs typeface="Arial" panose="020B0604020202020204" pitchFamily="34" charset="0"/>
              </a:rPr>
              <a:t> </a:t>
            </a:r>
            <a:r>
              <a:rPr lang="en-US" altLang="en-US" sz="2400" b="1" dirty="0" err="1">
                <a:solidFill>
                  <a:srgbClr val="0000CC"/>
                </a:solidFill>
                <a:latin typeface="Arial" panose="020B0604020202020204" pitchFamily="34" charset="0"/>
                <a:cs typeface="Arial" panose="020B0604020202020204" pitchFamily="34" charset="0"/>
              </a:rPr>
              <a:t>Việt</a:t>
            </a:r>
            <a:r>
              <a:rPr lang="en-US" altLang="en-US" sz="2400" b="1" dirty="0">
                <a:solidFill>
                  <a:srgbClr val="0000CC"/>
                </a:solidFill>
                <a:latin typeface="Arial" panose="020B0604020202020204" pitchFamily="34" charset="0"/>
                <a:cs typeface="Arial" panose="020B0604020202020204" pitchFamily="34" charset="0"/>
              </a:rPr>
              <a:t> Nam.</a:t>
            </a:r>
          </a:p>
        </p:txBody>
      </p:sp>
      <p:sp>
        <p:nvSpPr>
          <p:cNvPr id="3" name="TextBox 2">
            <a:extLst>
              <a:ext uri="{FF2B5EF4-FFF2-40B4-BE49-F238E27FC236}">
                <a16:creationId xmlns="" xmlns:a16="http://schemas.microsoft.com/office/drawing/2014/main" id="{A810573A-D14B-4CBB-A2D8-A3056D9FE043}"/>
              </a:ext>
            </a:extLst>
          </p:cNvPr>
          <p:cNvSpPr txBox="1"/>
          <p:nvPr/>
        </p:nvSpPr>
        <p:spPr>
          <a:xfrm>
            <a:off x="1195251" y="1820971"/>
            <a:ext cx="998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a:r>
              <a:rPr lang="nl-NL" dirty="0"/>
              <a:t>2. B</a:t>
            </a:r>
            <a:r>
              <a:rPr lang="vi-VN" dirty="0"/>
              <a:t>ạo loạn lật đổ</a:t>
            </a:r>
            <a:r>
              <a:rPr lang="nl-NL" dirty="0"/>
              <a:t> của các thế lực thù địch chống phá cách mạng Việt Nam và yêu cầu trong phòng, chống </a:t>
            </a:r>
            <a:r>
              <a:rPr lang="vi-VN" dirty="0"/>
              <a:t>bạo loạn lật đổ</a:t>
            </a:r>
            <a:endParaRPr lang="en-US" dirty="0"/>
          </a:p>
        </p:txBody>
      </p:sp>
      <p:sp>
        <p:nvSpPr>
          <p:cNvPr id="18" name="Rectangle: Rounded Corners 17">
            <a:extLst>
              <a:ext uri="{FF2B5EF4-FFF2-40B4-BE49-F238E27FC236}">
                <a16:creationId xmlns="" xmlns:a16="http://schemas.microsoft.com/office/drawing/2014/main" id="{6A17C9A5-0F22-49DB-B5FA-5FD05EAF87C7}"/>
              </a:ext>
            </a:extLst>
          </p:cNvPr>
          <p:cNvSpPr/>
          <p:nvPr/>
        </p:nvSpPr>
        <p:spPr>
          <a:xfrm>
            <a:off x="1333500" y="3657600"/>
            <a:ext cx="4762500" cy="255270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61A9E240-5C96-49C0-BC69-0E6FAC21F877}"/>
              </a:ext>
            </a:extLst>
          </p:cNvPr>
          <p:cNvSpPr/>
          <p:nvPr/>
        </p:nvSpPr>
        <p:spPr>
          <a:xfrm>
            <a:off x="6248400" y="3657600"/>
            <a:ext cx="4762500" cy="25527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608597FA-04F5-4D77-AD16-C161A1C7C8AD}"/>
              </a:ext>
            </a:extLst>
          </p:cNvPr>
          <p:cNvSpPr txBox="1"/>
          <p:nvPr/>
        </p:nvSpPr>
        <p:spPr>
          <a:xfrm>
            <a:off x="1195251" y="2651968"/>
            <a:ext cx="998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2.3. Yêu cầu trong phòng chống bạo loạn lật đổ của các thế lực thù địch chống phá cách mạng Việt Nam</a:t>
            </a:r>
            <a:endParaRPr lang="en-US" dirty="0"/>
          </a:p>
        </p:txBody>
      </p:sp>
      <p:sp>
        <p:nvSpPr>
          <p:cNvPr id="8" name="TextBox 7">
            <a:extLst>
              <a:ext uri="{FF2B5EF4-FFF2-40B4-BE49-F238E27FC236}">
                <a16:creationId xmlns="" xmlns:a16="http://schemas.microsoft.com/office/drawing/2014/main" id="{99045E17-AE23-4F67-8EC7-2D81C6DB1FE9}"/>
              </a:ext>
            </a:extLst>
          </p:cNvPr>
          <p:cNvSpPr txBox="1"/>
          <p:nvPr/>
        </p:nvSpPr>
        <p:spPr>
          <a:xfrm>
            <a:off x="1590675" y="3810000"/>
            <a:ext cx="4343400" cy="120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Nâng cao cảnh giác cách mạng, kịp thời phát hiện âm mưu </a:t>
            </a:r>
            <a:r>
              <a:rPr lang="vi-VN" dirty="0"/>
              <a:t>bạo loạn lật đổ</a:t>
            </a:r>
            <a:r>
              <a:rPr lang="nl-NL" dirty="0"/>
              <a:t> của các thế lực thù địch, dự báo đúng thủ đoạn, quy mô, địa điểm và thời gian. </a:t>
            </a:r>
            <a:endParaRPr lang="en-US" dirty="0"/>
          </a:p>
        </p:txBody>
      </p:sp>
      <p:sp>
        <p:nvSpPr>
          <p:cNvPr id="9" name="TextBox 8">
            <a:extLst>
              <a:ext uri="{FF2B5EF4-FFF2-40B4-BE49-F238E27FC236}">
                <a16:creationId xmlns="" xmlns:a16="http://schemas.microsoft.com/office/drawing/2014/main" id="{2A465B72-5D50-49C4-A2E0-97540333B9D0}"/>
              </a:ext>
            </a:extLst>
          </p:cNvPr>
          <p:cNvSpPr txBox="1"/>
          <p:nvPr/>
        </p:nvSpPr>
        <p:spPr>
          <a:xfrm>
            <a:off x="6455500" y="3810565"/>
            <a:ext cx="434829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a:t>Nắm vững nguyên tắc xử lí trong đấu tranh chống </a:t>
            </a:r>
            <a:r>
              <a:rPr lang="vi-VN" sz="2000" dirty="0"/>
              <a:t>bạo loạn lật đổ</a:t>
            </a:r>
            <a:r>
              <a:rPr lang="nl-NL" sz="2000" dirty="0"/>
              <a:t> là: nhanh gọn, kiên quyết, linh hoạt, đúng đối tượng, sử dụng lực lượng và phương thức đấu tranh phù hợp, không để lan rộng kéo dài.</a:t>
            </a:r>
            <a:endParaRPr lang="en-US" sz="2000" dirty="0"/>
          </a:p>
        </p:txBody>
      </p:sp>
    </p:spTree>
    <p:extLst>
      <p:ext uri="{BB962C8B-B14F-4D97-AF65-F5344CB8AC3E}">
        <p14:creationId xmlns:p14="http://schemas.microsoft.com/office/powerpoint/2010/main" val="74414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4" grpId="0"/>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11" name="Arrow: Right 10">
            <a:extLst>
              <a:ext uri="{FF2B5EF4-FFF2-40B4-BE49-F238E27FC236}">
                <a16:creationId xmlns="" xmlns:a16="http://schemas.microsoft.com/office/drawing/2014/main" id="{8E071CC4-3945-4C46-B58A-F907DE6DBF0C}"/>
              </a:ext>
            </a:extLst>
          </p:cNvPr>
          <p:cNvSpPr/>
          <p:nvPr/>
        </p:nvSpPr>
        <p:spPr>
          <a:xfrm>
            <a:off x="866769" y="2822538"/>
            <a:ext cx="1704981" cy="2892462"/>
          </a:xfrm>
          <a:prstGeom prst="rightArrow">
            <a:avLst>
              <a:gd name="adj1" fmla="val 50000"/>
              <a:gd name="adj2" fmla="val 3693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5F2BC3D2-A409-491A-ADEA-CD082B2D3271}"/>
              </a:ext>
            </a:extLst>
          </p:cNvPr>
          <p:cNvSpPr txBox="1"/>
          <p:nvPr/>
        </p:nvSpPr>
        <p:spPr>
          <a:xfrm>
            <a:off x="965915" y="3747752"/>
            <a:ext cx="13780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smtClean="0">
                <a:solidFill>
                  <a:srgbClr val="FFFF00"/>
                </a:solidFill>
              </a:rPr>
              <a:t>1.Mục </a:t>
            </a:r>
            <a:r>
              <a:rPr lang="vi-VN" dirty="0" smtClean="0">
                <a:solidFill>
                  <a:srgbClr val="FFFF00"/>
                </a:solidFill>
              </a:rPr>
              <a:t>   </a:t>
            </a:r>
            <a:r>
              <a:rPr lang="nl-NL" dirty="0" smtClean="0">
                <a:solidFill>
                  <a:srgbClr val="FFFF00"/>
                </a:solidFill>
              </a:rPr>
              <a:t>tiêu</a:t>
            </a:r>
            <a:endParaRPr lang="en-US" dirty="0">
              <a:solidFill>
                <a:srgbClr val="FFFF00"/>
              </a:solidFill>
            </a:endParaRPr>
          </a:p>
        </p:txBody>
      </p:sp>
      <p:sp>
        <p:nvSpPr>
          <p:cNvPr id="13" name="Scroll: Horizontal 12">
            <a:extLst>
              <a:ext uri="{FF2B5EF4-FFF2-40B4-BE49-F238E27FC236}">
                <a16:creationId xmlns="" xmlns:a16="http://schemas.microsoft.com/office/drawing/2014/main" id="{E5D9A684-7D1A-4D9D-A479-8E978759E856}"/>
              </a:ext>
            </a:extLst>
          </p:cNvPr>
          <p:cNvSpPr/>
          <p:nvPr/>
        </p:nvSpPr>
        <p:spPr>
          <a:xfrm>
            <a:off x="2686050" y="2343150"/>
            <a:ext cx="8382000" cy="3943350"/>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51BEB35E-9F87-43FF-97EB-44C0EBED50BB}"/>
              </a:ext>
            </a:extLst>
          </p:cNvPr>
          <p:cNvSpPr txBox="1"/>
          <p:nvPr/>
        </p:nvSpPr>
        <p:spPr>
          <a:xfrm>
            <a:off x="3228975" y="3037552"/>
            <a:ext cx="783907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a:t>Toàn Đảng, toàn dân, toàn quân ta phải làm thất bại mọi âm mưu, thủ đoạn trong chiến lược “</a:t>
            </a:r>
            <a:r>
              <a:rPr lang="vi-VN" sz="2000" dirty="0"/>
              <a:t>diễn biến hòa bình</a:t>
            </a:r>
            <a:r>
              <a:rPr lang="nl-NL" sz="2000" dirty="0"/>
              <a:t>” của kẻ thù đối với cách mạng Việt Nam. Giữ vững ổn định chính trị – xã hội của đất nước, tạo môi trường hoà bình để đẩy mạnh sự nghiệp công nghiệp hoá, hiện đại hoá đất nước. Bảo vệ vững chắc độc lập, chủ quyền, thống nhất, toàn vẹn lãnh thổ của Tổ quốc; bảo vệ an ninh quốc gia, trật tự an toàn xã hội và nền văn hoá; bảo vệ sự nghiệp đổi mới và lợi ích quốc gia, dân tộc.</a:t>
            </a:r>
            <a:endParaRPr lang="en-US" sz="2000" dirty="0"/>
          </a:p>
        </p:txBody>
      </p:sp>
      <p:sp>
        <p:nvSpPr>
          <p:cNvPr id="4" name="Title 3"/>
          <p:cNvSpPr>
            <a:spLocks noGrp="1"/>
          </p:cNvSpPr>
          <p:nvPr>
            <p:ph type="title"/>
          </p:nvPr>
        </p:nvSpPr>
        <p:spPr>
          <a:xfrm>
            <a:off x="1777285" y="257577"/>
            <a:ext cx="8757634" cy="1479783"/>
          </a:xfrm>
        </p:spPr>
        <p:txBody>
          <a:bodyPr>
            <a:normAutofit fontScale="90000"/>
          </a:bodyPr>
          <a:lstStyle/>
          <a:p>
            <a:r>
              <a:rPr lang="vi-VN" b="1" dirty="0" smtClean="0"/>
              <a:t> </a:t>
            </a:r>
            <a:r>
              <a:rPr lang="vi-VN" sz="3600" b="1" dirty="0" smtClean="0">
                <a:solidFill>
                  <a:schemeClr val="accent6">
                    <a:lumMod val="50000"/>
                  </a:schemeClr>
                </a:solidFill>
                <a:latin typeface="+mn-lt"/>
              </a:rPr>
              <a:t>III</a:t>
            </a:r>
            <a:r>
              <a:rPr lang="nl-NL" b="1" dirty="0" smtClean="0">
                <a:solidFill>
                  <a:schemeClr val="accent6">
                    <a:lumMod val="50000"/>
                  </a:schemeClr>
                </a:solidFill>
              </a:rPr>
              <a:t>. </a:t>
            </a:r>
            <a:r>
              <a:rPr lang="nl-NL" sz="2700" b="1" dirty="0">
                <a:solidFill>
                  <a:schemeClr val="accent6">
                    <a:lumMod val="50000"/>
                  </a:schemeClr>
                </a:solidFill>
                <a:latin typeface="Arial" panose="020B0604020202020204" pitchFamily="34" charset="0"/>
                <a:cs typeface="Arial" panose="020B0604020202020204" pitchFamily="34" charset="0"/>
              </a:rPr>
              <a:t>Mục tiêu, nhiệm vụ, quan điểm và phương châm phòng, chống Chiến lược “diễn biến hòa bình”, bạo loạn lật đổ của Đảng, Nhà nước ta</a:t>
            </a:r>
            <a:r>
              <a:rPr lang="en-US" sz="2700" b="1" dirty="0">
                <a:solidFill>
                  <a:schemeClr val="accent6">
                    <a:lumMod val="50000"/>
                  </a:schemeClr>
                </a:solidFill>
                <a:latin typeface="Arial" panose="020B0604020202020204" pitchFamily="34" charset="0"/>
                <a:cs typeface="Arial" panose="020B0604020202020204" pitchFamily="34" charset="0"/>
              </a:rPr>
              <a:t/>
            </a:r>
            <a:br>
              <a:rPr lang="en-US" sz="2700" b="1" dirty="0">
                <a:solidFill>
                  <a:schemeClr val="accent6">
                    <a:lumMod val="50000"/>
                  </a:schemeClr>
                </a:solidFill>
                <a:latin typeface="Arial" panose="020B0604020202020204" pitchFamily="34" charset="0"/>
                <a:cs typeface="Arial" panose="020B0604020202020204" pitchFamily="34" charset="0"/>
              </a:rPr>
            </a:br>
            <a:endParaRPr lang="en-US" sz="2700" b="1"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251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Arrow: Right 2">
            <a:extLst>
              <a:ext uri="{FF2B5EF4-FFF2-40B4-BE49-F238E27FC236}">
                <a16:creationId xmlns="" xmlns:a16="http://schemas.microsoft.com/office/drawing/2014/main" id="{3D1680CF-4760-45CC-B4C5-EFD01CB84386}"/>
              </a:ext>
            </a:extLst>
          </p:cNvPr>
          <p:cNvSpPr/>
          <p:nvPr/>
        </p:nvSpPr>
        <p:spPr>
          <a:xfrm>
            <a:off x="962024" y="2861726"/>
            <a:ext cx="1819275" cy="306282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417D871C-57FD-4AB0-926A-17CAA5916EC2}"/>
              </a:ext>
            </a:extLst>
          </p:cNvPr>
          <p:cNvSpPr txBox="1"/>
          <p:nvPr/>
        </p:nvSpPr>
        <p:spPr>
          <a:xfrm>
            <a:off x="962025" y="4031087"/>
            <a:ext cx="1497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a:r>
              <a:rPr lang="nl-NL" dirty="0" smtClean="0">
                <a:solidFill>
                  <a:srgbClr val="FF0000"/>
                </a:solidFill>
              </a:rPr>
              <a:t>2.Nhiệm </a:t>
            </a:r>
            <a:r>
              <a:rPr lang="vi-VN" dirty="0" smtClean="0">
                <a:solidFill>
                  <a:srgbClr val="FF0000"/>
                </a:solidFill>
              </a:rPr>
              <a:t>  </a:t>
            </a:r>
            <a:r>
              <a:rPr lang="nl-NL" dirty="0" smtClean="0">
                <a:solidFill>
                  <a:srgbClr val="FF0000"/>
                </a:solidFill>
              </a:rPr>
              <a:t>vụ</a:t>
            </a:r>
            <a:endParaRPr lang="en-US" dirty="0">
              <a:solidFill>
                <a:srgbClr val="FF0000"/>
              </a:solidFill>
            </a:endParaRPr>
          </a:p>
        </p:txBody>
      </p:sp>
      <p:sp>
        <p:nvSpPr>
          <p:cNvPr id="8" name="Double Wave 7">
            <a:extLst>
              <a:ext uri="{FF2B5EF4-FFF2-40B4-BE49-F238E27FC236}">
                <a16:creationId xmlns="" xmlns:a16="http://schemas.microsoft.com/office/drawing/2014/main" id="{7EC7E2AE-7E6F-4FCD-9DB4-BB0233B6BE30}"/>
              </a:ext>
            </a:extLst>
          </p:cNvPr>
          <p:cNvSpPr/>
          <p:nvPr/>
        </p:nvSpPr>
        <p:spPr>
          <a:xfrm>
            <a:off x="2857501" y="2762250"/>
            <a:ext cx="8372476" cy="3343275"/>
          </a:xfrm>
          <a:prstGeom prst="doubleWav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D046C945-4914-4E64-AF2E-533909EB5D2D}"/>
              </a:ext>
            </a:extLst>
          </p:cNvPr>
          <p:cNvSpPr txBox="1"/>
          <p:nvPr/>
        </p:nvSpPr>
        <p:spPr>
          <a:xfrm>
            <a:off x="3067050" y="3219450"/>
            <a:ext cx="801052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a:solidFill>
                  <a:schemeClr val="tx1"/>
                </a:solidFill>
              </a:rPr>
              <a:t>Đảng Cộng sản Việt Nam khẳng định kiên quyết làm thất bại mọi âm mưu và thủ đoạn “</a:t>
            </a:r>
            <a:r>
              <a:rPr lang="vi-VN" sz="2000" dirty="0">
                <a:solidFill>
                  <a:schemeClr val="tx1"/>
                </a:solidFill>
              </a:rPr>
              <a:t>diễn biến hòa bình</a:t>
            </a:r>
            <a:r>
              <a:rPr lang="nl-NL" sz="2000" dirty="0">
                <a:solidFill>
                  <a:schemeClr val="tx1"/>
                </a:solidFill>
              </a:rPr>
              <a:t>”, </a:t>
            </a:r>
            <a:r>
              <a:rPr lang="vi-VN" sz="2000" dirty="0">
                <a:solidFill>
                  <a:schemeClr val="tx1"/>
                </a:solidFill>
              </a:rPr>
              <a:t>bạo loạn lật đổ</a:t>
            </a:r>
            <a:r>
              <a:rPr lang="nl-NL" sz="2000" dirty="0">
                <a:solidFill>
                  <a:schemeClr val="tx1"/>
                </a:solidFill>
              </a:rPr>
              <a:t>. Đây là nhiệm vụ cấp bách hàng đầu trong các nhiệm vụ quốc phòng – an ninh hiện nay, đồng thời còn là nhiệm vụ thường xuyên và lâu dài. Chủ động phát hiện âm mưu, thủ đoạn chống phá của các thế lực thù địch đối với nước ta, kịp thời tiến công ngay từ đầu. Xử lí nhanh chóng, hiệu quả khi có bạo loạn xảy ra và luôn bảo vệ tốt chính trị nội bộ.</a:t>
            </a:r>
            <a:endParaRPr lang="en-US" sz="2000" dirty="0">
              <a:solidFill>
                <a:schemeClr val="tx1"/>
              </a:solidFill>
            </a:endParaRPr>
          </a:p>
        </p:txBody>
      </p:sp>
      <p:sp>
        <p:nvSpPr>
          <p:cNvPr id="11" name="Title 10"/>
          <p:cNvSpPr>
            <a:spLocks noGrp="1"/>
          </p:cNvSpPr>
          <p:nvPr>
            <p:ph type="title"/>
          </p:nvPr>
        </p:nvSpPr>
        <p:spPr>
          <a:xfrm>
            <a:off x="1680048" y="286603"/>
            <a:ext cx="8841991" cy="1450757"/>
          </a:xfrm>
        </p:spPr>
        <p:txBody>
          <a:bodyPr>
            <a:noAutofit/>
          </a:bodyPr>
          <a:lstStyle/>
          <a:p>
            <a:r>
              <a:rPr lang="vi-VN" sz="2800" b="1" dirty="0">
                <a:solidFill>
                  <a:schemeClr val="accent6">
                    <a:lumMod val="50000"/>
                  </a:schemeClr>
                </a:solidFill>
                <a:latin typeface="Arial" panose="020B0604020202020204" pitchFamily="34" charset="0"/>
                <a:cs typeface="Arial" panose="020B0604020202020204" pitchFamily="34" charset="0"/>
              </a:rPr>
              <a:t>III</a:t>
            </a:r>
            <a:r>
              <a:rPr lang="nl-NL" sz="2800" b="1" dirty="0">
                <a:solidFill>
                  <a:schemeClr val="accent6">
                    <a:lumMod val="50000"/>
                  </a:schemeClr>
                </a:solidFill>
                <a:latin typeface="Arial" panose="020B0604020202020204" pitchFamily="34" charset="0"/>
                <a:cs typeface="Arial" panose="020B0604020202020204" pitchFamily="34" charset="0"/>
              </a:rPr>
              <a:t>. Mục tiêu, nhiệm vụ, quan điểm và phương châm phòng, chống Chiến lược “diễn biến hòa bình”, bạo loạn lật đổ của Đảng, Nhà nước ta</a:t>
            </a:r>
            <a:r>
              <a:rPr lang="en-US" sz="2800" b="1" dirty="0">
                <a:solidFill>
                  <a:schemeClr val="accent6">
                    <a:lumMod val="50000"/>
                  </a:schemeClr>
                </a:solidFill>
                <a:latin typeface="Arial" panose="020B0604020202020204" pitchFamily="34" charset="0"/>
                <a:cs typeface="Arial" panose="020B0604020202020204" pitchFamily="34" charset="0"/>
              </a:rPr>
              <a:t/>
            </a:r>
            <a:br>
              <a:rPr lang="en-US" sz="2800" b="1" dirty="0">
                <a:solidFill>
                  <a:schemeClr val="accent6">
                    <a:lumMod val="50000"/>
                  </a:schemeClr>
                </a:solidFill>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200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386D251A-6E1A-44FC-89E6-11FB6B1420E7}"/>
              </a:ext>
            </a:extLst>
          </p:cNvPr>
          <p:cNvSpPr txBox="1"/>
          <p:nvPr/>
        </p:nvSpPr>
        <p:spPr>
          <a:xfrm>
            <a:off x="866769" y="1838325"/>
            <a:ext cx="10534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3. Mục tiêu, nhiệm vụ, quan điểm và phương châm phòng, chống Chiến lược “diễn biến hòa bình”, bạo loạn lật đổ của Đảng, Nhà nước ta</a:t>
            </a:r>
            <a:endParaRPr lang="en-US" dirty="0"/>
          </a:p>
        </p:txBody>
      </p:sp>
      <p:sp>
        <p:nvSpPr>
          <p:cNvPr id="3" name="Arrow: Right 2">
            <a:extLst>
              <a:ext uri="{FF2B5EF4-FFF2-40B4-BE49-F238E27FC236}">
                <a16:creationId xmlns="" xmlns:a16="http://schemas.microsoft.com/office/drawing/2014/main" id="{3D1680CF-4760-45CC-B4C5-EFD01CB84386}"/>
              </a:ext>
            </a:extLst>
          </p:cNvPr>
          <p:cNvSpPr/>
          <p:nvPr/>
        </p:nvSpPr>
        <p:spPr>
          <a:xfrm>
            <a:off x="962024" y="2861726"/>
            <a:ext cx="1819275" cy="3062823"/>
          </a:xfrm>
          <a:prstGeom prst="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53AAC8F-7037-4734-AE39-B4C2AA9FEB8B}"/>
              </a:ext>
            </a:extLst>
          </p:cNvPr>
          <p:cNvSpPr txBox="1"/>
          <p:nvPr/>
        </p:nvSpPr>
        <p:spPr>
          <a:xfrm>
            <a:off x="1171977" y="3696862"/>
            <a:ext cx="11075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smtClean="0">
                <a:solidFill>
                  <a:srgbClr val="FFFF00"/>
                </a:solidFill>
              </a:rPr>
              <a:t>3</a:t>
            </a:r>
            <a:r>
              <a:rPr lang="nl-NL" dirty="0">
                <a:solidFill>
                  <a:srgbClr val="FFFF00"/>
                </a:solidFill>
              </a:rPr>
              <a:t>. Quan điểm </a:t>
            </a:r>
            <a:endParaRPr lang="en-US" dirty="0">
              <a:solidFill>
                <a:srgbClr val="FFFF00"/>
              </a:solidFill>
            </a:endParaRPr>
          </a:p>
        </p:txBody>
      </p:sp>
      <p:sp>
        <p:nvSpPr>
          <p:cNvPr id="13" name="Speech Bubble: Rectangle 12">
            <a:extLst>
              <a:ext uri="{FF2B5EF4-FFF2-40B4-BE49-F238E27FC236}">
                <a16:creationId xmlns="" xmlns:a16="http://schemas.microsoft.com/office/drawing/2014/main" id="{6F38283A-FD88-42DC-80BC-F94C06E0C51C}"/>
              </a:ext>
            </a:extLst>
          </p:cNvPr>
          <p:cNvSpPr/>
          <p:nvPr/>
        </p:nvSpPr>
        <p:spPr>
          <a:xfrm rot="5400000">
            <a:off x="7429199" y="-51391"/>
            <a:ext cx="950178" cy="6546327"/>
          </a:xfrm>
          <a:prstGeom prst="wedgeRectCallout">
            <a:avLst>
              <a:gd name="adj1" fmla="val 43323"/>
              <a:gd name="adj2" fmla="val 8456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 xmlns:a16="http://schemas.microsoft.com/office/drawing/2014/main" id="{7A2022BB-68A5-483D-A496-93D75ADB08F4}"/>
              </a:ext>
            </a:extLst>
          </p:cNvPr>
          <p:cNvSpPr/>
          <p:nvPr/>
        </p:nvSpPr>
        <p:spPr>
          <a:xfrm rot="5400000">
            <a:off x="7429199" y="1154727"/>
            <a:ext cx="950178" cy="6546325"/>
          </a:xfrm>
          <a:prstGeom prst="wedgeRectCallout">
            <a:avLst>
              <a:gd name="adj1" fmla="val 5231"/>
              <a:gd name="adj2" fmla="val 7859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 xmlns:a16="http://schemas.microsoft.com/office/drawing/2014/main" id="{93E7B625-E57C-4E86-B3BB-9DE0335A6CB4}"/>
              </a:ext>
            </a:extLst>
          </p:cNvPr>
          <p:cNvSpPr/>
          <p:nvPr/>
        </p:nvSpPr>
        <p:spPr>
          <a:xfrm rot="5400000">
            <a:off x="7314542" y="2475499"/>
            <a:ext cx="1179491" cy="6546325"/>
          </a:xfrm>
          <a:prstGeom prst="wedgeRectCallout">
            <a:avLst>
              <a:gd name="adj1" fmla="val -59928"/>
              <a:gd name="adj2" fmla="val 8368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F0A93365-EF06-4369-9F20-39ADA2C7BB33}"/>
              </a:ext>
            </a:extLst>
          </p:cNvPr>
          <p:cNvSpPr txBox="1"/>
          <p:nvPr/>
        </p:nvSpPr>
        <p:spPr>
          <a:xfrm>
            <a:off x="4631124" y="2773532"/>
            <a:ext cx="65463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1800" dirty="0"/>
              <a:t>- Đấu tranh chống “</a:t>
            </a:r>
            <a:r>
              <a:rPr lang="vi-VN" sz="1800" dirty="0"/>
              <a:t>diễn biến hòa bình</a:t>
            </a:r>
            <a:r>
              <a:rPr lang="nl-NL" sz="1800" dirty="0"/>
              <a:t>” là một cuộc đấu tranh giai cấp, đấu tranh dân tộc gay go, quyết liệt, lâu dài và phức tạp trên mọi lĩnh vực.</a:t>
            </a:r>
            <a:endParaRPr lang="en-US" sz="1800" dirty="0"/>
          </a:p>
        </p:txBody>
      </p:sp>
      <p:sp>
        <p:nvSpPr>
          <p:cNvPr id="17" name="TextBox 16">
            <a:extLst>
              <a:ext uri="{FF2B5EF4-FFF2-40B4-BE49-F238E27FC236}">
                <a16:creationId xmlns="" xmlns:a16="http://schemas.microsoft.com/office/drawing/2014/main" id="{9A7CB893-533B-4920-A816-E51B70A2D66E}"/>
              </a:ext>
            </a:extLst>
          </p:cNvPr>
          <p:cNvSpPr txBox="1"/>
          <p:nvPr/>
        </p:nvSpPr>
        <p:spPr>
          <a:xfrm>
            <a:off x="4705350" y="3976007"/>
            <a:ext cx="63805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a:t>
            </a:r>
            <a:r>
              <a:rPr lang="nl-NL" dirty="0"/>
              <a:t>Chống “</a:t>
            </a:r>
            <a:r>
              <a:rPr lang="vi-VN" dirty="0"/>
              <a:t>diễn biến hòa bình</a:t>
            </a:r>
            <a:r>
              <a:rPr lang="nl-NL" dirty="0"/>
              <a:t>” là cấp bách hàng đầu trong các nhiệm vụ quốc phòng</a:t>
            </a:r>
            <a:r>
              <a:rPr lang="vi-VN" dirty="0"/>
              <a:t>, </a:t>
            </a:r>
            <a:r>
              <a:rPr lang="nl-NL" dirty="0"/>
              <a:t> an ninh hiện nay để bảo vệ vững chắc Tổ quốc Việt Nam xã hội chủ nghĩa</a:t>
            </a:r>
            <a:endParaRPr lang="en-US" dirty="0"/>
          </a:p>
        </p:txBody>
      </p:sp>
      <p:sp>
        <p:nvSpPr>
          <p:cNvPr id="18" name="TextBox 17">
            <a:extLst>
              <a:ext uri="{FF2B5EF4-FFF2-40B4-BE49-F238E27FC236}">
                <a16:creationId xmlns="" xmlns:a16="http://schemas.microsoft.com/office/drawing/2014/main" id="{5AB08089-9804-4D78-810C-7B7CE3A4366F}"/>
              </a:ext>
            </a:extLst>
          </p:cNvPr>
          <p:cNvSpPr txBox="1"/>
          <p:nvPr/>
        </p:nvSpPr>
        <p:spPr>
          <a:xfrm>
            <a:off x="4705350" y="5138077"/>
            <a:ext cx="63805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a:t>Phát huy sức mạnh tổng hợp của khối đại đoàn kết toàn dân, của cả hệ thống chính trị, dưới sự lãnh đạo của Đảng Cộng sản Việt Nam trong đấu tranh chống “diễn biến hoà bình”.</a:t>
            </a:r>
            <a:endParaRPr lang="en-US" dirty="0"/>
          </a:p>
        </p:txBody>
      </p:sp>
      <p:sp>
        <p:nvSpPr>
          <p:cNvPr id="4" name="Title 3"/>
          <p:cNvSpPr>
            <a:spLocks noGrp="1"/>
          </p:cNvSpPr>
          <p:nvPr>
            <p:ph type="title"/>
          </p:nvPr>
        </p:nvSpPr>
        <p:spPr>
          <a:xfrm>
            <a:off x="1558344" y="286603"/>
            <a:ext cx="8925059" cy="1450757"/>
          </a:xfrm>
        </p:spPr>
        <p:txBody>
          <a:bodyPr>
            <a:noAutofit/>
          </a:bodyPr>
          <a:lstStyle/>
          <a:p>
            <a:r>
              <a:rPr lang="vi-VN" sz="2800" b="1" dirty="0">
                <a:solidFill>
                  <a:schemeClr val="accent6">
                    <a:lumMod val="50000"/>
                  </a:schemeClr>
                </a:solidFill>
                <a:latin typeface="Arial" panose="020B0604020202020204" pitchFamily="34" charset="0"/>
                <a:cs typeface="Arial" panose="020B0604020202020204" pitchFamily="34" charset="0"/>
              </a:rPr>
              <a:t>III</a:t>
            </a:r>
            <a:r>
              <a:rPr lang="nl-NL" sz="2800" b="1" dirty="0">
                <a:solidFill>
                  <a:schemeClr val="accent6">
                    <a:lumMod val="50000"/>
                  </a:schemeClr>
                </a:solidFill>
                <a:latin typeface="Arial" panose="020B0604020202020204" pitchFamily="34" charset="0"/>
                <a:cs typeface="Arial" panose="020B0604020202020204" pitchFamily="34" charset="0"/>
              </a:rPr>
              <a:t>. Mục tiêu, nhiệm vụ, quan điểm và phương châm phòng, chống Chiến lược “diễn biến hòa bình”, bạo loạn lật đổ của Đảng, Nhà nước ta</a:t>
            </a:r>
            <a:r>
              <a:rPr lang="en-US" sz="2800" b="1" dirty="0">
                <a:solidFill>
                  <a:schemeClr val="accent6">
                    <a:lumMod val="50000"/>
                  </a:schemeClr>
                </a:solidFill>
                <a:latin typeface="Arial" panose="020B0604020202020204" pitchFamily="34" charset="0"/>
                <a:cs typeface="Arial" panose="020B0604020202020204" pitchFamily="34" charset="0"/>
              </a:rPr>
              <a:t/>
            </a:r>
            <a:br>
              <a:rPr lang="en-US" sz="2800" b="1" dirty="0">
                <a:solidFill>
                  <a:schemeClr val="accent6">
                    <a:lumMod val="50000"/>
                  </a:schemeClr>
                </a:solidFill>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1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3" grpId="0" animBg="1"/>
      <p:bldP spid="14" grpId="0" animBg="1"/>
      <p:bldP spid="15" grpId="0" animBg="1"/>
      <p:bldP spid="16" grpId="0"/>
      <p:bldP spid="17"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Arrow: Right 2">
            <a:extLst>
              <a:ext uri="{FF2B5EF4-FFF2-40B4-BE49-F238E27FC236}">
                <a16:creationId xmlns="" xmlns:a16="http://schemas.microsoft.com/office/drawing/2014/main" id="{3D1680CF-4760-45CC-B4C5-EFD01CB84386}"/>
              </a:ext>
            </a:extLst>
          </p:cNvPr>
          <p:cNvSpPr/>
          <p:nvPr/>
        </p:nvSpPr>
        <p:spPr>
          <a:xfrm>
            <a:off x="962024" y="2861726"/>
            <a:ext cx="1905001" cy="3062823"/>
          </a:xfrm>
          <a:prstGeom prst="rightArrow">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324DDBC9-19FB-4DAA-A877-865C1C6244BB}"/>
              </a:ext>
            </a:extLst>
          </p:cNvPr>
          <p:cNvSpPr txBox="1"/>
          <p:nvPr/>
        </p:nvSpPr>
        <p:spPr>
          <a:xfrm>
            <a:off x="962024" y="3608307"/>
            <a:ext cx="1571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smtClean="0"/>
              <a:t>4</a:t>
            </a:r>
            <a:r>
              <a:rPr lang="nl-NL" dirty="0"/>
              <a:t>. Phương châm tiến hành</a:t>
            </a:r>
            <a:endParaRPr lang="en-US" dirty="0"/>
          </a:p>
        </p:txBody>
      </p:sp>
      <p:sp>
        <p:nvSpPr>
          <p:cNvPr id="12" name="Speech Bubble: Rectangle with Corners Rounded 11">
            <a:extLst>
              <a:ext uri="{FF2B5EF4-FFF2-40B4-BE49-F238E27FC236}">
                <a16:creationId xmlns="" xmlns:a16="http://schemas.microsoft.com/office/drawing/2014/main" id="{F3716C45-71FE-496F-8F4F-C274B0DAB04A}"/>
              </a:ext>
            </a:extLst>
          </p:cNvPr>
          <p:cNvSpPr/>
          <p:nvPr/>
        </p:nvSpPr>
        <p:spPr>
          <a:xfrm>
            <a:off x="3390899" y="2752725"/>
            <a:ext cx="8010520" cy="1088249"/>
          </a:xfrm>
          <a:prstGeom prst="wedgeRoundRectCallout">
            <a:avLst>
              <a:gd name="adj1" fmla="val -60660"/>
              <a:gd name="adj2" fmla="val 38912"/>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with Corners Rounded 12">
            <a:extLst>
              <a:ext uri="{FF2B5EF4-FFF2-40B4-BE49-F238E27FC236}">
                <a16:creationId xmlns="" xmlns:a16="http://schemas.microsoft.com/office/drawing/2014/main" id="{7E071EF5-FD5F-4197-A082-5EEA87DCBA0D}"/>
              </a:ext>
            </a:extLst>
          </p:cNvPr>
          <p:cNvSpPr/>
          <p:nvPr/>
        </p:nvSpPr>
        <p:spPr>
          <a:xfrm>
            <a:off x="3390899" y="3937315"/>
            <a:ext cx="8010520" cy="1088250"/>
          </a:xfrm>
          <a:prstGeom prst="wedgeRoundRectCallout">
            <a:avLst>
              <a:gd name="adj1" fmla="val -56305"/>
              <a:gd name="adj2" fmla="val -11424"/>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 xmlns:a16="http://schemas.microsoft.com/office/drawing/2014/main" id="{B4460DAE-CC41-4974-996E-C4A755AC62E6}"/>
              </a:ext>
            </a:extLst>
          </p:cNvPr>
          <p:cNvSpPr/>
          <p:nvPr/>
        </p:nvSpPr>
        <p:spPr>
          <a:xfrm>
            <a:off x="3390900" y="5177966"/>
            <a:ext cx="8010519" cy="1088249"/>
          </a:xfrm>
          <a:prstGeom prst="wedgeRoundRectCallout">
            <a:avLst>
              <a:gd name="adj1" fmla="val -61323"/>
              <a:gd name="adj2" fmla="val -56162"/>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D3186560-03C6-45B6-AA96-41581E2A4E3E}"/>
              </a:ext>
            </a:extLst>
          </p:cNvPr>
          <p:cNvSpPr txBox="1"/>
          <p:nvPr/>
        </p:nvSpPr>
        <p:spPr>
          <a:xfrm>
            <a:off x="3590925" y="2861726"/>
            <a:ext cx="76390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1800" dirty="0"/>
              <a:t>- Kết hợp chặt chẽ giữa giữ vững bên trong với chủ động ngăn chặn, phòng ngừa và chủ động tiến công làm thất bại mọi âm mưu, thủ đoạn “</a:t>
            </a:r>
            <a:r>
              <a:rPr lang="vi-VN" sz="1800" dirty="0"/>
              <a:t>diễn biến hòa bình</a:t>
            </a:r>
            <a:r>
              <a:rPr lang="nl-NL" sz="1800" dirty="0"/>
              <a:t>” của các thế lực thù địch.</a:t>
            </a:r>
            <a:endParaRPr lang="en-US" sz="1800" dirty="0"/>
          </a:p>
        </p:txBody>
      </p:sp>
      <p:sp>
        <p:nvSpPr>
          <p:cNvPr id="16" name="TextBox 15">
            <a:extLst>
              <a:ext uri="{FF2B5EF4-FFF2-40B4-BE49-F238E27FC236}">
                <a16:creationId xmlns="" xmlns:a16="http://schemas.microsoft.com/office/drawing/2014/main" id="{1002CF2C-6F8E-488A-AD82-ACABFE1CEA49}"/>
              </a:ext>
            </a:extLst>
          </p:cNvPr>
          <p:cNvSpPr txBox="1"/>
          <p:nvPr/>
        </p:nvSpPr>
        <p:spPr>
          <a:xfrm>
            <a:off x="3590925" y="3993375"/>
            <a:ext cx="7639051" cy="96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a:t>
            </a:r>
            <a:r>
              <a:rPr lang="nl-NL" dirty="0"/>
              <a:t>Chủ động, kiên quyết, khôn khéo xử lí tình huống và giải quyết hậu quả khi có bạo loạn xảy ra, giải quyết các vụ gây rối, không để phát triển thành bạo loạn.</a:t>
            </a:r>
            <a:endParaRPr lang="en-US" dirty="0"/>
          </a:p>
        </p:txBody>
      </p:sp>
      <p:sp>
        <p:nvSpPr>
          <p:cNvPr id="17" name="TextBox 16">
            <a:extLst>
              <a:ext uri="{FF2B5EF4-FFF2-40B4-BE49-F238E27FC236}">
                <a16:creationId xmlns="" xmlns:a16="http://schemas.microsoft.com/office/drawing/2014/main" id="{905FAF2E-91EC-4B6D-BCF3-0DA7FE93AE27}"/>
              </a:ext>
            </a:extLst>
          </p:cNvPr>
          <p:cNvSpPr txBox="1"/>
          <p:nvPr/>
        </p:nvSpPr>
        <p:spPr>
          <a:xfrm>
            <a:off x="3590925" y="5305425"/>
            <a:ext cx="7639051" cy="96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a:t>
            </a:r>
            <a:r>
              <a:rPr lang="nl-NL" dirty="0"/>
              <a:t>Xây dựng tiềm lực mọi mặt của đất nướcvững mạnh, tranh thủ sự ủng hộ của nhân dân trong nước và quốc tế, kịp thời làm thất bại âm mưu, thủ đoạn chống phá của kẻ thù đối với Việt Nam. </a:t>
            </a:r>
            <a:endParaRPr lang="en-US" dirty="0"/>
          </a:p>
        </p:txBody>
      </p:sp>
      <p:sp>
        <p:nvSpPr>
          <p:cNvPr id="4" name="Rectangle 3"/>
          <p:cNvSpPr/>
          <p:nvPr/>
        </p:nvSpPr>
        <p:spPr>
          <a:xfrm>
            <a:off x="1680049" y="440442"/>
            <a:ext cx="8945021" cy="1815882"/>
          </a:xfrm>
          <a:prstGeom prst="rect">
            <a:avLst/>
          </a:prstGeom>
        </p:spPr>
        <p:txBody>
          <a:bodyPr wrap="square">
            <a:spAutoFit/>
          </a:bodyPr>
          <a:lstStyle/>
          <a:p>
            <a:r>
              <a:rPr lang="vi-VN" sz="2800" b="1" dirty="0">
                <a:solidFill>
                  <a:schemeClr val="accent6">
                    <a:lumMod val="50000"/>
                  </a:schemeClr>
                </a:solidFill>
                <a:latin typeface="Arial" panose="020B0604020202020204" pitchFamily="34" charset="0"/>
                <a:cs typeface="Arial" panose="020B0604020202020204" pitchFamily="34" charset="0"/>
              </a:rPr>
              <a:t>III</a:t>
            </a:r>
            <a:r>
              <a:rPr lang="nl-NL" sz="2800" b="1" dirty="0">
                <a:solidFill>
                  <a:schemeClr val="accent6">
                    <a:lumMod val="50000"/>
                  </a:schemeClr>
                </a:solidFill>
                <a:latin typeface="Arial" panose="020B0604020202020204" pitchFamily="34" charset="0"/>
                <a:cs typeface="Arial" panose="020B0604020202020204" pitchFamily="34" charset="0"/>
              </a:rPr>
              <a:t>. Mục tiêu, nhiệm vụ, quan điểm và phương châm phòng, chống Chiến lược “diễn biến hòa bình”, bạo loạn lật đổ của Đảng, Nhà nước ta</a:t>
            </a:r>
            <a:r>
              <a:rPr lang="en-US" sz="2800" b="1" dirty="0">
                <a:solidFill>
                  <a:schemeClr val="accent6">
                    <a:lumMod val="50000"/>
                  </a:schemeClr>
                </a:solidFill>
                <a:latin typeface="Arial" panose="020B0604020202020204" pitchFamily="34" charset="0"/>
                <a:cs typeface="Arial" panose="020B0604020202020204" pitchFamily="34" charset="0"/>
              </a:rPr>
              <a:t/>
            </a:r>
            <a:br>
              <a:rPr lang="en-US" sz="2800" b="1" dirty="0">
                <a:solidFill>
                  <a:schemeClr val="accent6">
                    <a:lumMod val="50000"/>
                  </a:schemeClr>
                </a:solidFill>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107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animBg="1"/>
      <p:bldP spid="13" grpId="0" animBg="1"/>
      <p:bldP spid="14" grpId="0" animBg="1"/>
      <p:bldP spid="15" grpId="0"/>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12" name="TextBox 11">
            <a:extLst>
              <a:ext uri="{FF2B5EF4-FFF2-40B4-BE49-F238E27FC236}">
                <a16:creationId xmlns="" xmlns:a16="http://schemas.microsoft.com/office/drawing/2014/main" id="{91B741F6-EAB2-474A-9D9D-53BC21A72E79}"/>
              </a:ext>
            </a:extLst>
          </p:cNvPr>
          <p:cNvSpPr txBox="1"/>
          <p:nvPr/>
        </p:nvSpPr>
        <p:spPr>
          <a:xfrm>
            <a:off x="1176336" y="1951627"/>
            <a:ext cx="99107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smtClean="0"/>
              <a:t>1</a:t>
            </a:r>
            <a:r>
              <a:rPr lang="nl-NL" dirty="0"/>
              <a:t>. Đẩy lùi tệ quan liêu, tham nhũng, tiêu cực trong xã hội, giữ vững định hướng xã hội chủ nghĩa trên các lĩnh vực, chống nguy cơ tụt hậu xa hơn về kinh tế</a:t>
            </a:r>
            <a:endParaRPr lang="en-US" dirty="0"/>
          </a:p>
        </p:txBody>
      </p:sp>
      <p:sp>
        <p:nvSpPr>
          <p:cNvPr id="14" name="Flowchart: Stored Data 13">
            <a:extLst>
              <a:ext uri="{FF2B5EF4-FFF2-40B4-BE49-F238E27FC236}">
                <a16:creationId xmlns="" xmlns:a16="http://schemas.microsoft.com/office/drawing/2014/main" id="{86BB0DCB-54D6-41A4-BBFD-FECAB0D8D826}"/>
              </a:ext>
            </a:extLst>
          </p:cNvPr>
          <p:cNvSpPr/>
          <p:nvPr/>
        </p:nvSpPr>
        <p:spPr>
          <a:xfrm>
            <a:off x="1176337" y="3621441"/>
            <a:ext cx="4747945" cy="2047697"/>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Stored Data 14">
            <a:extLst>
              <a:ext uri="{FF2B5EF4-FFF2-40B4-BE49-F238E27FC236}">
                <a16:creationId xmlns="" xmlns:a16="http://schemas.microsoft.com/office/drawing/2014/main" id="{C93F3C61-358F-4866-8EC7-31112CCD390F}"/>
              </a:ext>
            </a:extLst>
          </p:cNvPr>
          <p:cNvSpPr/>
          <p:nvPr/>
        </p:nvSpPr>
        <p:spPr>
          <a:xfrm rot="10800000">
            <a:off x="5891212" y="3621441"/>
            <a:ext cx="5195887" cy="2047696"/>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65F0E04E-760B-4C0F-92CA-4B72AFD02348}"/>
              </a:ext>
            </a:extLst>
          </p:cNvPr>
          <p:cNvSpPr txBox="1"/>
          <p:nvPr/>
        </p:nvSpPr>
        <p:spPr>
          <a:xfrm>
            <a:off x="1480869" y="4045124"/>
            <a:ext cx="88868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solidFill>
                  <a:srgbClr val="FFFF00"/>
                </a:solidFill>
              </a:rPr>
              <a:t>Đ</a:t>
            </a:r>
            <a:r>
              <a:rPr lang="vi-VN" dirty="0">
                <a:solidFill>
                  <a:srgbClr val="FFFF00"/>
                </a:solidFill>
              </a:rPr>
              <a:t>ể đấu tranh </a:t>
            </a:r>
            <a:r>
              <a:rPr lang="en-US" dirty="0" err="1">
                <a:solidFill>
                  <a:srgbClr val="FFFF00"/>
                </a:solidFill>
              </a:rPr>
              <a:t>làm</a:t>
            </a:r>
            <a:r>
              <a:rPr lang="en-US" dirty="0">
                <a:solidFill>
                  <a:srgbClr val="FFFF00"/>
                </a:solidFill>
              </a:rPr>
              <a:t> </a:t>
            </a:r>
            <a:r>
              <a:rPr lang="en-US" dirty="0" err="1">
                <a:solidFill>
                  <a:srgbClr val="FFFF00"/>
                </a:solidFill>
              </a:rPr>
              <a:t>thất</a:t>
            </a:r>
            <a:r>
              <a:rPr lang="en-US" dirty="0">
                <a:solidFill>
                  <a:srgbClr val="FFFF00"/>
                </a:solidFill>
              </a:rPr>
              <a:t> </a:t>
            </a:r>
            <a:r>
              <a:rPr lang="en-US" dirty="0" err="1">
                <a:solidFill>
                  <a:srgbClr val="FFFF00"/>
                </a:solidFill>
              </a:rPr>
              <a:t>bại</a:t>
            </a:r>
            <a:r>
              <a:rPr lang="vi-VN" dirty="0">
                <a:solidFill>
                  <a:srgbClr val="FFFF00"/>
                </a:solidFill>
              </a:rPr>
              <a:t> chiến lược “Diễn biến hòa bình”, bạo loạn lật đổ của các thế lực thù địch, </a:t>
            </a:r>
            <a:r>
              <a:rPr lang="en-US" dirty="0" err="1">
                <a:solidFill>
                  <a:srgbClr val="FFFF00"/>
                </a:solidFill>
              </a:rPr>
              <a:t>tại</a:t>
            </a:r>
            <a:r>
              <a:rPr lang="en-US" dirty="0">
                <a:solidFill>
                  <a:srgbClr val="FFFF00"/>
                </a:solidFill>
              </a:rPr>
              <a:t> </a:t>
            </a:r>
            <a:r>
              <a:rPr lang="en-US" dirty="0" err="1">
                <a:solidFill>
                  <a:srgbClr val="FFFF00"/>
                </a:solidFill>
              </a:rPr>
              <a:t>sao</a:t>
            </a:r>
            <a:r>
              <a:rPr lang="en-US" dirty="0">
                <a:solidFill>
                  <a:srgbClr val="FFFF00"/>
                </a:solidFill>
              </a:rPr>
              <a:t> </a:t>
            </a:r>
            <a:r>
              <a:rPr lang="vi-VN" dirty="0">
                <a:solidFill>
                  <a:srgbClr val="FFFF00"/>
                </a:solidFill>
              </a:rPr>
              <a:t>chúng ta phải chống tham nhũng?</a:t>
            </a:r>
            <a:endParaRPr lang="en-US" dirty="0">
              <a:solidFill>
                <a:srgbClr val="FFFF00"/>
              </a:solidFill>
            </a:endParaRPr>
          </a:p>
        </p:txBody>
      </p:sp>
      <p:sp>
        <p:nvSpPr>
          <p:cNvPr id="3" name="Rectangle 2"/>
          <p:cNvSpPr/>
          <p:nvPr/>
        </p:nvSpPr>
        <p:spPr>
          <a:xfrm>
            <a:off x="1680049" y="528035"/>
            <a:ext cx="8945021" cy="954107"/>
          </a:xfrm>
          <a:prstGeom prst="rect">
            <a:avLst/>
          </a:prstGeom>
        </p:spPr>
        <p:txBody>
          <a:bodyPr wrap="square">
            <a:spAutoFit/>
          </a:bodyPr>
          <a:lstStyle/>
          <a:p>
            <a:r>
              <a:rPr lang="vi-VN" sz="2800" b="1" dirty="0" smtClean="0">
                <a:latin typeface="Arial" panose="020B0604020202020204" pitchFamily="34" charset="0"/>
                <a:cs typeface="Arial" panose="020B0604020202020204" pitchFamily="34" charset="0"/>
              </a:rPr>
              <a:t>IV</a:t>
            </a:r>
            <a:r>
              <a:rPr lang="nl-NL" sz="2800" b="1" dirty="0" smtClean="0">
                <a:latin typeface="Arial" panose="020B0604020202020204" pitchFamily="34" charset="0"/>
                <a:cs typeface="Arial" panose="020B0604020202020204" pitchFamily="34" charset="0"/>
              </a:rPr>
              <a:t>. </a:t>
            </a:r>
            <a:r>
              <a:rPr lang="nl-NL" sz="2800" b="1" dirty="0">
                <a:latin typeface="Arial" panose="020B0604020202020204" pitchFamily="34" charset="0"/>
                <a:cs typeface="Arial" panose="020B0604020202020204" pitchFamily="34" charset="0"/>
              </a:rPr>
              <a:t>Những giải pháp phòng, chống chiến lược “diễn biến hòa bình”, bạo loạn lật đổ ở Việt Nam hiện nay</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17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Flowchart: Stored Data 8">
            <a:extLst>
              <a:ext uri="{FF2B5EF4-FFF2-40B4-BE49-F238E27FC236}">
                <a16:creationId xmlns="" xmlns:a16="http://schemas.microsoft.com/office/drawing/2014/main" id="{E73F3D54-3C99-4823-9F02-3106C5C80853}"/>
              </a:ext>
            </a:extLst>
          </p:cNvPr>
          <p:cNvSpPr/>
          <p:nvPr/>
        </p:nvSpPr>
        <p:spPr>
          <a:xfrm>
            <a:off x="2000249" y="220117"/>
            <a:ext cx="4295776" cy="1425803"/>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 xmlns:a16="http://schemas.microsoft.com/office/drawing/2014/main" id="{9B62043C-317E-48A9-A691-F730EBD71DC8}"/>
              </a:ext>
            </a:extLst>
          </p:cNvPr>
          <p:cNvSpPr/>
          <p:nvPr/>
        </p:nvSpPr>
        <p:spPr>
          <a:xfrm rot="10800000">
            <a:off x="6296025" y="220116"/>
            <a:ext cx="3984444" cy="142580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66DCAB-1A6C-4A5A-BDD2-918669167111}"/>
              </a:ext>
            </a:extLst>
          </p:cNvPr>
          <p:cNvSpPr txBox="1"/>
          <p:nvPr/>
        </p:nvSpPr>
        <p:spPr>
          <a:xfrm>
            <a:off x="2234168" y="363997"/>
            <a:ext cx="7723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solidFill>
                  <a:srgbClr val="FFFF00"/>
                </a:solidFill>
              </a:rPr>
              <a:t>Đ</a:t>
            </a:r>
            <a:r>
              <a:rPr lang="vi-VN" sz="2000" dirty="0">
                <a:solidFill>
                  <a:srgbClr val="FFFF00"/>
                </a:solidFill>
              </a:rPr>
              <a:t>ể đấu tranh </a:t>
            </a:r>
            <a:r>
              <a:rPr lang="en-US" sz="2000" dirty="0" err="1">
                <a:solidFill>
                  <a:srgbClr val="FFFF00"/>
                </a:solidFill>
              </a:rPr>
              <a:t>làm</a:t>
            </a:r>
            <a:r>
              <a:rPr lang="en-US" sz="2000" dirty="0">
                <a:solidFill>
                  <a:srgbClr val="FFFF00"/>
                </a:solidFill>
              </a:rPr>
              <a:t> </a:t>
            </a:r>
            <a:r>
              <a:rPr lang="en-US" sz="2000" dirty="0" err="1">
                <a:solidFill>
                  <a:srgbClr val="FFFF00"/>
                </a:solidFill>
              </a:rPr>
              <a:t>thất</a:t>
            </a:r>
            <a:r>
              <a:rPr lang="en-US" sz="2000" dirty="0">
                <a:solidFill>
                  <a:srgbClr val="FFFF00"/>
                </a:solidFill>
              </a:rPr>
              <a:t> </a:t>
            </a:r>
            <a:r>
              <a:rPr lang="en-US" sz="2000" dirty="0" err="1">
                <a:solidFill>
                  <a:srgbClr val="FFFF00"/>
                </a:solidFill>
              </a:rPr>
              <a:t>bại</a:t>
            </a:r>
            <a:r>
              <a:rPr lang="vi-VN" sz="2000" dirty="0">
                <a:solidFill>
                  <a:srgbClr val="FFFF00"/>
                </a:solidFill>
              </a:rPr>
              <a:t> chiến lược “Diễn biến hòa bình”, bạo loạn lật đổ của các thế lực thù địch, </a:t>
            </a:r>
            <a:r>
              <a:rPr lang="en-US" sz="2000" dirty="0" err="1">
                <a:solidFill>
                  <a:srgbClr val="FFFF00"/>
                </a:solidFill>
              </a:rPr>
              <a:t>tại</a:t>
            </a:r>
            <a:r>
              <a:rPr lang="en-US" sz="2000" dirty="0">
                <a:solidFill>
                  <a:srgbClr val="FFFF00"/>
                </a:solidFill>
              </a:rPr>
              <a:t> </a:t>
            </a:r>
            <a:r>
              <a:rPr lang="en-US" sz="2000" dirty="0" err="1">
                <a:solidFill>
                  <a:srgbClr val="FFFF00"/>
                </a:solidFill>
              </a:rPr>
              <a:t>sao</a:t>
            </a:r>
            <a:r>
              <a:rPr lang="en-US" sz="2000" dirty="0">
                <a:solidFill>
                  <a:srgbClr val="FFFF00"/>
                </a:solidFill>
              </a:rPr>
              <a:t> </a:t>
            </a:r>
            <a:r>
              <a:rPr lang="vi-VN" sz="2000" dirty="0">
                <a:solidFill>
                  <a:srgbClr val="FFFF00"/>
                </a:solidFill>
              </a:rPr>
              <a:t>chúng ta phải chống tham nhũng?</a:t>
            </a:r>
            <a:endParaRPr lang="en-US" sz="2000" dirty="0">
              <a:solidFill>
                <a:srgbClr val="FFFF00"/>
              </a:solidFill>
            </a:endParaRPr>
          </a:p>
        </p:txBody>
      </p:sp>
      <p:sp>
        <p:nvSpPr>
          <p:cNvPr id="3" name="TextBox 2">
            <a:extLst>
              <a:ext uri="{FF2B5EF4-FFF2-40B4-BE49-F238E27FC236}">
                <a16:creationId xmlns="" xmlns:a16="http://schemas.microsoft.com/office/drawing/2014/main" id="{625C0ED2-BF25-42CF-A6D6-A13E333188EC}"/>
              </a:ext>
            </a:extLst>
          </p:cNvPr>
          <p:cNvSpPr txBox="1"/>
          <p:nvPr/>
        </p:nvSpPr>
        <p:spPr>
          <a:xfrm>
            <a:off x="1076325" y="1857375"/>
            <a:ext cx="678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FFFF00"/>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400" dirty="0" err="1">
                <a:solidFill>
                  <a:srgbClr val="0000CC"/>
                </a:solidFill>
              </a:rPr>
              <a:t>Khái</a:t>
            </a:r>
            <a:r>
              <a:rPr lang="en-US" sz="2400" dirty="0">
                <a:solidFill>
                  <a:srgbClr val="0000CC"/>
                </a:solidFill>
              </a:rPr>
              <a:t> </a:t>
            </a:r>
            <a:r>
              <a:rPr lang="en-US" sz="2400" dirty="0" err="1">
                <a:solidFill>
                  <a:srgbClr val="0000CC"/>
                </a:solidFill>
              </a:rPr>
              <a:t>niệm</a:t>
            </a:r>
            <a:r>
              <a:rPr lang="en-US" sz="2400" dirty="0">
                <a:solidFill>
                  <a:srgbClr val="0000CC"/>
                </a:solidFill>
              </a:rPr>
              <a:t> </a:t>
            </a:r>
            <a:r>
              <a:rPr lang="en-US" sz="2400" dirty="0" err="1">
                <a:solidFill>
                  <a:srgbClr val="0000CC"/>
                </a:solidFill>
              </a:rPr>
              <a:t>tham</a:t>
            </a:r>
            <a:r>
              <a:rPr lang="vi-VN" sz="2400" dirty="0">
                <a:solidFill>
                  <a:srgbClr val="0000CC"/>
                </a:solidFill>
              </a:rPr>
              <a:t> nhũng</a:t>
            </a:r>
            <a:r>
              <a:rPr lang="en-US" sz="2400" dirty="0">
                <a:solidFill>
                  <a:srgbClr val="0000CC"/>
                </a:solidFill>
              </a:rPr>
              <a:t>:</a:t>
            </a:r>
          </a:p>
        </p:txBody>
      </p:sp>
      <p:sp>
        <p:nvSpPr>
          <p:cNvPr id="4" name="TextBox 3">
            <a:extLst>
              <a:ext uri="{FF2B5EF4-FFF2-40B4-BE49-F238E27FC236}">
                <a16:creationId xmlns="" xmlns:a16="http://schemas.microsoft.com/office/drawing/2014/main" id="{CCDFDEB4-1075-4EEB-992C-51E0AC14DBAC}"/>
              </a:ext>
            </a:extLst>
          </p:cNvPr>
          <p:cNvSpPr txBox="1"/>
          <p:nvPr/>
        </p:nvSpPr>
        <p:spPr>
          <a:xfrm>
            <a:off x="1023936" y="2319040"/>
            <a:ext cx="10144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err="1"/>
              <a:t>Tham</a:t>
            </a:r>
            <a:r>
              <a:rPr lang="en-US" dirty="0"/>
              <a:t> </a:t>
            </a:r>
            <a:r>
              <a:rPr lang="en-US" dirty="0" err="1"/>
              <a:t>nhũng</a:t>
            </a:r>
            <a:r>
              <a:rPr lang="en-US" dirty="0"/>
              <a:t> </a:t>
            </a:r>
            <a:r>
              <a:rPr lang="en-US" dirty="0" err="1"/>
              <a:t>là</a:t>
            </a:r>
            <a:r>
              <a:rPr lang="en-US" dirty="0"/>
              <a:t> </a:t>
            </a:r>
            <a:r>
              <a:rPr lang="en-US" dirty="0" err="1"/>
              <a:t>hành</a:t>
            </a:r>
            <a:r>
              <a:rPr lang="en-US" dirty="0"/>
              <a:t> vi </a:t>
            </a:r>
            <a:r>
              <a:rPr lang="en-US" dirty="0" err="1"/>
              <a:t>của</a:t>
            </a:r>
            <a:r>
              <a:rPr lang="en-US" dirty="0"/>
              <a:t> </a:t>
            </a:r>
            <a:r>
              <a:rPr lang="en-US" dirty="0" err="1"/>
              <a:t>người</a:t>
            </a:r>
            <a:r>
              <a:rPr lang="en-US" dirty="0"/>
              <a:t> </a:t>
            </a:r>
            <a:r>
              <a:rPr lang="en-US" dirty="0" err="1"/>
              <a:t>có</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đã</a:t>
            </a:r>
            <a:r>
              <a:rPr lang="en-US" dirty="0"/>
              <a:t> </a:t>
            </a:r>
            <a:r>
              <a:rPr lang="en-US" dirty="0" err="1"/>
              <a:t>lợi</a:t>
            </a:r>
            <a:r>
              <a:rPr lang="en-US" dirty="0"/>
              <a:t> </a:t>
            </a:r>
            <a:r>
              <a:rPr lang="en-US" dirty="0" err="1"/>
              <a:t>dụng</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đó</a:t>
            </a:r>
            <a:r>
              <a:rPr lang="en-US" dirty="0"/>
              <a:t> </a:t>
            </a:r>
            <a:r>
              <a:rPr lang="en-US" dirty="0" err="1"/>
              <a:t>vì</a:t>
            </a:r>
            <a:r>
              <a:rPr lang="en-US" dirty="0"/>
              <a:t> </a:t>
            </a:r>
            <a:r>
              <a:rPr lang="en-US" dirty="0" err="1"/>
              <a:t>vụ</a:t>
            </a:r>
            <a:r>
              <a:rPr lang="en-US" dirty="0"/>
              <a:t> </a:t>
            </a:r>
            <a:r>
              <a:rPr lang="en-US" dirty="0" err="1"/>
              <a:t>lợi</a:t>
            </a:r>
            <a:r>
              <a:rPr lang="en-US" dirty="0"/>
              <a:t>. </a:t>
            </a:r>
            <a:r>
              <a:rPr lang="en-US" sz="1600" dirty="0"/>
              <a:t>(</a:t>
            </a:r>
            <a:r>
              <a:rPr lang="en-US" sz="1600" dirty="0" err="1"/>
              <a:t>Luật</a:t>
            </a:r>
            <a:r>
              <a:rPr lang="en-US" sz="1600" dirty="0"/>
              <a:t> </a:t>
            </a:r>
            <a:r>
              <a:rPr lang="en-US" sz="1600" dirty="0" err="1"/>
              <a:t>phòng</a:t>
            </a:r>
            <a:r>
              <a:rPr lang="en-US" sz="1600" dirty="0"/>
              <a:t> </a:t>
            </a:r>
            <a:r>
              <a:rPr lang="en-US" sz="1600" dirty="0" err="1"/>
              <a:t>chống</a:t>
            </a:r>
            <a:r>
              <a:rPr lang="en-US" sz="1600" dirty="0"/>
              <a:t> </a:t>
            </a:r>
            <a:r>
              <a:rPr lang="en-US" sz="1600" dirty="0" err="1"/>
              <a:t>tham</a:t>
            </a:r>
            <a:r>
              <a:rPr lang="en-US" sz="1600" dirty="0"/>
              <a:t> </a:t>
            </a:r>
            <a:r>
              <a:rPr lang="en-US" sz="1600" dirty="0" err="1"/>
              <a:t>nhũng</a:t>
            </a:r>
            <a:r>
              <a:rPr lang="en-US" sz="1600" dirty="0"/>
              <a:t> 2018)</a:t>
            </a:r>
          </a:p>
        </p:txBody>
      </p:sp>
      <p:pic>
        <p:nvPicPr>
          <p:cNvPr id="1026" name="Picture 2" descr="sach">
            <a:extLst>
              <a:ext uri="{FF2B5EF4-FFF2-40B4-BE49-F238E27FC236}">
                <a16:creationId xmlns="" xmlns:a16="http://schemas.microsoft.com/office/drawing/2014/main" id="{2F6A5FC7-D5D0-4AAA-808B-5B3F52C57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097" y="3165731"/>
            <a:ext cx="2216150" cy="295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ương minh tuấn: Đại hội Đảng và chiếc &amp;quot;lồng&amp;quot; kiểm soát quyền lực | VTV.VN">
            <a:extLst>
              <a:ext uri="{FF2B5EF4-FFF2-40B4-BE49-F238E27FC236}">
                <a16:creationId xmlns="" xmlns:a16="http://schemas.microsoft.com/office/drawing/2014/main" id="{F62CD0C4-E896-47F4-9945-28095E22D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094" y="3177995"/>
            <a:ext cx="4760356" cy="2940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 xmlns:a16="http://schemas.microsoft.com/office/drawing/2014/main" id="{2D060120-AE95-41F4-85DC-CA4140CC47A1}"/>
              </a:ext>
            </a:extLst>
          </p:cNvPr>
          <p:cNvPicPr>
            <a:picLocks noChangeAspect="1"/>
          </p:cNvPicPr>
          <p:nvPr/>
        </p:nvPicPr>
        <p:blipFill>
          <a:blip r:embed="rId6"/>
          <a:stretch>
            <a:fillRect/>
          </a:stretch>
        </p:blipFill>
        <p:spPr>
          <a:xfrm>
            <a:off x="8368481" y="3150037"/>
            <a:ext cx="2800350" cy="2952751"/>
          </a:xfrm>
          <a:prstGeom prst="rect">
            <a:avLst/>
          </a:prstGeom>
        </p:spPr>
      </p:pic>
    </p:spTree>
    <p:extLst>
      <p:ext uri="{BB962C8B-B14F-4D97-AF65-F5344CB8AC3E}">
        <p14:creationId xmlns:p14="http://schemas.microsoft.com/office/powerpoint/2010/main" val="233424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barn(inVertical)">
                                      <p:cBhvr>
                                        <p:cTn id="17" dur="500"/>
                                        <p:tgtEl>
                                          <p:spTgt spid="1032"/>
                                        </p:tgtEl>
                                      </p:cBhvr>
                                    </p:animEffect>
                                  </p:childTnLst>
                                </p:cTn>
                              </p:par>
                              <p:par>
                                <p:cTn id="18" presetID="16" presetClass="entr" presetSubtype="21"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arn(inVertic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Flowchart: Stored Data 8">
            <a:extLst>
              <a:ext uri="{FF2B5EF4-FFF2-40B4-BE49-F238E27FC236}">
                <a16:creationId xmlns="" xmlns:a16="http://schemas.microsoft.com/office/drawing/2014/main" id="{E73F3D54-3C99-4823-9F02-3106C5C80853}"/>
              </a:ext>
            </a:extLst>
          </p:cNvPr>
          <p:cNvSpPr/>
          <p:nvPr/>
        </p:nvSpPr>
        <p:spPr>
          <a:xfrm>
            <a:off x="2000249" y="220117"/>
            <a:ext cx="4295776" cy="1425803"/>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 xmlns:a16="http://schemas.microsoft.com/office/drawing/2014/main" id="{9B62043C-317E-48A9-A691-F730EBD71DC8}"/>
              </a:ext>
            </a:extLst>
          </p:cNvPr>
          <p:cNvSpPr/>
          <p:nvPr/>
        </p:nvSpPr>
        <p:spPr>
          <a:xfrm rot="10800000">
            <a:off x="6296025" y="220116"/>
            <a:ext cx="3984444" cy="142580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66DCAB-1A6C-4A5A-BDD2-918669167111}"/>
              </a:ext>
            </a:extLst>
          </p:cNvPr>
          <p:cNvSpPr txBox="1"/>
          <p:nvPr/>
        </p:nvSpPr>
        <p:spPr>
          <a:xfrm>
            <a:off x="2234168" y="363997"/>
            <a:ext cx="7723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solidFill>
                  <a:srgbClr val="FFFF00"/>
                </a:solidFill>
              </a:rPr>
              <a:t>Đ</a:t>
            </a:r>
            <a:r>
              <a:rPr lang="vi-VN" sz="2000" dirty="0">
                <a:solidFill>
                  <a:srgbClr val="FFFF00"/>
                </a:solidFill>
              </a:rPr>
              <a:t>ể đấu tranh </a:t>
            </a:r>
            <a:r>
              <a:rPr lang="en-US" sz="2000" dirty="0" err="1">
                <a:solidFill>
                  <a:srgbClr val="FFFF00"/>
                </a:solidFill>
              </a:rPr>
              <a:t>làm</a:t>
            </a:r>
            <a:r>
              <a:rPr lang="en-US" sz="2000" dirty="0">
                <a:solidFill>
                  <a:srgbClr val="FFFF00"/>
                </a:solidFill>
              </a:rPr>
              <a:t> </a:t>
            </a:r>
            <a:r>
              <a:rPr lang="en-US" sz="2000" dirty="0" err="1">
                <a:solidFill>
                  <a:srgbClr val="FFFF00"/>
                </a:solidFill>
              </a:rPr>
              <a:t>thất</a:t>
            </a:r>
            <a:r>
              <a:rPr lang="en-US" sz="2000" dirty="0">
                <a:solidFill>
                  <a:srgbClr val="FFFF00"/>
                </a:solidFill>
              </a:rPr>
              <a:t> </a:t>
            </a:r>
            <a:r>
              <a:rPr lang="en-US" sz="2000" dirty="0" err="1">
                <a:solidFill>
                  <a:srgbClr val="FFFF00"/>
                </a:solidFill>
              </a:rPr>
              <a:t>bại</a:t>
            </a:r>
            <a:r>
              <a:rPr lang="vi-VN" sz="2000" dirty="0">
                <a:solidFill>
                  <a:srgbClr val="FFFF00"/>
                </a:solidFill>
              </a:rPr>
              <a:t> chiến lược “Diễn biến hòa bình”, bạo loạn lật đổ của các thế lực thù địch, </a:t>
            </a:r>
            <a:r>
              <a:rPr lang="en-US" sz="2000" dirty="0" err="1">
                <a:solidFill>
                  <a:srgbClr val="FFFF00"/>
                </a:solidFill>
              </a:rPr>
              <a:t>tại</a:t>
            </a:r>
            <a:r>
              <a:rPr lang="en-US" sz="2000" dirty="0">
                <a:solidFill>
                  <a:srgbClr val="FFFF00"/>
                </a:solidFill>
              </a:rPr>
              <a:t> </a:t>
            </a:r>
            <a:r>
              <a:rPr lang="en-US" sz="2000" dirty="0" err="1">
                <a:solidFill>
                  <a:srgbClr val="FFFF00"/>
                </a:solidFill>
              </a:rPr>
              <a:t>sao</a:t>
            </a:r>
            <a:r>
              <a:rPr lang="en-US" sz="2000" dirty="0">
                <a:solidFill>
                  <a:srgbClr val="FFFF00"/>
                </a:solidFill>
              </a:rPr>
              <a:t> </a:t>
            </a:r>
            <a:r>
              <a:rPr lang="vi-VN" sz="2000" dirty="0">
                <a:solidFill>
                  <a:srgbClr val="FFFF00"/>
                </a:solidFill>
              </a:rPr>
              <a:t>chúng ta phải chống tham nhũng?</a:t>
            </a:r>
            <a:endParaRPr lang="en-US" sz="2000" dirty="0">
              <a:solidFill>
                <a:srgbClr val="FFFF00"/>
              </a:solidFill>
            </a:endParaRPr>
          </a:p>
        </p:txBody>
      </p:sp>
      <p:sp>
        <p:nvSpPr>
          <p:cNvPr id="7" name="TextBox 6">
            <a:extLst>
              <a:ext uri="{FF2B5EF4-FFF2-40B4-BE49-F238E27FC236}">
                <a16:creationId xmlns="" xmlns:a16="http://schemas.microsoft.com/office/drawing/2014/main" id="{78777128-F0FE-46AE-BDA8-36BFE6536296}"/>
              </a:ext>
            </a:extLst>
          </p:cNvPr>
          <p:cNvSpPr txBox="1"/>
          <p:nvPr/>
        </p:nvSpPr>
        <p:spPr>
          <a:xfrm>
            <a:off x="1181100" y="1789800"/>
            <a:ext cx="9725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FFFF00"/>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400" dirty="0">
                <a:solidFill>
                  <a:srgbClr val="0000CC"/>
                </a:solidFill>
              </a:rPr>
              <a:t>N</a:t>
            </a:r>
            <a:r>
              <a:rPr lang="vi-VN" sz="2400" dirty="0">
                <a:solidFill>
                  <a:srgbClr val="0000CC"/>
                </a:solidFill>
              </a:rPr>
              <a:t>hững vấn đề cơ bản của </a:t>
            </a:r>
            <a:r>
              <a:rPr lang="en-US" sz="2400" dirty="0" err="1">
                <a:solidFill>
                  <a:srgbClr val="0000CC"/>
                </a:solidFill>
              </a:rPr>
              <a:t>tham</a:t>
            </a:r>
            <a:r>
              <a:rPr lang="en-US" sz="2400" dirty="0">
                <a:solidFill>
                  <a:srgbClr val="0000CC"/>
                </a:solidFill>
              </a:rPr>
              <a:t> </a:t>
            </a:r>
            <a:r>
              <a:rPr lang="en-US" sz="2400" dirty="0" err="1">
                <a:solidFill>
                  <a:srgbClr val="0000CC"/>
                </a:solidFill>
              </a:rPr>
              <a:t>nhũng</a:t>
            </a:r>
            <a:r>
              <a:rPr lang="en-US" sz="2400" dirty="0">
                <a:solidFill>
                  <a:srgbClr val="0000CC"/>
                </a:solidFill>
              </a:rPr>
              <a:t>:</a:t>
            </a:r>
          </a:p>
        </p:txBody>
      </p:sp>
      <p:sp>
        <p:nvSpPr>
          <p:cNvPr id="8" name="TextBox 7">
            <a:extLst>
              <a:ext uri="{FF2B5EF4-FFF2-40B4-BE49-F238E27FC236}">
                <a16:creationId xmlns="" xmlns:a16="http://schemas.microsoft.com/office/drawing/2014/main" id="{723A2004-8750-43C3-B9BD-91A7888432BB}"/>
              </a:ext>
            </a:extLst>
          </p:cNvPr>
          <p:cNvSpPr txBox="1"/>
          <p:nvPr/>
        </p:nvSpPr>
        <p:spPr>
          <a:xfrm>
            <a:off x="728661" y="2428135"/>
            <a:ext cx="10734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Tham</a:t>
            </a:r>
            <a:r>
              <a:rPr lang="en-US" dirty="0"/>
              <a:t> </a:t>
            </a:r>
            <a:r>
              <a:rPr lang="en-US" dirty="0" err="1"/>
              <a:t>nhũng</a:t>
            </a:r>
            <a:r>
              <a:rPr lang="en-US" dirty="0"/>
              <a:t> </a:t>
            </a:r>
            <a:r>
              <a:rPr lang="en-US" dirty="0" err="1"/>
              <a:t>là</a:t>
            </a:r>
            <a:r>
              <a:rPr lang="en-US" dirty="0"/>
              <a:t> </a:t>
            </a:r>
            <a:r>
              <a:rPr lang="en-US" dirty="0" err="1"/>
              <a:t>hành</a:t>
            </a:r>
            <a:r>
              <a:rPr lang="en-US" dirty="0"/>
              <a:t> vi </a:t>
            </a:r>
            <a:r>
              <a:rPr lang="en-US" dirty="0" err="1"/>
              <a:t>lợi</a:t>
            </a:r>
            <a:r>
              <a:rPr lang="en-US" dirty="0"/>
              <a:t> </a:t>
            </a:r>
            <a:r>
              <a:rPr lang="en-US" dirty="0" err="1"/>
              <a:t>dụng</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hưởng</a:t>
            </a:r>
            <a:r>
              <a:rPr lang="en-US" dirty="0"/>
              <a:t> </a:t>
            </a:r>
            <a:r>
              <a:rPr lang="en-US" dirty="0" err="1"/>
              <a:t>lợi</a:t>
            </a:r>
            <a:r>
              <a:rPr lang="en-US" dirty="0"/>
              <a:t> </a:t>
            </a:r>
            <a:r>
              <a:rPr lang="en-US" dirty="0" err="1"/>
              <a:t>ích</a:t>
            </a:r>
            <a:r>
              <a:rPr lang="en-US" dirty="0"/>
              <a:t> </a:t>
            </a:r>
            <a:r>
              <a:rPr lang="en-US" dirty="0" err="1"/>
              <a:t>trái</a:t>
            </a:r>
            <a:r>
              <a:rPr lang="en-US" dirty="0"/>
              <a:t> </a:t>
            </a:r>
            <a:r>
              <a:rPr lang="en-US" dirty="0" err="1"/>
              <a:t>pháp</a:t>
            </a:r>
            <a:r>
              <a:rPr lang="en-US" dirty="0"/>
              <a:t> </a:t>
            </a:r>
            <a:r>
              <a:rPr lang="en-US" dirty="0" err="1"/>
              <a:t>luật</a:t>
            </a:r>
            <a:r>
              <a:rPr lang="en-US" dirty="0"/>
              <a:t>, </a:t>
            </a:r>
            <a:r>
              <a:rPr lang="en-US" dirty="0" err="1"/>
              <a:t>gây</a:t>
            </a:r>
            <a:r>
              <a:rPr lang="en-US" dirty="0"/>
              <a:t> </a:t>
            </a:r>
            <a:r>
              <a:rPr lang="en-US" dirty="0" err="1"/>
              <a:t>thiệt</a:t>
            </a:r>
            <a:r>
              <a:rPr lang="en-US" dirty="0"/>
              <a:t> </a:t>
            </a:r>
            <a:r>
              <a:rPr lang="en-US" dirty="0" err="1"/>
              <a:t>hại</a:t>
            </a:r>
            <a:r>
              <a:rPr lang="en-US" dirty="0"/>
              <a:t> </a:t>
            </a:r>
            <a:r>
              <a:rPr lang="en-US" dirty="0" err="1"/>
              <a:t>cho</a:t>
            </a:r>
            <a:r>
              <a:rPr lang="en-US" dirty="0"/>
              <a:t> </a:t>
            </a:r>
            <a:r>
              <a:rPr lang="en-US" dirty="0" err="1"/>
              <a:t>tài</a:t>
            </a:r>
            <a:r>
              <a:rPr lang="en-US" dirty="0"/>
              <a:t> </a:t>
            </a:r>
            <a:r>
              <a:rPr lang="en-US" dirty="0" err="1"/>
              <a:t>sản</a:t>
            </a:r>
            <a:r>
              <a:rPr lang="en-US" dirty="0"/>
              <a:t> </a:t>
            </a:r>
            <a:r>
              <a:rPr lang="en-US" dirty="0" err="1"/>
              <a:t>của</a:t>
            </a:r>
            <a:r>
              <a:rPr lang="en-US" dirty="0"/>
              <a:t> </a:t>
            </a:r>
            <a:r>
              <a:rPr lang="en-US" dirty="0" err="1"/>
              <a:t>Nhà</a:t>
            </a:r>
            <a:r>
              <a:rPr lang="en-US" dirty="0"/>
              <a:t> </a:t>
            </a:r>
            <a:r>
              <a:rPr lang="en-US" dirty="0" err="1"/>
              <a:t>nước</a:t>
            </a:r>
            <a:r>
              <a:rPr lang="en-US" dirty="0"/>
              <a:t>, </a:t>
            </a:r>
            <a:r>
              <a:rPr lang="en-US" dirty="0" err="1"/>
              <a:t>tập</a:t>
            </a:r>
            <a:r>
              <a:rPr lang="en-US" dirty="0"/>
              <a:t> </a:t>
            </a:r>
            <a:r>
              <a:rPr lang="en-US" dirty="0" err="1"/>
              <a:t>thể</a:t>
            </a:r>
            <a:r>
              <a:rPr lang="en-US" dirty="0"/>
              <a:t>, </a:t>
            </a:r>
            <a:r>
              <a:rPr lang="en-US" dirty="0" err="1"/>
              <a:t>cá</a:t>
            </a:r>
            <a:r>
              <a:rPr lang="en-US" dirty="0"/>
              <a:t> </a:t>
            </a:r>
            <a:r>
              <a:rPr lang="en-US" dirty="0" err="1"/>
              <a:t>nhân</a:t>
            </a:r>
            <a:r>
              <a:rPr lang="en-US" dirty="0"/>
              <a:t>, </a:t>
            </a:r>
            <a:r>
              <a:rPr lang="en-US" dirty="0" err="1"/>
              <a:t>xâm</a:t>
            </a:r>
            <a:r>
              <a:rPr lang="en-US" dirty="0"/>
              <a:t> </a:t>
            </a:r>
            <a:r>
              <a:rPr lang="en-US" dirty="0" err="1"/>
              <a:t>phạm</a:t>
            </a:r>
            <a:r>
              <a:rPr lang="en-US" dirty="0"/>
              <a:t> </a:t>
            </a:r>
            <a:r>
              <a:rPr lang="en-US" dirty="0" err="1"/>
              <a:t>hoạt</a:t>
            </a:r>
            <a:r>
              <a:rPr lang="en-US" dirty="0"/>
              <a:t> </a:t>
            </a:r>
            <a:r>
              <a:rPr lang="en-US" dirty="0" err="1"/>
              <a:t>động</a:t>
            </a:r>
            <a:r>
              <a:rPr lang="en-US" dirty="0"/>
              <a:t> </a:t>
            </a:r>
            <a:r>
              <a:rPr lang="en-US" dirty="0" err="1"/>
              <a:t>đúng</a:t>
            </a:r>
            <a:r>
              <a:rPr lang="en-US" dirty="0"/>
              <a:t> </a:t>
            </a:r>
            <a:r>
              <a:rPr lang="en-US" dirty="0" err="1"/>
              <a:t>đắn</a:t>
            </a:r>
            <a:r>
              <a:rPr lang="en-US" dirty="0"/>
              <a:t> </a:t>
            </a:r>
            <a:r>
              <a:rPr lang="en-US" dirty="0" err="1"/>
              <a:t>của</a:t>
            </a:r>
            <a:r>
              <a:rPr lang="en-US" dirty="0"/>
              <a:t> </a:t>
            </a:r>
            <a:r>
              <a:rPr lang="en-US" dirty="0" err="1"/>
              <a:t>các</a:t>
            </a:r>
            <a:r>
              <a:rPr lang="en-US" dirty="0"/>
              <a:t> </a:t>
            </a:r>
            <a:r>
              <a:rPr lang="en-US" dirty="0" err="1"/>
              <a:t>cơ</a:t>
            </a:r>
            <a:r>
              <a:rPr lang="en-US" dirty="0"/>
              <a:t> </a:t>
            </a:r>
            <a:r>
              <a:rPr lang="en-US" dirty="0" err="1"/>
              <a:t>quan</a:t>
            </a:r>
            <a:r>
              <a:rPr lang="en-US" dirty="0"/>
              <a:t>, </a:t>
            </a:r>
            <a:r>
              <a:rPr lang="en-US" dirty="0" err="1"/>
              <a:t>tổ</a:t>
            </a:r>
            <a:r>
              <a:rPr lang="en-US" dirty="0"/>
              <a:t> </a:t>
            </a:r>
            <a:r>
              <a:rPr lang="en-US" dirty="0" err="1"/>
              <a:t>chức</a:t>
            </a:r>
            <a:r>
              <a:rPr lang="en-US" dirty="0"/>
              <a:t>.</a:t>
            </a:r>
          </a:p>
        </p:txBody>
      </p:sp>
      <p:sp>
        <p:nvSpPr>
          <p:cNvPr id="12" name="TextBox 11">
            <a:extLst>
              <a:ext uri="{FF2B5EF4-FFF2-40B4-BE49-F238E27FC236}">
                <a16:creationId xmlns="" xmlns:a16="http://schemas.microsoft.com/office/drawing/2014/main" id="{FE2C8114-92D4-4B99-BEFE-FCAA3E020EC8}"/>
              </a:ext>
            </a:extLst>
          </p:cNvPr>
          <p:cNvSpPr txBox="1"/>
          <p:nvPr/>
        </p:nvSpPr>
        <p:spPr>
          <a:xfrm>
            <a:off x="728661" y="3906668"/>
            <a:ext cx="107346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400" dirty="0"/>
              <a:t>+ </a:t>
            </a:r>
            <a:r>
              <a:rPr lang="en-US" sz="2400" dirty="0" err="1"/>
              <a:t>Chủ</a:t>
            </a:r>
            <a:r>
              <a:rPr lang="en-US" sz="2400" dirty="0"/>
              <a:t> </a:t>
            </a:r>
            <a:r>
              <a:rPr lang="en-US" sz="2400" dirty="0" err="1"/>
              <a:t>thể</a:t>
            </a:r>
            <a:r>
              <a:rPr lang="en-US" sz="2400" dirty="0"/>
              <a:t> </a:t>
            </a:r>
            <a:r>
              <a:rPr lang="en-US" sz="2400" dirty="0" err="1"/>
              <a:t>thực</a:t>
            </a:r>
            <a:r>
              <a:rPr lang="en-US" sz="2400" dirty="0"/>
              <a:t> </a:t>
            </a:r>
            <a:r>
              <a:rPr lang="en-US" sz="2400" dirty="0" err="1"/>
              <a:t>hiệm</a:t>
            </a:r>
            <a:r>
              <a:rPr lang="en-US" sz="2400" dirty="0"/>
              <a:t> </a:t>
            </a:r>
            <a:r>
              <a:rPr lang="en-US" sz="2400" dirty="0" err="1"/>
              <a:t>hành</a:t>
            </a:r>
            <a:r>
              <a:rPr lang="en-US" sz="2400" dirty="0"/>
              <a:t> vi </a:t>
            </a:r>
            <a:r>
              <a:rPr lang="en-US" sz="2400" dirty="0" err="1"/>
              <a:t>tham</a:t>
            </a:r>
            <a:r>
              <a:rPr lang="en-US" sz="2400" dirty="0"/>
              <a:t> </a:t>
            </a:r>
            <a:r>
              <a:rPr lang="en-US" sz="2400" dirty="0" err="1"/>
              <a:t>nhũng</a:t>
            </a:r>
            <a:r>
              <a:rPr lang="en-US" sz="2400" dirty="0"/>
              <a:t> </a:t>
            </a:r>
            <a:r>
              <a:rPr lang="en-US" sz="2400" dirty="0" err="1"/>
              <a:t>là</a:t>
            </a:r>
            <a:r>
              <a:rPr lang="en-US" sz="2400" dirty="0"/>
              <a:t> “</a:t>
            </a:r>
            <a:r>
              <a:rPr lang="en-US" sz="2400" dirty="0" err="1"/>
              <a:t>người</a:t>
            </a:r>
            <a:r>
              <a:rPr lang="en-US" sz="2400" dirty="0"/>
              <a:t> </a:t>
            </a:r>
            <a:r>
              <a:rPr lang="en-US" sz="2400" dirty="0" err="1"/>
              <a:t>có</a:t>
            </a:r>
            <a:r>
              <a:rPr lang="en-US" sz="2400" dirty="0"/>
              <a:t> </a:t>
            </a:r>
            <a:r>
              <a:rPr lang="en-US" sz="2400" dirty="0" err="1"/>
              <a:t>chức</a:t>
            </a:r>
            <a:r>
              <a:rPr lang="en-US" sz="2400" dirty="0"/>
              <a:t> </a:t>
            </a:r>
            <a:r>
              <a:rPr lang="en-US" sz="2400" dirty="0" err="1"/>
              <a:t>vụ</a:t>
            </a:r>
            <a:r>
              <a:rPr lang="en-US" sz="2400" dirty="0"/>
              <a:t>, </a:t>
            </a:r>
            <a:r>
              <a:rPr lang="en-US" sz="2400" dirty="0" err="1"/>
              <a:t>quyền</a:t>
            </a:r>
            <a:r>
              <a:rPr lang="en-US" sz="2400" dirty="0"/>
              <a:t> </a:t>
            </a:r>
            <a:r>
              <a:rPr lang="en-US" sz="2400" dirty="0" err="1"/>
              <a:t>hạn</a:t>
            </a:r>
            <a:r>
              <a:rPr lang="en-US" sz="2400" dirty="0"/>
              <a:t> </a:t>
            </a:r>
            <a:r>
              <a:rPr lang="en-US" sz="2400" dirty="0" err="1"/>
              <a:t>là</a:t>
            </a:r>
            <a:r>
              <a:rPr lang="en-US" sz="2400" dirty="0"/>
              <a:t> </a:t>
            </a:r>
            <a:r>
              <a:rPr lang="en-US" sz="2400" dirty="0" err="1"/>
              <a:t>người</a:t>
            </a:r>
            <a:r>
              <a:rPr lang="en-US" sz="2400" dirty="0"/>
              <a:t> do </a:t>
            </a:r>
            <a:r>
              <a:rPr lang="en-US" sz="2400" dirty="0" err="1"/>
              <a:t>bổ</a:t>
            </a:r>
            <a:r>
              <a:rPr lang="en-US" sz="2400" dirty="0"/>
              <a:t> </a:t>
            </a:r>
            <a:r>
              <a:rPr lang="en-US" sz="2400" dirty="0" err="1"/>
              <a:t>nhiệm</a:t>
            </a:r>
            <a:r>
              <a:rPr lang="en-US" sz="2400" dirty="0"/>
              <a:t>, do </a:t>
            </a:r>
            <a:r>
              <a:rPr lang="en-US" sz="2400" dirty="0" err="1"/>
              <a:t>bầu</a:t>
            </a:r>
            <a:r>
              <a:rPr lang="en-US" sz="2400" dirty="0"/>
              <a:t> </a:t>
            </a:r>
            <a:r>
              <a:rPr lang="en-US" sz="2400" dirty="0" err="1"/>
              <a:t>cử</a:t>
            </a:r>
            <a:r>
              <a:rPr lang="en-US" sz="2400" dirty="0"/>
              <a:t>, do </a:t>
            </a:r>
            <a:r>
              <a:rPr lang="en-US" sz="2400" dirty="0" err="1"/>
              <a:t>tuyển</a:t>
            </a:r>
            <a:r>
              <a:rPr lang="en-US" sz="2400" dirty="0"/>
              <a:t> </a:t>
            </a:r>
            <a:r>
              <a:rPr lang="en-US" sz="2400" dirty="0" err="1"/>
              <a:t>dụng</a:t>
            </a:r>
            <a:r>
              <a:rPr lang="en-US" sz="2400" dirty="0"/>
              <a:t>, do </a:t>
            </a:r>
            <a:r>
              <a:rPr lang="en-US" sz="2400" dirty="0" err="1"/>
              <a:t>hợp</a:t>
            </a:r>
            <a:r>
              <a:rPr lang="en-US" sz="2400" dirty="0"/>
              <a:t> </a:t>
            </a:r>
            <a:r>
              <a:rPr lang="en-US" sz="2400" dirty="0" err="1"/>
              <a:t>đồng</a:t>
            </a:r>
            <a:r>
              <a:rPr lang="en-US" sz="2400" dirty="0"/>
              <a:t> </a:t>
            </a:r>
            <a:r>
              <a:rPr lang="en-US" sz="2400" dirty="0" err="1"/>
              <a:t>hoặc</a:t>
            </a:r>
            <a:r>
              <a:rPr lang="en-US" sz="2400" dirty="0"/>
              <a:t> do </a:t>
            </a:r>
            <a:r>
              <a:rPr lang="en-US" sz="2400" dirty="0" err="1"/>
              <a:t>một</a:t>
            </a:r>
            <a:r>
              <a:rPr lang="en-US" sz="2400" dirty="0"/>
              <a:t> </a:t>
            </a:r>
            <a:r>
              <a:rPr lang="en-US" sz="2400" dirty="0" err="1"/>
              <a:t>hình</a:t>
            </a:r>
            <a:r>
              <a:rPr lang="en-US" sz="2400" dirty="0"/>
              <a:t> </a:t>
            </a:r>
            <a:r>
              <a:rPr lang="en-US" sz="2400" dirty="0" err="1"/>
              <a:t>thức</a:t>
            </a:r>
            <a:r>
              <a:rPr lang="en-US" sz="2400" dirty="0"/>
              <a:t> </a:t>
            </a:r>
            <a:r>
              <a:rPr lang="en-US" sz="2400" dirty="0" err="1"/>
              <a:t>khác</a:t>
            </a:r>
            <a:r>
              <a:rPr lang="en-US" sz="2400" dirty="0"/>
              <a:t>, </a:t>
            </a:r>
            <a:r>
              <a:rPr lang="en-US" sz="2400" dirty="0" err="1"/>
              <a:t>có</a:t>
            </a:r>
            <a:r>
              <a:rPr lang="en-US" sz="2400" dirty="0"/>
              <a:t> </a:t>
            </a:r>
            <a:r>
              <a:rPr lang="en-US" sz="2400" dirty="0" err="1"/>
              <a:t>hưởng</a:t>
            </a:r>
            <a:r>
              <a:rPr lang="en-US" sz="2400" dirty="0"/>
              <a:t> </a:t>
            </a:r>
            <a:r>
              <a:rPr lang="en-US" sz="2400" dirty="0" err="1"/>
              <a:t>lương</a:t>
            </a:r>
            <a:r>
              <a:rPr lang="en-US" sz="2400" dirty="0"/>
              <a:t> </a:t>
            </a:r>
            <a:r>
              <a:rPr lang="en-US" sz="2400" dirty="0" err="1"/>
              <a:t>hoặc</a:t>
            </a:r>
            <a:r>
              <a:rPr lang="en-US" sz="2400" dirty="0"/>
              <a:t> </a:t>
            </a:r>
            <a:r>
              <a:rPr lang="en-US" sz="2400" dirty="0" err="1"/>
              <a:t>không</a:t>
            </a:r>
            <a:r>
              <a:rPr lang="en-US" sz="2400" dirty="0"/>
              <a:t> </a:t>
            </a:r>
            <a:r>
              <a:rPr lang="en-US" sz="2400" dirty="0" err="1"/>
              <a:t>hưởng</a:t>
            </a:r>
            <a:r>
              <a:rPr lang="en-US" sz="2400" dirty="0"/>
              <a:t> </a:t>
            </a:r>
            <a:r>
              <a:rPr lang="en-US" sz="2400" dirty="0" err="1"/>
              <a:t>lương</a:t>
            </a:r>
            <a:r>
              <a:rPr lang="en-US" sz="2400" dirty="0"/>
              <a:t>, </a:t>
            </a:r>
            <a:r>
              <a:rPr lang="en-US" sz="2400" dirty="0" err="1"/>
              <a:t>được</a:t>
            </a:r>
            <a:r>
              <a:rPr lang="en-US" sz="2400" dirty="0"/>
              <a:t> </a:t>
            </a:r>
            <a:r>
              <a:rPr lang="en-US" sz="2400" dirty="0" err="1"/>
              <a:t>giao</a:t>
            </a:r>
            <a:r>
              <a:rPr lang="en-US" sz="2400" dirty="0"/>
              <a:t> </a:t>
            </a:r>
            <a:r>
              <a:rPr lang="en-US" sz="2400" dirty="0" err="1"/>
              <a:t>nhiệm</a:t>
            </a:r>
            <a:r>
              <a:rPr lang="en-US" sz="2400" dirty="0"/>
              <a:t> </a:t>
            </a:r>
            <a:r>
              <a:rPr lang="en-US" sz="2400" dirty="0" err="1"/>
              <a:t>vụ</a:t>
            </a:r>
            <a:r>
              <a:rPr lang="en-US" sz="2400" dirty="0"/>
              <a:t>, </a:t>
            </a:r>
            <a:r>
              <a:rPr lang="en-US" sz="2400" dirty="0" err="1"/>
              <a:t>công</a:t>
            </a:r>
            <a:r>
              <a:rPr lang="en-US" sz="2400" dirty="0"/>
              <a:t> </a:t>
            </a:r>
            <a:r>
              <a:rPr lang="en-US" sz="2400" dirty="0" err="1"/>
              <a:t>vụ</a:t>
            </a:r>
            <a:r>
              <a:rPr lang="en-US" sz="2400" dirty="0"/>
              <a:t> </a:t>
            </a:r>
            <a:r>
              <a:rPr lang="en-US" sz="2400" dirty="0" err="1"/>
              <a:t>nhất</a:t>
            </a:r>
            <a:r>
              <a:rPr lang="en-US" sz="2400" dirty="0"/>
              <a:t> </a:t>
            </a:r>
            <a:r>
              <a:rPr lang="en-US" sz="2400" dirty="0" err="1"/>
              <a:t>định</a:t>
            </a:r>
            <a:r>
              <a:rPr lang="en-US" sz="2400" dirty="0"/>
              <a:t> </a:t>
            </a:r>
            <a:r>
              <a:rPr lang="en-US" sz="2400" dirty="0" err="1"/>
              <a:t>và</a:t>
            </a:r>
            <a:r>
              <a:rPr lang="en-US" sz="2400" dirty="0"/>
              <a:t> </a:t>
            </a:r>
            <a:r>
              <a:rPr lang="en-US" sz="2400" dirty="0" err="1"/>
              <a:t>có</a:t>
            </a:r>
            <a:r>
              <a:rPr lang="en-US" sz="2400" dirty="0"/>
              <a:t> </a:t>
            </a:r>
            <a:r>
              <a:rPr lang="en-US" sz="2400" dirty="0" err="1"/>
              <a:t>quyền</a:t>
            </a:r>
            <a:r>
              <a:rPr lang="en-US" sz="2400" dirty="0"/>
              <a:t> </a:t>
            </a:r>
            <a:r>
              <a:rPr lang="en-US" sz="2400" dirty="0" err="1"/>
              <a:t>hạn</a:t>
            </a:r>
            <a:r>
              <a:rPr lang="en-US" sz="2400" dirty="0"/>
              <a:t> </a:t>
            </a:r>
            <a:r>
              <a:rPr lang="en-US" sz="2400" dirty="0" err="1"/>
              <a:t>nhất</a:t>
            </a:r>
            <a:r>
              <a:rPr lang="en-US" sz="2400" dirty="0"/>
              <a:t> </a:t>
            </a:r>
            <a:r>
              <a:rPr lang="en-US" sz="2400" dirty="0" err="1"/>
              <a:t>định</a:t>
            </a:r>
            <a:r>
              <a:rPr lang="en-US" sz="2400" dirty="0"/>
              <a:t> </a:t>
            </a:r>
            <a:r>
              <a:rPr lang="en-US" sz="2400" dirty="0" err="1"/>
              <a:t>khi</a:t>
            </a:r>
            <a:r>
              <a:rPr lang="en-US" sz="2400" dirty="0"/>
              <a:t> </a:t>
            </a:r>
            <a:r>
              <a:rPr lang="en-US" sz="2400" dirty="0" err="1"/>
              <a:t>thực</a:t>
            </a:r>
            <a:r>
              <a:rPr lang="en-US" sz="2400" dirty="0"/>
              <a:t> </a:t>
            </a:r>
            <a:r>
              <a:rPr lang="en-US" sz="2400" dirty="0" err="1"/>
              <a:t>hiện</a:t>
            </a:r>
            <a:r>
              <a:rPr lang="en-US" sz="2400" dirty="0"/>
              <a:t> </a:t>
            </a:r>
            <a:r>
              <a:rPr lang="en-US" sz="2400" dirty="0" err="1"/>
              <a:t>nhiệm</a:t>
            </a:r>
            <a:r>
              <a:rPr lang="en-US" sz="2400" dirty="0"/>
              <a:t> </a:t>
            </a:r>
            <a:r>
              <a:rPr lang="en-US" sz="2400" dirty="0" err="1"/>
              <a:t>vụ</a:t>
            </a:r>
            <a:r>
              <a:rPr lang="en-US" sz="2400" dirty="0"/>
              <a:t>, </a:t>
            </a:r>
            <a:r>
              <a:rPr lang="en-US" sz="2400" dirty="0" err="1"/>
              <a:t>công</a:t>
            </a:r>
            <a:r>
              <a:rPr lang="en-US" sz="2400" dirty="0"/>
              <a:t> </a:t>
            </a:r>
            <a:r>
              <a:rPr lang="en-US" sz="2400" dirty="0" err="1"/>
              <a:t>vụ</a:t>
            </a:r>
            <a:r>
              <a:rPr lang="en-US" sz="2400" dirty="0"/>
              <a:t> </a:t>
            </a:r>
            <a:r>
              <a:rPr lang="en-US" sz="2400" dirty="0" err="1"/>
              <a:t>đó</a:t>
            </a:r>
            <a:r>
              <a:rPr lang="en-US" sz="2400" dirty="0"/>
              <a:t>” (</a:t>
            </a:r>
            <a:r>
              <a:rPr lang="en-US" sz="2400" dirty="0" err="1"/>
              <a:t>Luật</a:t>
            </a:r>
            <a:r>
              <a:rPr lang="en-US" sz="2400" dirty="0"/>
              <a:t> </a:t>
            </a:r>
            <a:r>
              <a:rPr lang="en-US" sz="2400" dirty="0" err="1"/>
              <a:t>phòng</a:t>
            </a:r>
            <a:r>
              <a:rPr lang="en-US" sz="2400" dirty="0"/>
              <a:t> </a:t>
            </a:r>
            <a:r>
              <a:rPr lang="en-US" sz="2400" dirty="0" err="1"/>
              <a:t>chống</a:t>
            </a:r>
            <a:r>
              <a:rPr lang="en-US" sz="2400" dirty="0"/>
              <a:t> </a:t>
            </a:r>
            <a:r>
              <a:rPr lang="en-US" sz="2400" dirty="0" err="1"/>
              <a:t>tham</a:t>
            </a:r>
            <a:r>
              <a:rPr lang="en-US" sz="2400" dirty="0"/>
              <a:t> </a:t>
            </a:r>
            <a:r>
              <a:rPr lang="en-US" sz="2400" dirty="0" err="1"/>
              <a:t>nhũng</a:t>
            </a:r>
            <a:r>
              <a:rPr lang="en-US" sz="2400" dirty="0"/>
              <a:t> 2018)</a:t>
            </a:r>
          </a:p>
        </p:txBody>
      </p:sp>
    </p:spTree>
    <p:extLst>
      <p:ext uri="{BB962C8B-B14F-4D97-AF65-F5344CB8AC3E}">
        <p14:creationId xmlns:p14="http://schemas.microsoft.com/office/powerpoint/2010/main" val="876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Flowchart: Stored Data 8">
            <a:extLst>
              <a:ext uri="{FF2B5EF4-FFF2-40B4-BE49-F238E27FC236}">
                <a16:creationId xmlns="" xmlns:a16="http://schemas.microsoft.com/office/drawing/2014/main" id="{E73F3D54-3C99-4823-9F02-3106C5C80853}"/>
              </a:ext>
            </a:extLst>
          </p:cNvPr>
          <p:cNvSpPr/>
          <p:nvPr/>
        </p:nvSpPr>
        <p:spPr>
          <a:xfrm>
            <a:off x="2000249" y="220117"/>
            <a:ext cx="4295776" cy="1425803"/>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 xmlns:a16="http://schemas.microsoft.com/office/drawing/2014/main" id="{9B62043C-317E-48A9-A691-F730EBD71DC8}"/>
              </a:ext>
            </a:extLst>
          </p:cNvPr>
          <p:cNvSpPr/>
          <p:nvPr/>
        </p:nvSpPr>
        <p:spPr>
          <a:xfrm rot="10800000">
            <a:off x="6296025" y="220116"/>
            <a:ext cx="3984444" cy="142580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66DCAB-1A6C-4A5A-BDD2-918669167111}"/>
              </a:ext>
            </a:extLst>
          </p:cNvPr>
          <p:cNvSpPr txBox="1"/>
          <p:nvPr/>
        </p:nvSpPr>
        <p:spPr>
          <a:xfrm>
            <a:off x="2234168" y="363997"/>
            <a:ext cx="7723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solidFill>
                  <a:srgbClr val="FFFF00"/>
                </a:solidFill>
              </a:rPr>
              <a:t>Đ</a:t>
            </a:r>
            <a:r>
              <a:rPr lang="vi-VN" sz="2000" dirty="0">
                <a:solidFill>
                  <a:srgbClr val="FFFF00"/>
                </a:solidFill>
              </a:rPr>
              <a:t>ể đấu tranh </a:t>
            </a:r>
            <a:r>
              <a:rPr lang="en-US" sz="2000" dirty="0" err="1">
                <a:solidFill>
                  <a:srgbClr val="FFFF00"/>
                </a:solidFill>
              </a:rPr>
              <a:t>làm</a:t>
            </a:r>
            <a:r>
              <a:rPr lang="en-US" sz="2000" dirty="0">
                <a:solidFill>
                  <a:srgbClr val="FFFF00"/>
                </a:solidFill>
              </a:rPr>
              <a:t> </a:t>
            </a:r>
            <a:r>
              <a:rPr lang="en-US" sz="2000" dirty="0" err="1">
                <a:solidFill>
                  <a:srgbClr val="FFFF00"/>
                </a:solidFill>
              </a:rPr>
              <a:t>thất</a:t>
            </a:r>
            <a:r>
              <a:rPr lang="en-US" sz="2000" dirty="0">
                <a:solidFill>
                  <a:srgbClr val="FFFF00"/>
                </a:solidFill>
              </a:rPr>
              <a:t> </a:t>
            </a:r>
            <a:r>
              <a:rPr lang="en-US" sz="2000" dirty="0" err="1">
                <a:solidFill>
                  <a:srgbClr val="FFFF00"/>
                </a:solidFill>
              </a:rPr>
              <a:t>bại</a:t>
            </a:r>
            <a:r>
              <a:rPr lang="vi-VN" sz="2000" dirty="0">
                <a:solidFill>
                  <a:srgbClr val="FFFF00"/>
                </a:solidFill>
              </a:rPr>
              <a:t> chiến lược “Diễn biến hòa bình”, bạo loạn lật đổ của các thế lực thù địch, </a:t>
            </a:r>
            <a:r>
              <a:rPr lang="en-US" sz="2000" dirty="0" err="1">
                <a:solidFill>
                  <a:srgbClr val="FFFF00"/>
                </a:solidFill>
              </a:rPr>
              <a:t>tại</a:t>
            </a:r>
            <a:r>
              <a:rPr lang="en-US" sz="2000" dirty="0">
                <a:solidFill>
                  <a:srgbClr val="FFFF00"/>
                </a:solidFill>
              </a:rPr>
              <a:t> </a:t>
            </a:r>
            <a:r>
              <a:rPr lang="en-US" sz="2000" dirty="0" err="1">
                <a:solidFill>
                  <a:srgbClr val="FFFF00"/>
                </a:solidFill>
              </a:rPr>
              <a:t>sao</a:t>
            </a:r>
            <a:r>
              <a:rPr lang="en-US" sz="2000" dirty="0">
                <a:solidFill>
                  <a:srgbClr val="FFFF00"/>
                </a:solidFill>
              </a:rPr>
              <a:t> </a:t>
            </a:r>
            <a:r>
              <a:rPr lang="vi-VN" sz="2000" dirty="0">
                <a:solidFill>
                  <a:srgbClr val="FFFF00"/>
                </a:solidFill>
              </a:rPr>
              <a:t>chúng ta phải chống tham nhũng?</a:t>
            </a:r>
            <a:endParaRPr lang="en-US" sz="2000" dirty="0">
              <a:solidFill>
                <a:srgbClr val="FFFF00"/>
              </a:solidFill>
            </a:endParaRPr>
          </a:p>
        </p:txBody>
      </p:sp>
      <p:sp>
        <p:nvSpPr>
          <p:cNvPr id="7" name="TextBox 6">
            <a:extLst>
              <a:ext uri="{FF2B5EF4-FFF2-40B4-BE49-F238E27FC236}">
                <a16:creationId xmlns="" xmlns:a16="http://schemas.microsoft.com/office/drawing/2014/main" id="{78777128-F0FE-46AE-BDA8-36BFE6536296}"/>
              </a:ext>
            </a:extLst>
          </p:cNvPr>
          <p:cNvSpPr txBox="1"/>
          <p:nvPr/>
        </p:nvSpPr>
        <p:spPr>
          <a:xfrm>
            <a:off x="1181100" y="1789800"/>
            <a:ext cx="9725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FFFF00"/>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400" dirty="0">
                <a:solidFill>
                  <a:srgbClr val="0000CC"/>
                </a:solidFill>
              </a:rPr>
              <a:t>N</a:t>
            </a:r>
            <a:r>
              <a:rPr lang="vi-VN" sz="2400" dirty="0">
                <a:solidFill>
                  <a:srgbClr val="0000CC"/>
                </a:solidFill>
              </a:rPr>
              <a:t>hững vấn đề cơ bản của </a:t>
            </a:r>
            <a:r>
              <a:rPr lang="en-US" sz="2400" dirty="0" err="1">
                <a:solidFill>
                  <a:srgbClr val="0000CC"/>
                </a:solidFill>
              </a:rPr>
              <a:t>tham</a:t>
            </a:r>
            <a:r>
              <a:rPr lang="en-US" sz="2400" dirty="0">
                <a:solidFill>
                  <a:srgbClr val="0000CC"/>
                </a:solidFill>
              </a:rPr>
              <a:t> </a:t>
            </a:r>
            <a:r>
              <a:rPr lang="en-US" sz="2400" dirty="0" err="1">
                <a:solidFill>
                  <a:srgbClr val="0000CC"/>
                </a:solidFill>
              </a:rPr>
              <a:t>nhũng</a:t>
            </a:r>
            <a:r>
              <a:rPr lang="en-US" sz="2400" dirty="0">
                <a:solidFill>
                  <a:srgbClr val="0000CC"/>
                </a:solidFill>
              </a:rPr>
              <a:t>:</a:t>
            </a:r>
          </a:p>
        </p:txBody>
      </p:sp>
      <p:sp>
        <p:nvSpPr>
          <p:cNvPr id="3" name="TextBox 2">
            <a:extLst>
              <a:ext uri="{FF2B5EF4-FFF2-40B4-BE49-F238E27FC236}">
                <a16:creationId xmlns="" xmlns:a16="http://schemas.microsoft.com/office/drawing/2014/main" id="{F0C6201A-8BE7-42E6-9A57-678D9BE95A22}"/>
              </a:ext>
            </a:extLst>
          </p:cNvPr>
          <p:cNvSpPr txBox="1"/>
          <p:nvPr/>
        </p:nvSpPr>
        <p:spPr>
          <a:xfrm>
            <a:off x="1009650" y="2395345"/>
            <a:ext cx="101298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Chủ</a:t>
            </a:r>
            <a:r>
              <a:rPr lang="en-US" dirty="0"/>
              <a:t> </a:t>
            </a:r>
            <a:r>
              <a:rPr lang="en-US" dirty="0" err="1"/>
              <a:t>thể</a:t>
            </a:r>
            <a:r>
              <a:rPr lang="en-US" dirty="0"/>
              <a:t> </a:t>
            </a:r>
            <a:r>
              <a:rPr lang="en-US" dirty="0" err="1"/>
              <a:t>tham</a:t>
            </a:r>
            <a:r>
              <a:rPr lang="en-US" dirty="0"/>
              <a:t> </a:t>
            </a:r>
            <a:r>
              <a:rPr lang="en-US" dirty="0" err="1"/>
              <a:t>nhũng</a:t>
            </a:r>
            <a:r>
              <a:rPr lang="en-US" dirty="0"/>
              <a:t> </a:t>
            </a:r>
            <a:r>
              <a:rPr lang="en-US" dirty="0" err="1"/>
              <a:t>phải</a:t>
            </a:r>
            <a:r>
              <a:rPr lang="en-US" dirty="0"/>
              <a:t> </a:t>
            </a:r>
            <a:r>
              <a:rPr lang="en-US" dirty="0" err="1"/>
              <a:t>sử</a:t>
            </a:r>
            <a:r>
              <a:rPr lang="en-US" dirty="0"/>
              <a:t> </a:t>
            </a:r>
            <a:r>
              <a:rPr lang="en-US" dirty="0" err="1"/>
              <a:t>dụng</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của</a:t>
            </a:r>
            <a:r>
              <a:rPr lang="en-US" dirty="0"/>
              <a:t> </a:t>
            </a:r>
            <a:r>
              <a:rPr lang="en-US" dirty="0" err="1"/>
              <a:t>mình</a:t>
            </a:r>
            <a:r>
              <a:rPr lang="en-US" dirty="0"/>
              <a:t>” </a:t>
            </a:r>
            <a:r>
              <a:rPr lang="en-US" dirty="0" err="1"/>
              <a:t>như</a:t>
            </a:r>
            <a:r>
              <a:rPr lang="en-US" dirty="0"/>
              <a:t> </a:t>
            </a:r>
            <a:r>
              <a:rPr lang="en-US" dirty="0" err="1"/>
              <a:t>một</a:t>
            </a:r>
            <a:r>
              <a:rPr lang="en-US" dirty="0"/>
              <a:t> </a:t>
            </a:r>
            <a:r>
              <a:rPr lang="en-US" dirty="0" err="1"/>
              <a:t>phương</a:t>
            </a:r>
            <a:r>
              <a:rPr lang="en-US" dirty="0"/>
              <a:t> </a:t>
            </a:r>
            <a:r>
              <a:rPr lang="en-US" dirty="0" err="1"/>
              <a:t>tiện</a:t>
            </a:r>
            <a:r>
              <a:rPr lang="en-US" dirty="0"/>
              <a:t> </a:t>
            </a:r>
            <a:r>
              <a:rPr lang="en-US" dirty="0" err="1"/>
              <a:t>để</a:t>
            </a:r>
            <a:r>
              <a:rPr lang="en-US" dirty="0"/>
              <a:t> </a:t>
            </a:r>
            <a:r>
              <a:rPr lang="en-US" dirty="0" err="1"/>
              <a:t>mang</a:t>
            </a:r>
            <a:r>
              <a:rPr lang="en-US" dirty="0"/>
              <a:t> </a:t>
            </a:r>
            <a:r>
              <a:rPr lang="en-US" dirty="0" err="1"/>
              <a:t>lại</a:t>
            </a:r>
            <a:r>
              <a:rPr lang="en-US" dirty="0"/>
              <a:t> </a:t>
            </a:r>
            <a:r>
              <a:rPr lang="en-US" dirty="0" err="1"/>
              <a:t>lợi</a:t>
            </a:r>
            <a:r>
              <a:rPr lang="en-US" dirty="0"/>
              <a:t> </a:t>
            </a:r>
            <a:r>
              <a:rPr lang="en-US" dirty="0" err="1"/>
              <a:t>ích</a:t>
            </a:r>
            <a:r>
              <a:rPr lang="en-US" dirty="0"/>
              <a:t> </a:t>
            </a:r>
            <a:r>
              <a:rPr lang="en-US" dirty="0" err="1"/>
              <a:t>cho</a:t>
            </a:r>
            <a:r>
              <a:rPr lang="en-US" dirty="0"/>
              <a:t> </a:t>
            </a:r>
            <a:r>
              <a:rPr lang="en-US" dirty="0" err="1"/>
              <a:t>mình</a:t>
            </a:r>
            <a:r>
              <a:rPr lang="en-US" dirty="0"/>
              <a:t>, </a:t>
            </a:r>
            <a:r>
              <a:rPr lang="en-US" dirty="0" err="1"/>
              <a:t>cho</a:t>
            </a:r>
            <a:r>
              <a:rPr lang="en-US" dirty="0"/>
              <a:t> </a:t>
            </a:r>
            <a:r>
              <a:rPr lang="en-US" dirty="0" err="1"/>
              <a:t>gia</a:t>
            </a:r>
            <a:r>
              <a:rPr lang="en-US" dirty="0"/>
              <a:t> </a:t>
            </a:r>
            <a:r>
              <a:rPr lang="en-US" dirty="0" err="1"/>
              <a:t>đình</a:t>
            </a:r>
            <a:r>
              <a:rPr lang="en-US" dirty="0"/>
              <a:t> </a:t>
            </a:r>
            <a:r>
              <a:rPr lang="en-US" dirty="0" err="1"/>
              <a:t>mình</a:t>
            </a:r>
            <a:r>
              <a:rPr lang="en-US" dirty="0"/>
              <a:t> </a:t>
            </a:r>
            <a:r>
              <a:rPr lang="en-US" dirty="0" err="1"/>
              <a:t>hoặc</a:t>
            </a:r>
            <a:r>
              <a:rPr lang="en-US" dirty="0"/>
              <a:t> </a:t>
            </a:r>
            <a:r>
              <a:rPr lang="en-US" dirty="0" err="1"/>
              <a:t>cho</a:t>
            </a:r>
            <a:r>
              <a:rPr lang="en-US" dirty="0"/>
              <a:t> </a:t>
            </a:r>
            <a:r>
              <a:rPr lang="en-US" dirty="0" err="1"/>
              <a:t>người</a:t>
            </a:r>
            <a:r>
              <a:rPr lang="en-US" dirty="0"/>
              <a:t> </a:t>
            </a:r>
            <a:r>
              <a:rPr lang="en-US" dirty="0" err="1"/>
              <a:t>khác</a:t>
            </a:r>
            <a:r>
              <a:rPr lang="en-US" dirty="0"/>
              <a:t>. </a:t>
            </a:r>
          </a:p>
        </p:txBody>
      </p:sp>
      <p:sp>
        <p:nvSpPr>
          <p:cNvPr id="4" name="TextBox 3">
            <a:extLst>
              <a:ext uri="{FF2B5EF4-FFF2-40B4-BE49-F238E27FC236}">
                <a16:creationId xmlns="" xmlns:a16="http://schemas.microsoft.com/office/drawing/2014/main" id="{1C6B454F-90A0-4FA7-8ED3-C80FE0DEA4D4}"/>
              </a:ext>
            </a:extLst>
          </p:cNvPr>
          <p:cNvSpPr txBox="1"/>
          <p:nvPr/>
        </p:nvSpPr>
        <p:spPr>
          <a:xfrm>
            <a:off x="1009650" y="3635971"/>
            <a:ext cx="1012983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Mục</a:t>
            </a:r>
            <a:r>
              <a:rPr lang="en-US" dirty="0"/>
              <a:t> </a:t>
            </a:r>
            <a:r>
              <a:rPr lang="en-US" dirty="0" err="1"/>
              <a:t>đích</a:t>
            </a:r>
            <a:r>
              <a:rPr lang="en-US" dirty="0"/>
              <a:t> </a:t>
            </a:r>
            <a:r>
              <a:rPr lang="en-US" dirty="0" err="1"/>
              <a:t>của</a:t>
            </a:r>
            <a:r>
              <a:rPr lang="en-US" dirty="0"/>
              <a:t> </a:t>
            </a:r>
            <a:r>
              <a:rPr lang="en-US" dirty="0" err="1"/>
              <a:t>hành</a:t>
            </a:r>
            <a:r>
              <a:rPr lang="en-US" dirty="0"/>
              <a:t> vi </a:t>
            </a:r>
            <a:r>
              <a:rPr lang="en-US" dirty="0" err="1"/>
              <a:t>tham</a:t>
            </a:r>
            <a:r>
              <a:rPr lang="en-US" dirty="0"/>
              <a:t> </a:t>
            </a:r>
            <a:r>
              <a:rPr lang="en-US" dirty="0" err="1"/>
              <a:t>nhũng</a:t>
            </a:r>
            <a:r>
              <a:rPr lang="en-US" dirty="0"/>
              <a:t> </a:t>
            </a:r>
            <a:r>
              <a:rPr lang="en-US" dirty="0" err="1"/>
              <a:t>phải</a:t>
            </a:r>
            <a:r>
              <a:rPr lang="en-US" dirty="0"/>
              <a:t> </a:t>
            </a:r>
            <a:r>
              <a:rPr lang="en-US" dirty="0" err="1"/>
              <a:t>là</a:t>
            </a:r>
            <a:r>
              <a:rPr lang="en-US" dirty="0"/>
              <a:t> </a:t>
            </a:r>
            <a:r>
              <a:rPr lang="en-US" dirty="0" err="1"/>
              <a:t>mục</a:t>
            </a:r>
            <a:r>
              <a:rPr lang="en-US" dirty="0"/>
              <a:t> </a:t>
            </a:r>
            <a:r>
              <a:rPr lang="en-US" dirty="0" err="1"/>
              <a:t>đích</a:t>
            </a:r>
            <a:r>
              <a:rPr lang="en-US" dirty="0"/>
              <a:t> </a:t>
            </a:r>
            <a:r>
              <a:rPr lang="en-US" dirty="0" err="1"/>
              <a:t>vụ</a:t>
            </a:r>
            <a:r>
              <a:rPr lang="en-US" dirty="0"/>
              <a:t> </a:t>
            </a:r>
            <a:r>
              <a:rPr lang="en-US" dirty="0" err="1"/>
              <a:t>lợi</a:t>
            </a:r>
            <a:r>
              <a:rPr lang="en-US" dirty="0"/>
              <a:t>. </a:t>
            </a:r>
            <a:r>
              <a:rPr lang="en-US" dirty="0" err="1"/>
              <a:t>Nếu</a:t>
            </a:r>
            <a:r>
              <a:rPr lang="en-US" dirty="0"/>
              <a:t> </a:t>
            </a:r>
            <a:r>
              <a:rPr lang="en-US" dirty="0" err="1"/>
              <a:t>chủ</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hành</a:t>
            </a:r>
            <a:r>
              <a:rPr lang="en-US" dirty="0"/>
              <a:t> vi </a:t>
            </a:r>
            <a:r>
              <a:rPr lang="en-US" dirty="0" err="1"/>
              <a:t>lợi</a:t>
            </a:r>
            <a:r>
              <a:rPr lang="en-US" dirty="0"/>
              <a:t> </a:t>
            </a:r>
            <a:r>
              <a:rPr lang="en-US" dirty="0" err="1"/>
              <a:t>dụng</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mà</a:t>
            </a:r>
            <a:r>
              <a:rPr lang="en-US" dirty="0"/>
              <a:t> </a:t>
            </a:r>
            <a:r>
              <a:rPr lang="en-US" dirty="0" err="1"/>
              <a:t>không</a:t>
            </a:r>
            <a:r>
              <a:rPr lang="en-US" dirty="0"/>
              <a:t> </a:t>
            </a:r>
            <a:r>
              <a:rPr lang="en-US" dirty="0" err="1"/>
              <a:t>xuất</a:t>
            </a:r>
            <a:r>
              <a:rPr lang="en-US" dirty="0"/>
              <a:t> </a:t>
            </a:r>
            <a:r>
              <a:rPr lang="en-US" dirty="0" err="1"/>
              <a:t>phát</a:t>
            </a:r>
            <a:r>
              <a:rPr lang="en-US" dirty="0"/>
              <a:t> </a:t>
            </a:r>
            <a:r>
              <a:rPr lang="en-US" dirty="0" err="1"/>
              <a:t>từ</a:t>
            </a:r>
            <a:r>
              <a:rPr lang="en-US" dirty="0"/>
              <a:t> </a:t>
            </a:r>
            <a:r>
              <a:rPr lang="en-US" dirty="0" err="1"/>
              <a:t>động</a:t>
            </a:r>
            <a:r>
              <a:rPr lang="en-US" dirty="0"/>
              <a:t> </a:t>
            </a:r>
            <a:r>
              <a:rPr lang="en-US" dirty="0" err="1"/>
              <a:t>cơ</a:t>
            </a:r>
            <a:r>
              <a:rPr lang="en-US" dirty="0"/>
              <a:t> </a:t>
            </a:r>
            <a:r>
              <a:rPr lang="en-US" dirty="0" err="1"/>
              <a:t>vụ</a:t>
            </a:r>
            <a:r>
              <a:rPr lang="en-US" dirty="0"/>
              <a:t> </a:t>
            </a:r>
            <a:r>
              <a:rPr lang="en-US" dirty="0" err="1"/>
              <a:t>lợi</a:t>
            </a:r>
            <a:r>
              <a:rPr lang="en-US" dirty="0"/>
              <a:t> </a:t>
            </a:r>
            <a:r>
              <a:rPr lang="en-US" dirty="0" err="1"/>
              <a:t>thì</a:t>
            </a:r>
            <a:r>
              <a:rPr lang="en-US" dirty="0"/>
              <a:t> </a:t>
            </a:r>
            <a:r>
              <a:rPr lang="en-US" dirty="0" err="1"/>
              <a:t>hành</a:t>
            </a:r>
            <a:r>
              <a:rPr lang="en-US" dirty="0"/>
              <a:t> vi </a:t>
            </a:r>
            <a:r>
              <a:rPr lang="en-US" dirty="0" err="1"/>
              <a:t>đó</a:t>
            </a:r>
            <a:r>
              <a:rPr lang="en-US" dirty="0"/>
              <a:t> </a:t>
            </a:r>
            <a:r>
              <a:rPr lang="en-US" dirty="0" err="1"/>
              <a:t>không</a:t>
            </a:r>
            <a:r>
              <a:rPr lang="en-US" dirty="0"/>
              <a:t> </a:t>
            </a:r>
            <a:r>
              <a:rPr lang="en-US" dirty="0" err="1"/>
              <a:t>là</a:t>
            </a:r>
            <a:r>
              <a:rPr lang="en-US" dirty="0"/>
              <a:t> </a:t>
            </a:r>
            <a:r>
              <a:rPr lang="en-US" dirty="0" err="1"/>
              <a:t>hành</a:t>
            </a:r>
            <a:r>
              <a:rPr lang="en-US" dirty="0"/>
              <a:t> vi </a:t>
            </a:r>
            <a:r>
              <a:rPr lang="en-US" dirty="0" err="1"/>
              <a:t>tham</a:t>
            </a:r>
            <a:r>
              <a:rPr lang="en-US" dirty="0"/>
              <a:t> </a:t>
            </a:r>
            <a:r>
              <a:rPr lang="en-US" dirty="0" err="1"/>
              <a:t>nhũng</a:t>
            </a:r>
            <a:r>
              <a:rPr lang="en-US" dirty="0"/>
              <a:t>. </a:t>
            </a:r>
            <a:r>
              <a:rPr lang="en-US" dirty="0" err="1"/>
              <a:t>Vụ</a:t>
            </a:r>
            <a:r>
              <a:rPr lang="en-US" dirty="0"/>
              <a:t> </a:t>
            </a:r>
            <a:r>
              <a:rPr lang="en-US" dirty="0" err="1"/>
              <a:t>lợi</a:t>
            </a:r>
            <a:r>
              <a:rPr lang="en-US" dirty="0"/>
              <a:t> </a:t>
            </a:r>
            <a:r>
              <a:rPr lang="en-US" dirty="0" err="1"/>
              <a:t>là</a:t>
            </a:r>
            <a:r>
              <a:rPr lang="en-US" dirty="0"/>
              <a:t> </a:t>
            </a:r>
            <a:r>
              <a:rPr lang="en-US" dirty="0" err="1"/>
              <a:t>lợi</a:t>
            </a:r>
            <a:r>
              <a:rPr lang="en-US" dirty="0"/>
              <a:t> </a:t>
            </a:r>
            <a:r>
              <a:rPr lang="en-US" dirty="0" err="1"/>
              <a:t>ích</a:t>
            </a:r>
            <a:r>
              <a:rPr lang="en-US" dirty="0"/>
              <a:t> </a:t>
            </a:r>
            <a:r>
              <a:rPr lang="en-US" dirty="0" err="1"/>
              <a:t>vật</a:t>
            </a:r>
            <a:r>
              <a:rPr lang="en-US" dirty="0"/>
              <a:t> </a:t>
            </a:r>
            <a:r>
              <a:rPr lang="en-US" dirty="0" err="1"/>
              <a:t>chất</a:t>
            </a:r>
            <a:r>
              <a:rPr lang="en-US" dirty="0"/>
              <a:t> (</a:t>
            </a:r>
            <a:r>
              <a:rPr lang="en-US" dirty="0" err="1"/>
              <a:t>tiền</a:t>
            </a:r>
            <a:r>
              <a:rPr lang="en-US" dirty="0"/>
              <a:t>, </a:t>
            </a:r>
            <a:r>
              <a:rPr lang="en-US" dirty="0" err="1"/>
              <a:t>nhà</a:t>
            </a:r>
            <a:r>
              <a:rPr lang="en-US" dirty="0"/>
              <a:t>, </a:t>
            </a:r>
            <a:r>
              <a:rPr lang="en-US" dirty="0" err="1"/>
              <a:t>đất</a:t>
            </a:r>
            <a:r>
              <a:rPr lang="en-US" dirty="0"/>
              <a:t>, </a:t>
            </a:r>
            <a:r>
              <a:rPr lang="en-US" dirty="0" err="1"/>
              <a:t>các</a:t>
            </a:r>
            <a:r>
              <a:rPr lang="en-US" dirty="0"/>
              <a:t> </a:t>
            </a:r>
            <a:r>
              <a:rPr lang="en-US" dirty="0" err="1"/>
              <a:t>vật</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hoặc</a:t>
            </a:r>
            <a:r>
              <a:rPr lang="en-US" dirty="0"/>
              <a:t> </a:t>
            </a:r>
            <a:r>
              <a:rPr lang="en-US" dirty="0" err="1"/>
              <a:t>lợi</a:t>
            </a:r>
            <a:r>
              <a:rPr lang="en-US" dirty="0"/>
              <a:t> </a:t>
            </a:r>
            <a:r>
              <a:rPr lang="en-US" dirty="0" err="1"/>
              <a:t>ích</a:t>
            </a:r>
            <a:r>
              <a:rPr lang="en-US" dirty="0"/>
              <a:t> </a:t>
            </a:r>
            <a:r>
              <a:rPr lang="en-US" dirty="0" err="1"/>
              <a:t>tinh</a:t>
            </a:r>
            <a:r>
              <a:rPr lang="en-US" dirty="0"/>
              <a:t> </a:t>
            </a:r>
            <a:r>
              <a:rPr lang="en-US" dirty="0" err="1"/>
              <a:t>thần</a:t>
            </a:r>
            <a:r>
              <a:rPr lang="en-US" dirty="0"/>
              <a:t> </a:t>
            </a:r>
            <a:r>
              <a:rPr lang="en-US" dirty="0" err="1"/>
              <a:t>mà</a:t>
            </a:r>
            <a:r>
              <a:rPr lang="en-US" dirty="0"/>
              <a:t> </a:t>
            </a:r>
            <a:r>
              <a:rPr lang="en-US" dirty="0" err="1"/>
              <a:t>người</a:t>
            </a:r>
            <a:r>
              <a:rPr lang="en-US" dirty="0"/>
              <a:t> </a:t>
            </a:r>
            <a:r>
              <a:rPr lang="en-US" dirty="0" err="1"/>
              <a:t>có</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mong</a:t>
            </a:r>
            <a:r>
              <a:rPr lang="en-US" dirty="0"/>
              <a:t> </a:t>
            </a:r>
            <a:r>
              <a:rPr lang="en-US" dirty="0" err="1"/>
              <a:t>muốn</a:t>
            </a:r>
            <a:r>
              <a:rPr lang="en-US" dirty="0"/>
              <a:t> </a:t>
            </a:r>
            <a:r>
              <a:rPr lang="en-US" dirty="0" err="1"/>
              <a:t>đạt</a:t>
            </a:r>
            <a:r>
              <a:rPr lang="en-US" dirty="0"/>
              <a:t> </a:t>
            </a:r>
            <a:r>
              <a:rPr lang="en-US" dirty="0" err="1"/>
              <a:t>được</a:t>
            </a:r>
            <a:r>
              <a:rPr lang="en-US" dirty="0"/>
              <a:t> </a:t>
            </a:r>
            <a:r>
              <a:rPr lang="en-US" dirty="0" err="1"/>
              <a:t>từ</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hành</a:t>
            </a:r>
            <a:r>
              <a:rPr lang="en-US" dirty="0"/>
              <a:t> vi </a:t>
            </a:r>
            <a:r>
              <a:rPr lang="en-US" dirty="0" err="1"/>
              <a:t>lợi</a:t>
            </a:r>
            <a:r>
              <a:rPr lang="en-US" dirty="0"/>
              <a:t> </a:t>
            </a:r>
            <a:r>
              <a:rPr lang="en-US" dirty="0" err="1"/>
              <a:t>dụng</a:t>
            </a:r>
            <a:r>
              <a:rPr lang="en-US" dirty="0"/>
              <a:t> </a:t>
            </a:r>
            <a:r>
              <a:rPr lang="en-US" dirty="0" err="1"/>
              <a:t>chức</a:t>
            </a:r>
            <a:r>
              <a:rPr lang="en-US" dirty="0"/>
              <a:t> </a:t>
            </a:r>
            <a:r>
              <a:rPr lang="en-US" dirty="0" err="1"/>
              <a:t>vụ</a:t>
            </a:r>
            <a:r>
              <a:rPr lang="en-US" dirty="0"/>
              <a:t>, </a:t>
            </a:r>
            <a:r>
              <a:rPr lang="en-US" dirty="0" err="1"/>
              <a:t>quyền</a:t>
            </a:r>
            <a:r>
              <a:rPr lang="en-US" dirty="0"/>
              <a:t> </a:t>
            </a:r>
            <a:r>
              <a:rPr lang="en-US" dirty="0" err="1"/>
              <a:t>hạn</a:t>
            </a:r>
            <a:r>
              <a:rPr lang="en-US" dirty="0"/>
              <a:t> </a:t>
            </a:r>
            <a:r>
              <a:rPr lang="en-US" dirty="0" err="1"/>
              <a:t>của</a:t>
            </a:r>
            <a:r>
              <a:rPr lang="en-US" dirty="0"/>
              <a:t> </a:t>
            </a:r>
            <a:r>
              <a:rPr lang="en-US" dirty="0" err="1"/>
              <a:t>mình</a:t>
            </a:r>
            <a:r>
              <a:rPr lang="en-US" dirty="0"/>
              <a:t>.</a:t>
            </a:r>
          </a:p>
        </p:txBody>
      </p:sp>
    </p:spTree>
    <p:extLst>
      <p:ext uri="{BB962C8B-B14F-4D97-AF65-F5344CB8AC3E}">
        <p14:creationId xmlns:p14="http://schemas.microsoft.com/office/powerpoint/2010/main" val="251075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2">
            <a:extLst>
              <a:ext uri="{FF2B5EF4-FFF2-40B4-BE49-F238E27FC236}">
                <a16:creationId xmlns="" xmlns:a16="http://schemas.microsoft.com/office/drawing/2014/main" id="{A6DA5755-7A48-4425-B166-2BD8419A5805}"/>
              </a:ext>
            </a:extLst>
          </p:cNvPr>
          <p:cNvSpPr>
            <a:spLocks noChangeArrowheads="1"/>
          </p:cNvSpPr>
          <p:nvPr/>
        </p:nvSpPr>
        <p:spPr bwMode="auto">
          <a:xfrm>
            <a:off x="1828800" y="398754"/>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buClrTx/>
              <a:buSzTx/>
              <a:buFontTx/>
              <a:buNone/>
            </a:pPr>
            <a:r>
              <a:rPr lang="en-US" altLang="en-US" sz="2800" b="1" dirty="0">
                <a:solidFill>
                  <a:srgbClr val="0000FF"/>
                </a:solidFill>
                <a:latin typeface="Arial" panose="020B0604020202020204" pitchFamily="34" charset="0"/>
              </a:rPr>
              <a:t>I. </a:t>
            </a:r>
            <a:r>
              <a:rPr lang="en-US" altLang="en-US" sz="2800" b="1" dirty="0" err="1">
                <a:solidFill>
                  <a:srgbClr val="0000FF"/>
                </a:solidFill>
                <a:latin typeface="Arial" panose="020B0604020202020204" pitchFamily="34" charset="0"/>
              </a:rPr>
              <a:t>Chiến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lược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Diễn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biến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hòa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bình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loạn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lật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đổ</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các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thế</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lực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thù</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địch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chống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phá</a:t>
            </a:r>
            <a:r>
              <a:rPr lang="en-US" altLang="en-US" sz="2800" b="1" dirty="0">
                <a:solidFill>
                  <a:srgbClr val="0000FF"/>
                </a:solidFill>
                <a:latin typeface="Arial" panose="020B0604020202020204" pitchFamily="34" charset="0"/>
              </a:rPr>
              <a:t> CNXH:</a:t>
            </a:r>
          </a:p>
        </p:txBody>
      </p:sp>
      <p:sp>
        <p:nvSpPr>
          <p:cNvPr id="8" name="Rectangle 3">
            <a:extLst>
              <a:ext uri="{FF2B5EF4-FFF2-40B4-BE49-F238E27FC236}">
                <a16:creationId xmlns="" xmlns:a16="http://schemas.microsoft.com/office/drawing/2014/main" id="{265657F1-98EF-431F-B477-2495151FF79E}"/>
              </a:ext>
            </a:extLst>
          </p:cNvPr>
          <p:cNvSpPr>
            <a:spLocks noChangeArrowheads="1"/>
          </p:cNvSpPr>
          <p:nvPr/>
        </p:nvSpPr>
        <p:spPr bwMode="auto">
          <a:xfrm>
            <a:off x="771525" y="1821925"/>
            <a:ext cx="9107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b="1" i="1" dirty="0">
                <a:solidFill>
                  <a:srgbClr val="0000FF"/>
                </a:solidFill>
                <a:latin typeface="Arial" panose="020B0604020202020204" pitchFamily="34" charset="0"/>
              </a:rPr>
              <a:t>1. “</a:t>
            </a:r>
            <a:r>
              <a:rPr lang="en-US" altLang="en-US" sz="2800" b="1" i="1" dirty="0" err="1">
                <a:solidFill>
                  <a:srgbClr val="0000FF"/>
                </a:solidFill>
                <a:latin typeface="Arial" panose="020B0604020202020204" pitchFamily="34" charset="0"/>
              </a:rPr>
              <a:t>Diễn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biến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hòa</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bình</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và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sự</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hình</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thành</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phát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triển</a:t>
            </a:r>
            <a:r>
              <a:rPr lang="en-US" altLang="en-US" sz="2800" b="1" i="1" dirty="0">
                <a:solidFill>
                  <a:srgbClr val="0000FF"/>
                </a:solidFill>
                <a:latin typeface="Arial" panose="020B0604020202020204" pitchFamily="34" charset="0"/>
              </a:rPr>
              <a:t>:</a:t>
            </a:r>
            <a:r>
              <a:rPr lang="en-US" altLang="en-US" sz="2800" dirty="0">
                <a:solidFill>
                  <a:srgbClr val="0000FF"/>
                </a:solidFill>
                <a:latin typeface="Arial" panose="020B0604020202020204" pitchFamily="34" charset="0"/>
              </a:rPr>
              <a:t> </a:t>
            </a:r>
          </a:p>
        </p:txBody>
      </p:sp>
      <p:sp>
        <p:nvSpPr>
          <p:cNvPr id="9" name="Rectangle 4">
            <a:extLst>
              <a:ext uri="{FF2B5EF4-FFF2-40B4-BE49-F238E27FC236}">
                <a16:creationId xmlns="" xmlns:a16="http://schemas.microsoft.com/office/drawing/2014/main" id="{E44159AB-9998-47BA-AA40-CABECE29C553}"/>
              </a:ext>
            </a:extLst>
          </p:cNvPr>
          <p:cNvSpPr>
            <a:spLocks noChangeArrowheads="1"/>
          </p:cNvSpPr>
          <p:nvPr/>
        </p:nvSpPr>
        <p:spPr bwMode="auto">
          <a:xfrm>
            <a:off x="1200150" y="2313816"/>
            <a:ext cx="269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b="1" i="1" dirty="0">
                <a:solidFill>
                  <a:srgbClr val="0000FF"/>
                </a:solidFill>
                <a:latin typeface="Arial" panose="020B0604020202020204" pitchFamily="34" charset="0"/>
              </a:rPr>
              <a:t>1.1. </a:t>
            </a:r>
            <a:r>
              <a:rPr lang="en-US" altLang="en-US" sz="2800" b="1" i="1" dirty="0" err="1">
                <a:solidFill>
                  <a:srgbClr val="0000FF"/>
                </a:solidFill>
                <a:latin typeface="Arial" panose="020B0604020202020204" pitchFamily="34" charset="0"/>
              </a:rPr>
              <a:t>Khái</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niệm</a:t>
            </a:r>
            <a:r>
              <a:rPr lang="en-US" altLang="en-US" sz="2800" b="1" i="1" dirty="0">
                <a:solidFill>
                  <a:srgbClr val="0000FF"/>
                </a:solidFill>
                <a:latin typeface="Arial" panose="020B0604020202020204" pitchFamily="34" charset="0"/>
              </a:rPr>
              <a:t>:</a:t>
            </a:r>
          </a:p>
        </p:txBody>
      </p:sp>
      <p:sp>
        <p:nvSpPr>
          <p:cNvPr id="10" name="Text Box 8">
            <a:extLst>
              <a:ext uri="{FF2B5EF4-FFF2-40B4-BE49-F238E27FC236}">
                <a16:creationId xmlns="" xmlns:a16="http://schemas.microsoft.com/office/drawing/2014/main" id="{C1C4B79A-02A6-418B-9ADB-05C3AA070FF7}"/>
              </a:ext>
            </a:extLst>
          </p:cNvPr>
          <p:cNvSpPr txBox="1">
            <a:spLocks noChangeArrowheads="1"/>
          </p:cNvSpPr>
          <p:nvPr/>
        </p:nvSpPr>
        <p:spPr bwMode="auto">
          <a:xfrm>
            <a:off x="1123950" y="3048000"/>
            <a:ext cx="9839324"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sz="2800" b="1" i="1" dirty="0">
                <a:solidFill>
                  <a:srgbClr val="0000FF"/>
                </a:solidFill>
                <a:latin typeface="Arial" panose="020B0604020202020204" pitchFamily="34" charset="0"/>
              </a:rPr>
              <a:t>“</a:t>
            </a:r>
            <a:r>
              <a:rPr lang="en-US" altLang="en-US" sz="2800" b="1" i="1" dirty="0" err="1">
                <a:solidFill>
                  <a:srgbClr val="0000FF"/>
                </a:solidFill>
                <a:latin typeface="Arial" panose="020B0604020202020204" pitchFamily="34" charset="0"/>
              </a:rPr>
              <a:t>Diễn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biến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hòa</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bình</a:t>
            </a:r>
            <a:r>
              <a:rPr lang="en-US" altLang="en-US" sz="2800" b="1" i="1" dirty="0">
                <a:solidFill>
                  <a:srgbClr val="0000FF"/>
                </a:solidFill>
                <a:latin typeface="Arial" panose="020B0604020202020204" pitchFamily="34" charset="0"/>
              </a:rPr>
              <a:t>” (“DBHB”) </a:t>
            </a:r>
            <a:r>
              <a:rPr lang="en-US" altLang="en-US" sz="2800" b="1" i="1" dirty="0" err="1">
                <a:solidFill>
                  <a:srgbClr val="0000FF"/>
                </a:solidFill>
                <a:latin typeface="Arial" panose="020B0604020202020204" pitchFamily="34" charset="0"/>
              </a:rPr>
              <a:t>là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chiến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lược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cơ</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bản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nhằm</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lật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đổ</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chế</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độ</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chính</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trị</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của</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các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nước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tiến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bộ</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trước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hết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các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nước</a:t>
            </a:r>
            <a:r>
              <a:rPr lang="en-US" altLang="en-US" sz="2800" b="1" i="1" dirty="0">
                <a:solidFill>
                  <a:srgbClr val="0000FF"/>
                </a:solidFill>
                <a:latin typeface="Arial" panose="020B0604020202020204" pitchFamily="34" charset="0"/>
              </a:rPr>
              <a:t> XHCN </a:t>
            </a:r>
            <a:r>
              <a:rPr lang="en-US" altLang="en-US" sz="2800" b="1" i="1" dirty="0" err="1">
                <a:solidFill>
                  <a:srgbClr val="0000FF"/>
                </a:solidFill>
                <a:latin typeface="Arial" panose="020B0604020202020204" pitchFamily="34" charset="0"/>
              </a:rPr>
              <a:t>từ</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bên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trong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bằng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biện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pháp</a:t>
            </a:r>
            <a:r>
              <a:rPr lang="en-US" altLang="en-US" sz="2800" b="1" i="1" dirty="0">
                <a:solidFill>
                  <a:srgbClr val="0000FF"/>
                </a:solidFill>
                <a:latin typeface="Arial" panose="020B0604020202020204" pitchFamily="34" charset="0"/>
              </a:rPr>
              <a:t> phi </a:t>
            </a:r>
            <a:r>
              <a:rPr lang="en-US" altLang="en-US" sz="2800" b="1" i="1" dirty="0" err="1">
                <a:solidFill>
                  <a:srgbClr val="0000FF"/>
                </a:solidFill>
                <a:latin typeface="Arial" panose="020B0604020202020204" pitchFamily="34" charset="0"/>
              </a:rPr>
              <a:t>quân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sự</a:t>
            </a:r>
            <a:r>
              <a:rPr lang="en-US" altLang="en-US" sz="2800" b="1" i="1" dirty="0">
                <a:solidFill>
                  <a:srgbClr val="0000FF"/>
                </a:solidFill>
                <a:latin typeface="Arial" panose="020B0604020202020204" pitchFamily="34" charset="0"/>
              </a:rPr>
              <a:t> do </a:t>
            </a:r>
            <a:r>
              <a:rPr lang="en-US" altLang="en-US" sz="2800" b="1" i="1" dirty="0" err="1">
                <a:solidFill>
                  <a:srgbClr val="0000FF"/>
                </a:solidFill>
                <a:latin typeface="Arial" panose="020B0604020202020204" pitchFamily="34" charset="0"/>
              </a:rPr>
              <a:t>chủ</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nghĩa</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đế</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quốc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và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các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thế</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lực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phản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động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tiến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hành</a:t>
            </a:r>
            <a:r>
              <a:rPr lang="en-US" altLang="en-US" sz="2800" b="1" i="1" dirty="0">
                <a:solidFill>
                  <a:srgbClr val="0000FF"/>
                </a:solidFill>
                <a:latin typeface="Arial" panose="020B0604020202020204" pitchFamily="34" charset="0"/>
              </a:rPr>
              <a:t>.</a:t>
            </a:r>
          </a:p>
          <a:p>
            <a:pPr eaLnBrk="1" hangingPunct="1">
              <a:spcBef>
                <a:spcPct val="50000"/>
              </a:spcBef>
              <a:buClrTx/>
              <a:buSzTx/>
              <a:buFontTx/>
              <a:buNone/>
            </a:pPr>
            <a:endParaRPr lang="en-US" altLang="en-US" sz="2800" b="1" i="1" dirty="0">
              <a:solidFill>
                <a:srgbClr val="0000FF"/>
              </a:solidFill>
              <a:latin typeface="Arial" panose="020B0604020202020204" pitchFamily="34" charset="0"/>
            </a:endParaRPr>
          </a:p>
        </p:txBody>
      </p:sp>
    </p:spTree>
    <p:extLst>
      <p:ext uri="{BB962C8B-B14F-4D97-AF65-F5344CB8AC3E}">
        <p14:creationId xmlns:p14="http://schemas.microsoft.com/office/powerpoint/2010/main" val="164885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ppt_x</p:attrName>
                                        </p:attrNameLst>
                                      </p:cBhvr>
                                      <p:tavLst>
                                        <p:tav tm="0">
                                          <p:val>
                                            <p:strVal val="#ppt_x-.2"/>
                                          </p:val>
                                        </p:tav>
                                        <p:tav tm="100000">
                                          <p:val>
                                            <p:strVal val="#ppt_x"/>
                                          </p:val>
                                        </p:tav>
                                      </p:tavLst>
                                    </p:anim>
                                    <p:anim calcmode="lin" valueType="num">
                                      <p:cBhvr>
                                        <p:cTn id="15"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Flowchart: Stored Data 8">
            <a:extLst>
              <a:ext uri="{FF2B5EF4-FFF2-40B4-BE49-F238E27FC236}">
                <a16:creationId xmlns="" xmlns:a16="http://schemas.microsoft.com/office/drawing/2014/main" id="{E73F3D54-3C99-4823-9F02-3106C5C80853}"/>
              </a:ext>
            </a:extLst>
          </p:cNvPr>
          <p:cNvSpPr/>
          <p:nvPr/>
        </p:nvSpPr>
        <p:spPr>
          <a:xfrm>
            <a:off x="2000249" y="220117"/>
            <a:ext cx="4295776" cy="1425803"/>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 xmlns:a16="http://schemas.microsoft.com/office/drawing/2014/main" id="{9B62043C-317E-48A9-A691-F730EBD71DC8}"/>
              </a:ext>
            </a:extLst>
          </p:cNvPr>
          <p:cNvSpPr/>
          <p:nvPr/>
        </p:nvSpPr>
        <p:spPr>
          <a:xfrm rot="10800000">
            <a:off x="6296025" y="220116"/>
            <a:ext cx="3984444" cy="142580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66DCAB-1A6C-4A5A-BDD2-918669167111}"/>
              </a:ext>
            </a:extLst>
          </p:cNvPr>
          <p:cNvSpPr txBox="1"/>
          <p:nvPr/>
        </p:nvSpPr>
        <p:spPr>
          <a:xfrm>
            <a:off x="2234168" y="363997"/>
            <a:ext cx="7723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solidFill>
                  <a:srgbClr val="FFFF00"/>
                </a:solidFill>
              </a:rPr>
              <a:t>Đ</a:t>
            </a:r>
            <a:r>
              <a:rPr lang="vi-VN" sz="2000" dirty="0">
                <a:solidFill>
                  <a:srgbClr val="FFFF00"/>
                </a:solidFill>
              </a:rPr>
              <a:t>ể đấu tranh </a:t>
            </a:r>
            <a:r>
              <a:rPr lang="en-US" sz="2000" dirty="0" err="1">
                <a:solidFill>
                  <a:srgbClr val="FFFF00"/>
                </a:solidFill>
              </a:rPr>
              <a:t>làm</a:t>
            </a:r>
            <a:r>
              <a:rPr lang="en-US" sz="2000" dirty="0">
                <a:solidFill>
                  <a:srgbClr val="FFFF00"/>
                </a:solidFill>
              </a:rPr>
              <a:t> </a:t>
            </a:r>
            <a:r>
              <a:rPr lang="en-US" sz="2000" dirty="0" err="1">
                <a:solidFill>
                  <a:srgbClr val="FFFF00"/>
                </a:solidFill>
              </a:rPr>
              <a:t>thất</a:t>
            </a:r>
            <a:r>
              <a:rPr lang="en-US" sz="2000" dirty="0">
                <a:solidFill>
                  <a:srgbClr val="FFFF00"/>
                </a:solidFill>
              </a:rPr>
              <a:t> </a:t>
            </a:r>
            <a:r>
              <a:rPr lang="en-US" sz="2000" dirty="0" err="1">
                <a:solidFill>
                  <a:srgbClr val="FFFF00"/>
                </a:solidFill>
              </a:rPr>
              <a:t>bại</a:t>
            </a:r>
            <a:r>
              <a:rPr lang="vi-VN" sz="2000" dirty="0">
                <a:solidFill>
                  <a:srgbClr val="FFFF00"/>
                </a:solidFill>
              </a:rPr>
              <a:t> chiến lược “Diễn biến hòa bình”, bạo loạn lật đổ của các thế lực thù địch, </a:t>
            </a:r>
            <a:r>
              <a:rPr lang="en-US" sz="2000" dirty="0" err="1">
                <a:solidFill>
                  <a:srgbClr val="FFFF00"/>
                </a:solidFill>
              </a:rPr>
              <a:t>tại</a:t>
            </a:r>
            <a:r>
              <a:rPr lang="en-US" sz="2000" dirty="0">
                <a:solidFill>
                  <a:srgbClr val="FFFF00"/>
                </a:solidFill>
              </a:rPr>
              <a:t> </a:t>
            </a:r>
            <a:r>
              <a:rPr lang="en-US" sz="2000" dirty="0" err="1">
                <a:solidFill>
                  <a:srgbClr val="FFFF00"/>
                </a:solidFill>
              </a:rPr>
              <a:t>sao</a:t>
            </a:r>
            <a:r>
              <a:rPr lang="en-US" sz="2000" dirty="0">
                <a:solidFill>
                  <a:srgbClr val="FFFF00"/>
                </a:solidFill>
              </a:rPr>
              <a:t> </a:t>
            </a:r>
            <a:r>
              <a:rPr lang="vi-VN" sz="2000" dirty="0">
                <a:solidFill>
                  <a:srgbClr val="FFFF00"/>
                </a:solidFill>
              </a:rPr>
              <a:t>chúng ta phải chống tham nhũng?</a:t>
            </a:r>
            <a:endParaRPr lang="en-US" sz="2000" dirty="0">
              <a:solidFill>
                <a:srgbClr val="FFFF00"/>
              </a:solidFill>
            </a:endParaRPr>
          </a:p>
        </p:txBody>
      </p:sp>
      <p:sp>
        <p:nvSpPr>
          <p:cNvPr id="3" name="TextBox 2">
            <a:extLst>
              <a:ext uri="{FF2B5EF4-FFF2-40B4-BE49-F238E27FC236}">
                <a16:creationId xmlns="" xmlns:a16="http://schemas.microsoft.com/office/drawing/2014/main" id="{881D4095-376B-4550-A6C7-51DB98E5C4C7}"/>
              </a:ext>
            </a:extLst>
          </p:cNvPr>
          <p:cNvSpPr txBox="1"/>
          <p:nvPr/>
        </p:nvSpPr>
        <p:spPr>
          <a:xfrm>
            <a:off x="1209675" y="1866035"/>
            <a:ext cx="9070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a:t>
            </a:r>
            <a:r>
              <a:rPr lang="en-US" dirty="0"/>
              <a:t>Do </a:t>
            </a:r>
            <a:r>
              <a:rPr lang="en-US" dirty="0" err="1"/>
              <a:t>tác</a:t>
            </a:r>
            <a:r>
              <a:rPr lang="en-US" dirty="0"/>
              <a:t> </a:t>
            </a:r>
            <a:r>
              <a:rPr lang="en-US" dirty="0" err="1"/>
              <a:t>hại</a:t>
            </a:r>
            <a:r>
              <a:rPr lang="en-US" dirty="0"/>
              <a:t> </a:t>
            </a:r>
            <a:r>
              <a:rPr lang="en-US" dirty="0" err="1"/>
              <a:t>của</a:t>
            </a:r>
            <a:r>
              <a:rPr lang="en-US" dirty="0"/>
              <a:t> </a:t>
            </a:r>
            <a:r>
              <a:rPr lang="en-US" dirty="0" err="1"/>
              <a:t>tham</a:t>
            </a:r>
            <a:r>
              <a:rPr lang="en-US" dirty="0"/>
              <a:t> </a:t>
            </a:r>
            <a:r>
              <a:rPr lang="en-US" dirty="0" err="1"/>
              <a:t>nhũng</a:t>
            </a:r>
            <a:r>
              <a:rPr lang="vi-VN" dirty="0"/>
              <a:t> đối với </a:t>
            </a:r>
            <a:r>
              <a:rPr lang="en-US" dirty="0" err="1"/>
              <a:t>đất</a:t>
            </a:r>
            <a:r>
              <a:rPr lang="en-US" dirty="0"/>
              <a:t> </a:t>
            </a:r>
            <a:r>
              <a:rPr lang="en-US" dirty="0" err="1"/>
              <a:t>nước</a:t>
            </a:r>
            <a:r>
              <a:rPr lang="en-US" dirty="0"/>
              <a:t> </a:t>
            </a:r>
          </a:p>
        </p:txBody>
      </p:sp>
      <p:sp>
        <p:nvSpPr>
          <p:cNvPr id="4" name="Arrow: Right 3">
            <a:extLst>
              <a:ext uri="{FF2B5EF4-FFF2-40B4-BE49-F238E27FC236}">
                <a16:creationId xmlns="" xmlns:a16="http://schemas.microsoft.com/office/drawing/2014/main" id="{814C3D8A-1DD0-4087-A491-4441A8D79E04}"/>
              </a:ext>
            </a:extLst>
          </p:cNvPr>
          <p:cNvSpPr/>
          <p:nvPr/>
        </p:nvSpPr>
        <p:spPr>
          <a:xfrm>
            <a:off x="1085851" y="2508626"/>
            <a:ext cx="2133599" cy="3606424"/>
          </a:xfrm>
          <a:prstGeom prst="rightArrow">
            <a:avLst>
              <a:gd name="adj1" fmla="val 50000"/>
              <a:gd name="adj2" fmla="val 48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92C9C499-1E3B-4294-8EA6-CB381B3C9A5B}"/>
              </a:ext>
            </a:extLst>
          </p:cNvPr>
          <p:cNvSpPr txBox="1"/>
          <p:nvPr/>
        </p:nvSpPr>
        <p:spPr>
          <a:xfrm>
            <a:off x="1085851" y="3896339"/>
            <a:ext cx="1933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Tác</a:t>
            </a:r>
            <a:r>
              <a:rPr lang="en-US" dirty="0"/>
              <a:t> </a:t>
            </a:r>
            <a:r>
              <a:rPr lang="en-US" dirty="0" err="1"/>
              <a:t>hại</a:t>
            </a:r>
            <a:r>
              <a:rPr lang="en-US" dirty="0"/>
              <a:t> </a:t>
            </a:r>
            <a:r>
              <a:rPr lang="en-US" dirty="0" err="1"/>
              <a:t>về</a:t>
            </a:r>
            <a:r>
              <a:rPr lang="en-US" dirty="0"/>
              <a:t> </a:t>
            </a:r>
            <a:r>
              <a:rPr lang="en-US" dirty="0" err="1"/>
              <a:t>chính</a:t>
            </a:r>
            <a:r>
              <a:rPr lang="en-US" dirty="0"/>
              <a:t> </a:t>
            </a:r>
            <a:r>
              <a:rPr lang="en-US" dirty="0" err="1"/>
              <a:t>trị</a:t>
            </a:r>
            <a:r>
              <a:rPr lang="en-US" dirty="0"/>
              <a:t>: </a:t>
            </a:r>
          </a:p>
        </p:txBody>
      </p:sp>
      <p:sp>
        <p:nvSpPr>
          <p:cNvPr id="14" name="TextBox 13">
            <a:extLst>
              <a:ext uri="{FF2B5EF4-FFF2-40B4-BE49-F238E27FC236}">
                <a16:creationId xmlns="" xmlns:a16="http://schemas.microsoft.com/office/drawing/2014/main" id="{8FBF1DB1-0229-4D5C-A68C-55A0F784896D}"/>
              </a:ext>
            </a:extLst>
          </p:cNvPr>
          <p:cNvSpPr txBox="1"/>
          <p:nvPr/>
        </p:nvSpPr>
        <p:spPr>
          <a:xfrm>
            <a:off x="3219450" y="2469437"/>
            <a:ext cx="78866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err="1"/>
              <a:t>Tham</a:t>
            </a:r>
            <a:r>
              <a:rPr lang="en-US" sz="2000" dirty="0"/>
              <a:t> </a:t>
            </a:r>
            <a:r>
              <a:rPr lang="en-US" sz="2000" dirty="0" err="1"/>
              <a:t>nhũng</a:t>
            </a:r>
            <a:r>
              <a:rPr lang="en-US" sz="2000" dirty="0"/>
              <a:t> </a:t>
            </a:r>
            <a:r>
              <a:rPr lang="en-US" sz="2000" dirty="0" err="1"/>
              <a:t>là</a:t>
            </a:r>
            <a:r>
              <a:rPr lang="en-US" sz="2000" dirty="0"/>
              <a:t> </a:t>
            </a:r>
            <a:r>
              <a:rPr lang="en-US" sz="2000" dirty="0" err="1"/>
              <a:t>trở</a:t>
            </a:r>
            <a:r>
              <a:rPr lang="en-US" sz="2000" dirty="0"/>
              <a:t> </a:t>
            </a:r>
            <a:r>
              <a:rPr lang="en-US" sz="2000" dirty="0" err="1"/>
              <a:t>lực</a:t>
            </a:r>
            <a:r>
              <a:rPr lang="en-US" sz="2000" dirty="0"/>
              <a:t> </a:t>
            </a:r>
            <a:r>
              <a:rPr lang="en-US" sz="2000" dirty="0" err="1"/>
              <a:t>lớn</a:t>
            </a:r>
            <a:r>
              <a:rPr lang="en-US" sz="2000" dirty="0"/>
              <a:t> </a:t>
            </a:r>
            <a:r>
              <a:rPr lang="en-US" sz="2000" dirty="0" err="1"/>
              <a:t>đối</a:t>
            </a:r>
            <a:r>
              <a:rPr lang="en-US" sz="2000" dirty="0"/>
              <a:t> </a:t>
            </a:r>
            <a:r>
              <a:rPr lang="en-US" sz="2000" dirty="0" err="1"/>
              <a:t>với</a:t>
            </a:r>
            <a:r>
              <a:rPr lang="en-US" sz="2000" dirty="0"/>
              <a:t> </a:t>
            </a:r>
            <a:r>
              <a:rPr lang="en-US" sz="2000" dirty="0" err="1"/>
              <a:t>quá</a:t>
            </a:r>
            <a:r>
              <a:rPr lang="en-US" sz="2000" dirty="0"/>
              <a:t> </a:t>
            </a:r>
            <a:r>
              <a:rPr lang="en-US" sz="2000" dirty="0" err="1"/>
              <a:t>trình</a:t>
            </a:r>
            <a:r>
              <a:rPr lang="en-US" sz="2000" dirty="0"/>
              <a:t> </a:t>
            </a:r>
            <a:r>
              <a:rPr lang="en-US" sz="2000" dirty="0" err="1"/>
              <a:t>đổi</a:t>
            </a:r>
            <a:r>
              <a:rPr lang="en-US" sz="2000" dirty="0"/>
              <a:t> </a:t>
            </a:r>
            <a:r>
              <a:rPr lang="en-US" sz="2000" dirty="0" err="1"/>
              <a:t>mới</a:t>
            </a:r>
            <a:r>
              <a:rPr lang="en-US" sz="2000" dirty="0"/>
              <a:t> </a:t>
            </a:r>
            <a:r>
              <a:rPr lang="en-US" sz="2000" dirty="0" err="1"/>
              <a:t>đất</a:t>
            </a:r>
            <a:r>
              <a:rPr lang="en-US" sz="2000" dirty="0"/>
              <a:t> </a:t>
            </a:r>
            <a:r>
              <a:rPr lang="en-US" sz="2000" dirty="0" err="1"/>
              <a:t>nước</a:t>
            </a:r>
            <a:r>
              <a:rPr lang="en-US" sz="2000" dirty="0"/>
              <a:t> </a:t>
            </a:r>
            <a:r>
              <a:rPr lang="en-US" sz="2000" dirty="0" err="1"/>
              <a:t>và</a:t>
            </a:r>
            <a:r>
              <a:rPr lang="en-US" sz="2000" dirty="0"/>
              <a:t> </a:t>
            </a:r>
            <a:r>
              <a:rPr lang="en-US" sz="2000" dirty="0" err="1"/>
              <a:t>làm</a:t>
            </a:r>
            <a:r>
              <a:rPr lang="en-US" sz="2000" dirty="0"/>
              <a:t> </a:t>
            </a:r>
            <a:r>
              <a:rPr lang="en-US" sz="2000" dirty="0" err="1"/>
              <a:t>xói</a:t>
            </a:r>
            <a:r>
              <a:rPr lang="en-US" sz="2000" dirty="0"/>
              <a:t> </a:t>
            </a:r>
            <a:r>
              <a:rPr lang="en-US" sz="2000" dirty="0" err="1"/>
              <a:t>mòn</a:t>
            </a:r>
            <a:r>
              <a:rPr lang="en-US" sz="2000" dirty="0"/>
              <a:t> </a:t>
            </a:r>
            <a:r>
              <a:rPr lang="en-US" sz="2000" dirty="0" err="1"/>
              <a:t>lòng</a:t>
            </a:r>
            <a:r>
              <a:rPr lang="en-US" sz="2000" dirty="0"/>
              <a:t> tin </a:t>
            </a:r>
            <a:r>
              <a:rPr lang="en-US" sz="2000" dirty="0" err="1"/>
              <a:t>của</a:t>
            </a:r>
            <a:r>
              <a:rPr lang="en-US" sz="2000" dirty="0"/>
              <a:t> </a:t>
            </a:r>
            <a:r>
              <a:rPr lang="en-US" sz="2000" dirty="0" err="1"/>
              <a:t>nhân</a:t>
            </a:r>
            <a:r>
              <a:rPr lang="en-US" sz="2000" dirty="0"/>
              <a:t> </a:t>
            </a:r>
            <a:r>
              <a:rPr lang="en-US" sz="2000" dirty="0" err="1"/>
              <a:t>dân</a:t>
            </a:r>
            <a:r>
              <a:rPr lang="en-US" sz="2000" dirty="0"/>
              <a:t> </a:t>
            </a:r>
            <a:r>
              <a:rPr lang="en-US" sz="2000" dirty="0" err="1"/>
              <a:t>đối</a:t>
            </a:r>
            <a:r>
              <a:rPr lang="en-US" sz="2000" dirty="0"/>
              <a:t> </a:t>
            </a:r>
            <a:r>
              <a:rPr lang="en-US" sz="2000" dirty="0" err="1"/>
              <a:t>với</a:t>
            </a:r>
            <a:r>
              <a:rPr lang="en-US" sz="2000" dirty="0"/>
              <a:t> </a:t>
            </a:r>
            <a:r>
              <a:rPr lang="en-US" sz="2000" dirty="0" err="1"/>
              <a:t>Đảng</a:t>
            </a:r>
            <a:r>
              <a:rPr lang="en-US" sz="2000" dirty="0"/>
              <a:t>, </a:t>
            </a:r>
            <a:r>
              <a:rPr lang="en-US" sz="2000" dirty="0" err="1"/>
              <a:t>Nhà</a:t>
            </a:r>
            <a:r>
              <a:rPr lang="en-US" sz="2000" dirty="0"/>
              <a:t> </a:t>
            </a:r>
            <a:r>
              <a:rPr lang="en-US" sz="2000" dirty="0" err="1"/>
              <a:t>nước</a:t>
            </a:r>
            <a:r>
              <a:rPr lang="en-US" sz="2000" dirty="0"/>
              <a:t>, </a:t>
            </a:r>
            <a:r>
              <a:rPr lang="en-US" sz="2000" dirty="0" err="1"/>
              <a:t>đối</a:t>
            </a:r>
            <a:r>
              <a:rPr lang="en-US" sz="2000" dirty="0"/>
              <a:t> </a:t>
            </a:r>
            <a:r>
              <a:rPr lang="en-US" sz="2000" dirty="0" err="1"/>
              <a:t>với</a:t>
            </a:r>
            <a:r>
              <a:rPr lang="en-US" sz="2000" dirty="0"/>
              <a:t> </a:t>
            </a:r>
            <a:r>
              <a:rPr lang="en-US" sz="2000" dirty="0" err="1"/>
              <a:t>sự</a:t>
            </a:r>
            <a:r>
              <a:rPr lang="en-US" sz="2000" dirty="0"/>
              <a:t> </a:t>
            </a:r>
            <a:r>
              <a:rPr lang="en-US" sz="2000" dirty="0" err="1"/>
              <a:t>nghiệp</a:t>
            </a:r>
            <a:r>
              <a:rPr lang="en-US" sz="2000" dirty="0"/>
              <a:t> </a:t>
            </a:r>
            <a:r>
              <a:rPr lang="en-US" sz="2000" dirty="0" err="1"/>
              <a:t>xây</a:t>
            </a:r>
            <a:r>
              <a:rPr lang="en-US" sz="2000" dirty="0"/>
              <a:t> </a:t>
            </a:r>
            <a:r>
              <a:rPr lang="en-US" sz="2000" dirty="0" err="1"/>
              <a:t>dựng</a:t>
            </a:r>
            <a:r>
              <a:rPr lang="en-US" sz="2000" dirty="0"/>
              <a:t> </a:t>
            </a:r>
            <a:r>
              <a:rPr lang="en-US" sz="2000" dirty="0" err="1"/>
              <a:t>đất</a:t>
            </a:r>
            <a:r>
              <a:rPr lang="en-US" sz="2000" dirty="0"/>
              <a:t> </a:t>
            </a:r>
            <a:r>
              <a:rPr lang="en-US" sz="2000" dirty="0" err="1"/>
              <a:t>nước</a:t>
            </a:r>
            <a:r>
              <a:rPr lang="en-US" sz="2000" dirty="0"/>
              <a:t>, </a:t>
            </a:r>
            <a:r>
              <a:rPr lang="en-US" sz="2000" dirty="0" err="1"/>
              <a:t>tiến</a:t>
            </a:r>
            <a:r>
              <a:rPr lang="en-US" sz="2000" dirty="0"/>
              <a:t> </a:t>
            </a:r>
            <a:r>
              <a:rPr lang="en-US" sz="2000" dirty="0" err="1"/>
              <a:t>lên</a:t>
            </a:r>
            <a:r>
              <a:rPr lang="en-US" sz="2000" dirty="0"/>
              <a:t> </a:t>
            </a:r>
            <a:r>
              <a:rPr lang="en-US" sz="2000" dirty="0" err="1"/>
              <a:t>chủ</a:t>
            </a:r>
            <a:r>
              <a:rPr lang="en-US" sz="2000" dirty="0"/>
              <a:t> </a:t>
            </a:r>
            <a:r>
              <a:rPr lang="en-US" sz="2000" dirty="0" err="1"/>
              <a:t>nghĩa</a:t>
            </a:r>
            <a:r>
              <a:rPr lang="en-US" sz="2000" dirty="0"/>
              <a:t> </a:t>
            </a:r>
            <a:r>
              <a:rPr lang="en-US" sz="2000" dirty="0" err="1"/>
              <a:t>xã</a:t>
            </a:r>
            <a:r>
              <a:rPr lang="en-US" sz="2000" dirty="0"/>
              <a:t> </a:t>
            </a:r>
            <a:r>
              <a:rPr lang="en-US" sz="2000" dirty="0" err="1"/>
              <a:t>hội</a:t>
            </a:r>
            <a:r>
              <a:rPr lang="en-US" sz="2000" dirty="0"/>
              <a:t>.</a:t>
            </a:r>
          </a:p>
        </p:txBody>
      </p:sp>
      <p:sp>
        <p:nvSpPr>
          <p:cNvPr id="15" name="TextBox 14">
            <a:extLst>
              <a:ext uri="{FF2B5EF4-FFF2-40B4-BE49-F238E27FC236}">
                <a16:creationId xmlns="" xmlns:a16="http://schemas.microsoft.com/office/drawing/2014/main" id="{014D921C-495D-46A3-826B-27A9254D7769}"/>
              </a:ext>
            </a:extLst>
          </p:cNvPr>
          <p:cNvSpPr txBox="1"/>
          <p:nvPr/>
        </p:nvSpPr>
        <p:spPr>
          <a:xfrm>
            <a:off x="3219450" y="3743325"/>
            <a:ext cx="78866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a:t>
            </a:r>
            <a:r>
              <a:rPr lang="en-US" dirty="0" err="1"/>
              <a:t>Tệ</a:t>
            </a:r>
            <a:r>
              <a:rPr lang="en-US" dirty="0"/>
              <a:t> </a:t>
            </a:r>
            <a:r>
              <a:rPr lang="en-US" dirty="0" err="1"/>
              <a:t>tham</a:t>
            </a:r>
            <a:r>
              <a:rPr lang="en-US" dirty="0"/>
              <a:t> </a:t>
            </a:r>
            <a:r>
              <a:rPr lang="en-US" dirty="0" err="1"/>
              <a:t>nhũng</a:t>
            </a:r>
            <a:r>
              <a:rPr lang="en-US" dirty="0"/>
              <a:t>, </a:t>
            </a:r>
            <a:r>
              <a:rPr lang="en-US" dirty="0" err="1"/>
              <a:t>hối</a:t>
            </a:r>
            <a:r>
              <a:rPr lang="en-US" dirty="0"/>
              <a:t> </a:t>
            </a:r>
            <a:r>
              <a:rPr lang="en-US" dirty="0" err="1"/>
              <a:t>lộ</a:t>
            </a:r>
            <a:r>
              <a:rPr lang="en-US" dirty="0"/>
              <a:t>, </a:t>
            </a:r>
            <a:r>
              <a:rPr lang="en-US" dirty="0" err="1"/>
              <a:t>ăn</a:t>
            </a:r>
            <a:r>
              <a:rPr lang="en-US" dirty="0"/>
              <a:t> </a:t>
            </a:r>
            <a:r>
              <a:rPr lang="en-US" dirty="0" err="1"/>
              <a:t>chơi</a:t>
            </a:r>
            <a:r>
              <a:rPr lang="en-US" dirty="0"/>
              <a:t> </a:t>
            </a:r>
            <a:r>
              <a:rPr lang="en-US" dirty="0" err="1"/>
              <a:t>phung</a:t>
            </a:r>
            <a:r>
              <a:rPr lang="en-US" dirty="0"/>
              <a:t> </a:t>
            </a:r>
            <a:r>
              <a:rPr lang="en-US" dirty="0" err="1"/>
              <a:t>phí</a:t>
            </a:r>
            <a:r>
              <a:rPr lang="en-US" dirty="0"/>
              <a:t> </a:t>
            </a:r>
            <a:r>
              <a:rPr lang="en-US" dirty="0" err="1"/>
              <a:t>tài</a:t>
            </a:r>
            <a:r>
              <a:rPr lang="en-US" dirty="0"/>
              <a:t> </a:t>
            </a:r>
            <a:r>
              <a:rPr lang="en-US" dirty="0" err="1"/>
              <a:t>sản</a:t>
            </a:r>
            <a:r>
              <a:rPr lang="en-US" dirty="0"/>
              <a:t> </a:t>
            </a:r>
            <a:r>
              <a:rPr lang="en-US" dirty="0" err="1"/>
              <a:t>của</a:t>
            </a:r>
            <a:r>
              <a:rPr lang="en-US" dirty="0"/>
              <a:t> </a:t>
            </a:r>
            <a:r>
              <a:rPr lang="en-US" dirty="0" err="1"/>
              <a:t>nhân</a:t>
            </a:r>
            <a:r>
              <a:rPr lang="en-US" dirty="0"/>
              <a:t> </a:t>
            </a:r>
            <a:r>
              <a:rPr lang="en-US" dirty="0" err="1"/>
              <a:t>dân</a:t>
            </a:r>
            <a:r>
              <a:rPr lang="en-US" dirty="0"/>
              <a:t> </a:t>
            </a:r>
            <a:r>
              <a:rPr lang="en-US" dirty="0" err="1"/>
              <a:t>rất</a:t>
            </a:r>
            <a:r>
              <a:rPr lang="en-US" dirty="0"/>
              <a:t> </a:t>
            </a:r>
            <a:r>
              <a:rPr lang="en-US" dirty="0" err="1"/>
              <a:t>nghiêm</a:t>
            </a:r>
            <a:r>
              <a:rPr lang="en-US" dirty="0"/>
              <a:t> </a:t>
            </a:r>
            <a:r>
              <a:rPr lang="en-US" dirty="0" err="1"/>
              <a:t>trọng</a:t>
            </a:r>
            <a:r>
              <a:rPr lang="en-US" dirty="0"/>
              <a:t> </a:t>
            </a:r>
            <a:r>
              <a:rPr lang="en-US" dirty="0" err="1"/>
              <a:t>và</a:t>
            </a:r>
            <a:r>
              <a:rPr lang="en-US" dirty="0"/>
              <a:t> </a:t>
            </a:r>
            <a:r>
              <a:rPr lang="en-US" dirty="0" err="1"/>
              <a:t>kéo</a:t>
            </a:r>
            <a:r>
              <a:rPr lang="en-US" dirty="0"/>
              <a:t> </a:t>
            </a:r>
            <a:r>
              <a:rPr lang="en-US" dirty="0" err="1"/>
              <a:t>dài</a:t>
            </a:r>
            <a:r>
              <a:rPr lang="en-US" dirty="0"/>
              <a:t>. </a:t>
            </a:r>
            <a:r>
              <a:rPr lang="en-US" dirty="0" err="1"/>
              <a:t>Những</a:t>
            </a:r>
            <a:r>
              <a:rPr lang="en-US" dirty="0"/>
              <a:t> </a:t>
            </a:r>
            <a:r>
              <a:rPr lang="en-US" dirty="0" err="1"/>
              <a:t>hiện</a:t>
            </a:r>
            <a:r>
              <a:rPr lang="en-US" dirty="0"/>
              <a:t> </a:t>
            </a:r>
            <a:r>
              <a:rPr lang="en-US" dirty="0" err="1"/>
              <a:t>tượng</a:t>
            </a:r>
            <a:r>
              <a:rPr lang="en-US" dirty="0"/>
              <a:t> </a:t>
            </a:r>
            <a:r>
              <a:rPr lang="en-US" dirty="0" err="1"/>
              <a:t>đó</a:t>
            </a:r>
            <a:r>
              <a:rPr lang="en-US" dirty="0"/>
              <a:t> </a:t>
            </a:r>
            <a:r>
              <a:rPr lang="en-US" dirty="0" err="1"/>
              <a:t>gây</a:t>
            </a:r>
            <a:r>
              <a:rPr lang="en-US" dirty="0"/>
              <a:t> </a:t>
            </a:r>
            <a:r>
              <a:rPr lang="en-US" dirty="0" err="1"/>
              <a:t>tác</a:t>
            </a:r>
            <a:r>
              <a:rPr lang="en-US" dirty="0"/>
              <a:t> </a:t>
            </a:r>
            <a:r>
              <a:rPr lang="en-US" dirty="0" err="1"/>
              <a:t>hại</a:t>
            </a:r>
            <a:r>
              <a:rPr lang="en-US" dirty="0"/>
              <a:t> </a:t>
            </a:r>
            <a:r>
              <a:rPr lang="en-US" dirty="0" err="1"/>
              <a:t>rất</a:t>
            </a:r>
            <a:r>
              <a:rPr lang="en-US" dirty="0"/>
              <a:t> </a:t>
            </a:r>
            <a:r>
              <a:rPr lang="en-US" dirty="0" err="1"/>
              <a:t>lớn</a:t>
            </a:r>
            <a:r>
              <a:rPr lang="en-US" dirty="0"/>
              <a:t>, </a:t>
            </a:r>
            <a:r>
              <a:rPr lang="en-US" dirty="0" err="1"/>
              <a:t>làm</a:t>
            </a:r>
            <a:r>
              <a:rPr lang="en-US" dirty="0"/>
              <a:t> </a:t>
            </a:r>
            <a:r>
              <a:rPr lang="en-US" dirty="0" err="1"/>
              <a:t>tổn</a:t>
            </a:r>
            <a:r>
              <a:rPr lang="en-US" dirty="0"/>
              <a:t> </a:t>
            </a:r>
            <a:r>
              <a:rPr lang="en-US" dirty="0" err="1"/>
              <a:t>hại</a:t>
            </a:r>
            <a:r>
              <a:rPr lang="en-US" dirty="0"/>
              <a:t> </a:t>
            </a:r>
            <a:r>
              <a:rPr lang="en-US" dirty="0" err="1"/>
              <a:t>thanh</a:t>
            </a:r>
            <a:r>
              <a:rPr lang="en-US" dirty="0"/>
              <a:t> </a:t>
            </a:r>
            <a:r>
              <a:rPr lang="en-US" dirty="0" err="1"/>
              <a:t>danh</a:t>
            </a:r>
            <a:r>
              <a:rPr lang="en-US" dirty="0"/>
              <a:t> </a:t>
            </a:r>
            <a:r>
              <a:rPr lang="en-US" dirty="0" err="1"/>
              <a:t>của</a:t>
            </a:r>
            <a:r>
              <a:rPr lang="en-US" dirty="0"/>
              <a:t> </a:t>
            </a:r>
            <a:r>
              <a:rPr lang="en-US" dirty="0" err="1"/>
              <a:t>Đảng</a:t>
            </a:r>
            <a:r>
              <a:rPr lang="en-US" dirty="0"/>
              <a:t>”</a:t>
            </a:r>
          </a:p>
        </p:txBody>
      </p:sp>
      <p:sp>
        <p:nvSpPr>
          <p:cNvPr id="16" name="TextBox 15">
            <a:extLst>
              <a:ext uri="{FF2B5EF4-FFF2-40B4-BE49-F238E27FC236}">
                <a16:creationId xmlns="" xmlns:a16="http://schemas.microsoft.com/office/drawing/2014/main" id="{86FEB267-4863-478D-A541-20A1AD0D1935}"/>
              </a:ext>
            </a:extLst>
          </p:cNvPr>
          <p:cNvSpPr txBox="1"/>
          <p:nvPr/>
        </p:nvSpPr>
        <p:spPr>
          <a:xfrm>
            <a:off x="3219449" y="5026738"/>
            <a:ext cx="78866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a:t>
            </a:r>
            <a:r>
              <a:rPr lang="en-US" dirty="0" err="1"/>
              <a:t>Nạn</a:t>
            </a:r>
            <a:r>
              <a:rPr lang="en-US" dirty="0"/>
              <a:t> </a:t>
            </a:r>
            <a:r>
              <a:rPr lang="en-US" dirty="0" err="1"/>
              <a:t>tham</a:t>
            </a:r>
            <a:r>
              <a:rPr lang="en-US" dirty="0"/>
              <a:t> </a:t>
            </a:r>
            <a:r>
              <a:rPr lang="en-US" dirty="0" err="1"/>
              <a:t>nhũng</a:t>
            </a:r>
            <a:r>
              <a:rPr lang="en-US" dirty="0"/>
              <a:t> </a:t>
            </a:r>
            <a:r>
              <a:rPr lang="en-US" dirty="0" err="1"/>
              <a:t>diễn</a:t>
            </a:r>
            <a:r>
              <a:rPr lang="en-US" dirty="0"/>
              <a:t> ra </a:t>
            </a:r>
            <a:r>
              <a:rPr lang="en-US" dirty="0" err="1"/>
              <a:t>nghiêm</a:t>
            </a:r>
            <a:r>
              <a:rPr lang="en-US" dirty="0"/>
              <a:t> </a:t>
            </a:r>
            <a:r>
              <a:rPr lang="en-US" dirty="0" err="1"/>
              <a:t>trọng</a:t>
            </a:r>
            <a:r>
              <a:rPr lang="en-US" dirty="0"/>
              <a:t>, </a:t>
            </a:r>
            <a:r>
              <a:rPr lang="en-US" dirty="0" err="1"/>
              <a:t>kéo</a:t>
            </a:r>
            <a:r>
              <a:rPr lang="en-US" dirty="0"/>
              <a:t> </a:t>
            </a:r>
            <a:r>
              <a:rPr lang="en-US" dirty="0" err="1"/>
              <a:t>dài</a:t>
            </a:r>
            <a:r>
              <a:rPr lang="en-US" dirty="0"/>
              <a:t>, </a:t>
            </a:r>
            <a:r>
              <a:rPr lang="en-US" dirty="0" err="1"/>
              <a:t>gây</a:t>
            </a:r>
            <a:r>
              <a:rPr lang="en-US" dirty="0"/>
              <a:t> </a:t>
            </a:r>
            <a:r>
              <a:rPr lang="en-US" dirty="0" err="1"/>
              <a:t>bất</a:t>
            </a:r>
            <a:r>
              <a:rPr lang="en-US" dirty="0"/>
              <a:t> </a:t>
            </a:r>
            <a:r>
              <a:rPr lang="en-US" dirty="0" err="1"/>
              <a:t>bình</a:t>
            </a:r>
            <a:r>
              <a:rPr lang="en-US" dirty="0"/>
              <a:t> </a:t>
            </a:r>
            <a:r>
              <a:rPr lang="en-US" dirty="0" err="1"/>
              <a:t>trong</a:t>
            </a:r>
            <a:r>
              <a:rPr lang="en-US" dirty="0"/>
              <a:t> </a:t>
            </a:r>
            <a:r>
              <a:rPr lang="en-US" dirty="0" err="1"/>
              <a:t>nhân</a:t>
            </a:r>
            <a:r>
              <a:rPr lang="en-US" dirty="0"/>
              <a:t> </a:t>
            </a:r>
            <a:r>
              <a:rPr lang="en-US" dirty="0" err="1"/>
              <a:t>dân</a:t>
            </a:r>
            <a:r>
              <a:rPr lang="en-US" dirty="0"/>
              <a:t> </a:t>
            </a:r>
            <a:r>
              <a:rPr lang="en-US" dirty="0" err="1"/>
              <a:t>và</a:t>
            </a:r>
            <a:r>
              <a:rPr lang="en-US" dirty="0"/>
              <a:t> </a:t>
            </a:r>
            <a:r>
              <a:rPr lang="en-US" dirty="0" err="1"/>
              <a:t>là</a:t>
            </a:r>
            <a:r>
              <a:rPr lang="en-US" dirty="0"/>
              <a:t> </a:t>
            </a:r>
            <a:r>
              <a:rPr lang="en-US" dirty="0" err="1"/>
              <a:t>một</a:t>
            </a:r>
            <a:r>
              <a:rPr lang="en-US" dirty="0"/>
              <a:t> </a:t>
            </a:r>
            <a:r>
              <a:rPr lang="en-US" dirty="0" err="1"/>
              <a:t>nguy</a:t>
            </a:r>
            <a:r>
              <a:rPr lang="en-US" dirty="0"/>
              <a:t> </a:t>
            </a:r>
            <a:r>
              <a:rPr lang="en-US" dirty="0" err="1"/>
              <a:t>cơ</a:t>
            </a:r>
            <a:r>
              <a:rPr lang="en-US" dirty="0"/>
              <a:t> </a:t>
            </a:r>
            <a:r>
              <a:rPr lang="en-US" dirty="0" err="1"/>
              <a:t>lớn</a:t>
            </a:r>
            <a:r>
              <a:rPr lang="en-US" dirty="0"/>
              <a:t> </a:t>
            </a:r>
            <a:r>
              <a:rPr lang="en-US" dirty="0" err="1"/>
              <a:t>đe</a:t>
            </a:r>
            <a:r>
              <a:rPr lang="en-US" dirty="0"/>
              <a:t> </a:t>
            </a:r>
            <a:r>
              <a:rPr lang="en-US" dirty="0" err="1"/>
              <a:t>doạ</a:t>
            </a:r>
            <a:r>
              <a:rPr lang="en-US" dirty="0"/>
              <a:t> </a:t>
            </a:r>
            <a:r>
              <a:rPr lang="en-US" dirty="0" err="1"/>
              <a:t>sự</a:t>
            </a:r>
            <a:r>
              <a:rPr lang="en-US" dirty="0"/>
              <a:t> </a:t>
            </a:r>
            <a:r>
              <a:rPr lang="en-US" dirty="0" err="1"/>
              <a:t>sống</a:t>
            </a:r>
            <a:r>
              <a:rPr lang="en-US" dirty="0"/>
              <a:t> </a:t>
            </a:r>
            <a:r>
              <a:rPr lang="en-US" dirty="0" err="1"/>
              <a:t>còn</a:t>
            </a:r>
            <a:r>
              <a:rPr lang="en-US" dirty="0"/>
              <a:t> </a:t>
            </a:r>
            <a:r>
              <a:rPr lang="en-US" dirty="0" err="1"/>
              <a:t>của</a:t>
            </a:r>
            <a:r>
              <a:rPr lang="en-US" dirty="0"/>
              <a:t> </a:t>
            </a:r>
            <a:r>
              <a:rPr lang="en-US" dirty="0" err="1"/>
              <a:t>chế</a:t>
            </a:r>
            <a:r>
              <a:rPr lang="en-US" dirty="0"/>
              <a:t> </a:t>
            </a:r>
            <a:r>
              <a:rPr lang="en-US" dirty="0" err="1"/>
              <a:t>độ</a:t>
            </a:r>
            <a:r>
              <a:rPr lang="en-US" dirty="0"/>
              <a:t> ta"</a:t>
            </a:r>
          </a:p>
        </p:txBody>
      </p:sp>
    </p:spTree>
    <p:extLst>
      <p:ext uri="{BB962C8B-B14F-4D97-AF65-F5344CB8AC3E}">
        <p14:creationId xmlns:p14="http://schemas.microsoft.com/office/powerpoint/2010/main" val="342959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3" grpId="0"/>
      <p:bldP spid="14" grpId="0"/>
      <p:bldP spid="1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Flowchart: Stored Data 8">
            <a:extLst>
              <a:ext uri="{FF2B5EF4-FFF2-40B4-BE49-F238E27FC236}">
                <a16:creationId xmlns="" xmlns:a16="http://schemas.microsoft.com/office/drawing/2014/main" id="{E73F3D54-3C99-4823-9F02-3106C5C80853}"/>
              </a:ext>
            </a:extLst>
          </p:cNvPr>
          <p:cNvSpPr/>
          <p:nvPr/>
        </p:nvSpPr>
        <p:spPr>
          <a:xfrm>
            <a:off x="2000249" y="220117"/>
            <a:ext cx="4295776" cy="1425803"/>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 xmlns:a16="http://schemas.microsoft.com/office/drawing/2014/main" id="{9B62043C-317E-48A9-A691-F730EBD71DC8}"/>
              </a:ext>
            </a:extLst>
          </p:cNvPr>
          <p:cNvSpPr/>
          <p:nvPr/>
        </p:nvSpPr>
        <p:spPr>
          <a:xfrm rot="10800000">
            <a:off x="6296025" y="220116"/>
            <a:ext cx="3984444" cy="142580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66DCAB-1A6C-4A5A-BDD2-918669167111}"/>
              </a:ext>
            </a:extLst>
          </p:cNvPr>
          <p:cNvSpPr txBox="1"/>
          <p:nvPr/>
        </p:nvSpPr>
        <p:spPr>
          <a:xfrm>
            <a:off x="2234168" y="363997"/>
            <a:ext cx="7723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solidFill>
                  <a:srgbClr val="FFFF00"/>
                </a:solidFill>
              </a:rPr>
              <a:t>Đ</a:t>
            </a:r>
            <a:r>
              <a:rPr lang="vi-VN" sz="2000" dirty="0">
                <a:solidFill>
                  <a:srgbClr val="FFFF00"/>
                </a:solidFill>
              </a:rPr>
              <a:t>ể đấu tranh </a:t>
            </a:r>
            <a:r>
              <a:rPr lang="en-US" sz="2000" dirty="0" err="1">
                <a:solidFill>
                  <a:srgbClr val="FFFF00"/>
                </a:solidFill>
              </a:rPr>
              <a:t>làm</a:t>
            </a:r>
            <a:r>
              <a:rPr lang="en-US" sz="2000" dirty="0">
                <a:solidFill>
                  <a:srgbClr val="FFFF00"/>
                </a:solidFill>
              </a:rPr>
              <a:t> </a:t>
            </a:r>
            <a:r>
              <a:rPr lang="en-US" sz="2000" dirty="0" err="1">
                <a:solidFill>
                  <a:srgbClr val="FFFF00"/>
                </a:solidFill>
              </a:rPr>
              <a:t>thất</a:t>
            </a:r>
            <a:r>
              <a:rPr lang="en-US" sz="2000" dirty="0">
                <a:solidFill>
                  <a:srgbClr val="FFFF00"/>
                </a:solidFill>
              </a:rPr>
              <a:t> </a:t>
            </a:r>
            <a:r>
              <a:rPr lang="en-US" sz="2000" dirty="0" err="1">
                <a:solidFill>
                  <a:srgbClr val="FFFF00"/>
                </a:solidFill>
              </a:rPr>
              <a:t>bại</a:t>
            </a:r>
            <a:r>
              <a:rPr lang="vi-VN" sz="2000" dirty="0">
                <a:solidFill>
                  <a:srgbClr val="FFFF00"/>
                </a:solidFill>
              </a:rPr>
              <a:t> chiến lược “Diễn biến hòa bình”, bạo loạn lật đổ của các thế lực thù địch, </a:t>
            </a:r>
            <a:r>
              <a:rPr lang="en-US" sz="2000" dirty="0" err="1">
                <a:solidFill>
                  <a:srgbClr val="FFFF00"/>
                </a:solidFill>
              </a:rPr>
              <a:t>tại</a:t>
            </a:r>
            <a:r>
              <a:rPr lang="en-US" sz="2000" dirty="0">
                <a:solidFill>
                  <a:srgbClr val="FFFF00"/>
                </a:solidFill>
              </a:rPr>
              <a:t> </a:t>
            </a:r>
            <a:r>
              <a:rPr lang="en-US" sz="2000" dirty="0" err="1">
                <a:solidFill>
                  <a:srgbClr val="FFFF00"/>
                </a:solidFill>
              </a:rPr>
              <a:t>sao</a:t>
            </a:r>
            <a:r>
              <a:rPr lang="en-US" sz="2000" dirty="0">
                <a:solidFill>
                  <a:srgbClr val="FFFF00"/>
                </a:solidFill>
              </a:rPr>
              <a:t> </a:t>
            </a:r>
            <a:r>
              <a:rPr lang="vi-VN" sz="2000" dirty="0">
                <a:solidFill>
                  <a:srgbClr val="FFFF00"/>
                </a:solidFill>
              </a:rPr>
              <a:t>chúng ta phải chống tham nhũng?</a:t>
            </a:r>
            <a:endParaRPr lang="en-US" sz="2000" dirty="0">
              <a:solidFill>
                <a:srgbClr val="FFFF00"/>
              </a:solidFill>
            </a:endParaRPr>
          </a:p>
        </p:txBody>
      </p:sp>
      <p:sp>
        <p:nvSpPr>
          <p:cNvPr id="3" name="TextBox 2">
            <a:extLst>
              <a:ext uri="{FF2B5EF4-FFF2-40B4-BE49-F238E27FC236}">
                <a16:creationId xmlns="" xmlns:a16="http://schemas.microsoft.com/office/drawing/2014/main" id="{881D4095-376B-4550-A6C7-51DB98E5C4C7}"/>
              </a:ext>
            </a:extLst>
          </p:cNvPr>
          <p:cNvSpPr txBox="1"/>
          <p:nvPr/>
        </p:nvSpPr>
        <p:spPr>
          <a:xfrm>
            <a:off x="1209675" y="1866035"/>
            <a:ext cx="9070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a:t>
            </a:r>
            <a:r>
              <a:rPr lang="en-US" dirty="0"/>
              <a:t>Do </a:t>
            </a:r>
            <a:r>
              <a:rPr lang="en-US" dirty="0" err="1"/>
              <a:t>tác</a:t>
            </a:r>
            <a:r>
              <a:rPr lang="en-US" dirty="0"/>
              <a:t> </a:t>
            </a:r>
            <a:r>
              <a:rPr lang="en-US" dirty="0" err="1"/>
              <a:t>hại</a:t>
            </a:r>
            <a:r>
              <a:rPr lang="en-US" dirty="0"/>
              <a:t> </a:t>
            </a:r>
            <a:r>
              <a:rPr lang="en-US" dirty="0" err="1"/>
              <a:t>của</a:t>
            </a:r>
            <a:r>
              <a:rPr lang="en-US" dirty="0"/>
              <a:t> </a:t>
            </a:r>
            <a:r>
              <a:rPr lang="en-US" dirty="0" err="1"/>
              <a:t>tham</a:t>
            </a:r>
            <a:r>
              <a:rPr lang="en-US" dirty="0"/>
              <a:t> </a:t>
            </a:r>
            <a:r>
              <a:rPr lang="en-US" dirty="0" err="1"/>
              <a:t>nhũng</a:t>
            </a:r>
            <a:r>
              <a:rPr lang="vi-VN" dirty="0"/>
              <a:t> đối với </a:t>
            </a:r>
            <a:r>
              <a:rPr lang="en-US" dirty="0" err="1"/>
              <a:t>đất</a:t>
            </a:r>
            <a:r>
              <a:rPr lang="en-US" dirty="0"/>
              <a:t> </a:t>
            </a:r>
            <a:r>
              <a:rPr lang="en-US" dirty="0" err="1"/>
              <a:t>nước</a:t>
            </a:r>
            <a:r>
              <a:rPr lang="en-US" dirty="0"/>
              <a:t> </a:t>
            </a:r>
          </a:p>
        </p:txBody>
      </p:sp>
      <p:sp>
        <p:nvSpPr>
          <p:cNvPr id="4" name="Arrow: Right 3">
            <a:extLst>
              <a:ext uri="{FF2B5EF4-FFF2-40B4-BE49-F238E27FC236}">
                <a16:creationId xmlns="" xmlns:a16="http://schemas.microsoft.com/office/drawing/2014/main" id="{814C3D8A-1DD0-4087-A491-4441A8D79E04}"/>
              </a:ext>
            </a:extLst>
          </p:cNvPr>
          <p:cNvSpPr/>
          <p:nvPr/>
        </p:nvSpPr>
        <p:spPr>
          <a:xfrm>
            <a:off x="1085851" y="2508626"/>
            <a:ext cx="2133599" cy="3606424"/>
          </a:xfrm>
          <a:prstGeom prst="rightArrow">
            <a:avLst>
              <a:gd name="adj1" fmla="val 50000"/>
              <a:gd name="adj2" fmla="val 48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92C9C499-1E3B-4294-8EA6-CB381B3C9A5B}"/>
              </a:ext>
            </a:extLst>
          </p:cNvPr>
          <p:cNvSpPr txBox="1"/>
          <p:nvPr/>
        </p:nvSpPr>
        <p:spPr>
          <a:xfrm>
            <a:off x="1085851" y="3896339"/>
            <a:ext cx="1933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Tác</a:t>
            </a:r>
            <a:r>
              <a:rPr lang="en-US" dirty="0"/>
              <a:t> </a:t>
            </a:r>
            <a:r>
              <a:rPr lang="en-US" dirty="0" err="1"/>
              <a:t>hại</a:t>
            </a:r>
            <a:r>
              <a:rPr lang="en-US" dirty="0"/>
              <a:t> </a:t>
            </a:r>
            <a:r>
              <a:rPr lang="en-US" dirty="0" err="1"/>
              <a:t>về</a:t>
            </a:r>
            <a:r>
              <a:rPr lang="en-US" dirty="0"/>
              <a:t> </a:t>
            </a:r>
            <a:r>
              <a:rPr lang="en-US" dirty="0" err="1"/>
              <a:t>kinh</a:t>
            </a:r>
            <a:r>
              <a:rPr lang="en-US" dirty="0"/>
              <a:t> </a:t>
            </a:r>
            <a:r>
              <a:rPr lang="en-US" dirty="0" err="1"/>
              <a:t>tế</a:t>
            </a:r>
            <a:r>
              <a:rPr lang="en-US" dirty="0"/>
              <a:t>: </a:t>
            </a:r>
          </a:p>
        </p:txBody>
      </p:sp>
      <p:sp>
        <p:nvSpPr>
          <p:cNvPr id="7" name="TextBox 6">
            <a:extLst>
              <a:ext uri="{FF2B5EF4-FFF2-40B4-BE49-F238E27FC236}">
                <a16:creationId xmlns="" xmlns:a16="http://schemas.microsoft.com/office/drawing/2014/main" id="{4E20632B-6F01-493D-93E6-3772A4A488E3}"/>
              </a:ext>
            </a:extLst>
          </p:cNvPr>
          <p:cNvSpPr txBox="1"/>
          <p:nvPr/>
        </p:nvSpPr>
        <p:spPr>
          <a:xfrm>
            <a:off x="3400425" y="2689848"/>
            <a:ext cx="788669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err="1"/>
              <a:t>Nạn</a:t>
            </a:r>
            <a:r>
              <a:rPr lang="en-US" dirty="0"/>
              <a:t> </a:t>
            </a:r>
            <a:r>
              <a:rPr lang="en-US" dirty="0" err="1"/>
              <a:t>tham</a:t>
            </a:r>
            <a:r>
              <a:rPr lang="en-US" dirty="0"/>
              <a:t> </a:t>
            </a:r>
            <a:r>
              <a:rPr lang="en-US" dirty="0" err="1"/>
              <a:t>nhũng</a:t>
            </a:r>
            <a:r>
              <a:rPr lang="en-US" dirty="0"/>
              <a:t> </a:t>
            </a:r>
            <a:r>
              <a:rPr lang="en-US" dirty="0" err="1"/>
              <a:t>diễn</a:t>
            </a:r>
            <a:r>
              <a:rPr lang="en-US" dirty="0"/>
              <a:t> ra </a:t>
            </a:r>
            <a:r>
              <a:rPr lang="en-US" dirty="0" err="1"/>
              <a:t>trên</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của</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r>
              <a:rPr lang="en-US" dirty="0"/>
              <a:t>. </a:t>
            </a:r>
            <a:r>
              <a:rPr lang="en-US" dirty="0" err="1"/>
              <a:t>Hậu</a:t>
            </a:r>
            <a:r>
              <a:rPr lang="en-US" dirty="0"/>
              <a:t> </a:t>
            </a:r>
            <a:r>
              <a:rPr lang="en-US" dirty="0" err="1"/>
              <a:t>quả</a:t>
            </a:r>
            <a:r>
              <a:rPr lang="en-US" dirty="0"/>
              <a:t> </a:t>
            </a:r>
            <a:r>
              <a:rPr lang="en-US" dirty="0" err="1"/>
              <a:t>của</a:t>
            </a:r>
            <a:r>
              <a:rPr lang="en-US" dirty="0"/>
              <a:t> </a:t>
            </a:r>
            <a:r>
              <a:rPr lang="en-US" dirty="0" err="1"/>
              <a:t>hành</a:t>
            </a:r>
            <a:r>
              <a:rPr lang="en-US" dirty="0"/>
              <a:t> vi </a:t>
            </a:r>
            <a:r>
              <a:rPr lang="en-US" dirty="0" err="1"/>
              <a:t>tham</a:t>
            </a:r>
            <a:r>
              <a:rPr lang="en-US" dirty="0"/>
              <a:t> </a:t>
            </a:r>
            <a:r>
              <a:rPr lang="en-US" dirty="0" err="1"/>
              <a:t>nhũng</a:t>
            </a:r>
            <a:r>
              <a:rPr lang="en-US" dirty="0"/>
              <a:t> </a:t>
            </a:r>
            <a:r>
              <a:rPr lang="en-US" dirty="0" err="1"/>
              <a:t>không</a:t>
            </a:r>
            <a:r>
              <a:rPr lang="en-US" dirty="0"/>
              <a:t> </a:t>
            </a:r>
            <a:r>
              <a:rPr lang="en-US" dirty="0" err="1"/>
              <a:t>chỉ</a:t>
            </a:r>
            <a:r>
              <a:rPr lang="en-US" dirty="0"/>
              <a:t> </a:t>
            </a:r>
            <a:r>
              <a:rPr lang="en-US" dirty="0" err="1"/>
              <a:t>là</a:t>
            </a:r>
            <a:r>
              <a:rPr lang="en-US" dirty="0"/>
              <a:t> </a:t>
            </a:r>
            <a:r>
              <a:rPr lang="en-US" dirty="0" err="1"/>
              <a:t>việc</a:t>
            </a:r>
            <a:r>
              <a:rPr lang="en-US" dirty="0"/>
              <a:t> </a:t>
            </a:r>
            <a:r>
              <a:rPr lang="en-US" dirty="0" err="1"/>
              <a:t>tài</a:t>
            </a:r>
            <a:r>
              <a:rPr lang="en-US" dirty="0"/>
              <a:t> </a:t>
            </a:r>
            <a:r>
              <a:rPr lang="en-US" dirty="0" err="1"/>
              <a:t>sản</a:t>
            </a:r>
            <a:r>
              <a:rPr lang="en-US" dirty="0"/>
              <a:t>, </a:t>
            </a:r>
            <a:r>
              <a:rPr lang="en-US" dirty="0" err="1"/>
              <a:t>lợi</a:t>
            </a:r>
            <a:r>
              <a:rPr lang="en-US" dirty="0"/>
              <a:t> </a:t>
            </a:r>
            <a:r>
              <a:rPr lang="en-US" dirty="0" err="1"/>
              <a:t>ích</a:t>
            </a:r>
            <a:r>
              <a:rPr lang="en-US" dirty="0"/>
              <a:t> </a:t>
            </a:r>
            <a:r>
              <a:rPr lang="en-US" dirty="0" err="1"/>
              <a:t>của</a:t>
            </a:r>
            <a:r>
              <a:rPr lang="en-US" dirty="0"/>
              <a:t> </a:t>
            </a:r>
            <a:r>
              <a:rPr lang="en-US" dirty="0" err="1"/>
              <a:t>Nhà</a:t>
            </a:r>
            <a:r>
              <a:rPr lang="en-US" dirty="0"/>
              <a:t> </a:t>
            </a:r>
            <a:r>
              <a:rPr lang="en-US" dirty="0" err="1"/>
              <a:t>nước</a:t>
            </a:r>
            <a:r>
              <a:rPr lang="en-US" dirty="0"/>
              <a:t>, </a:t>
            </a:r>
            <a:r>
              <a:rPr lang="en-US" dirty="0" err="1"/>
              <a:t>của</a:t>
            </a:r>
            <a:r>
              <a:rPr lang="en-US" dirty="0"/>
              <a:t> </a:t>
            </a:r>
            <a:r>
              <a:rPr lang="en-US" dirty="0" err="1"/>
              <a:t>tập</a:t>
            </a:r>
            <a:r>
              <a:rPr lang="en-US" dirty="0"/>
              <a:t> </a:t>
            </a:r>
            <a:r>
              <a:rPr lang="en-US" dirty="0" err="1"/>
              <a:t>thể</a:t>
            </a:r>
            <a:r>
              <a:rPr lang="en-US" dirty="0"/>
              <a:t> </a:t>
            </a:r>
            <a:r>
              <a:rPr lang="en-US" dirty="0" err="1"/>
              <a:t>hoặc</a:t>
            </a:r>
            <a:r>
              <a:rPr lang="en-US" dirty="0"/>
              <a:t> </a:t>
            </a:r>
            <a:r>
              <a:rPr lang="en-US" dirty="0" err="1"/>
              <a:t>của</a:t>
            </a:r>
            <a:r>
              <a:rPr lang="en-US" dirty="0"/>
              <a:t> </a:t>
            </a:r>
            <a:r>
              <a:rPr lang="en-US" dirty="0" err="1"/>
              <a:t>cá</a:t>
            </a:r>
            <a:r>
              <a:rPr lang="en-US" dirty="0"/>
              <a:t> </a:t>
            </a:r>
            <a:r>
              <a:rPr lang="en-US" dirty="0" err="1"/>
              <a:t>nhân</a:t>
            </a:r>
            <a:r>
              <a:rPr lang="en-US" dirty="0"/>
              <a:t> </a:t>
            </a:r>
            <a:r>
              <a:rPr lang="en-US" dirty="0" err="1"/>
              <a:t>bị</a:t>
            </a:r>
            <a:r>
              <a:rPr lang="en-US" dirty="0"/>
              <a:t> </a:t>
            </a:r>
            <a:r>
              <a:rPr lang="en-US" dirty="0" err="1"/>
              <a:t>biến</a:t>
            </a:r>
            <a:r>
              <a:rPr lang="en-US" dirty="0"/>
              <a:t> </a:t>
            </a:r>
            <a:r>
              <a:rPr lang="en-US" dirty="0" err="1"/>
              <a:t>thành</a:t>
            </a:r>
            <a:r>
              <a:rPr lang="en-US" dirty="0"/>
              <a:t> </a:t>
            </a:r>
            <a:r>
              <a:rPr lang="en-US" dirty="0" err="1"/>
              <a:t>tài</a:t>
            </a:r>
            <a:r>
              <a:rPr lang="en-US" dirty="0"/>
              <a:t> </a:t>
            </a:r>
            <a:r>
              <a:rPr lang="en-US" dirty="0" err="1"/>
              <a:t>sản</a:t>
            </a:r>
            <a:r>
              <a:rPr lang="en-US" dirty="0"/>
              <a:t> </a:t>
            </a:r>
            <a:r>
              <a:rPr lang="en-US" dirty="0" err="1"/>
              <a:t>riêng</a:t>
            </a:r>
            <a:r>
              <a:rPr lang="en-US" dirty="0"/>
              <a:t> </a:t>
            </a:r>
            <a:r>
              <a:rPr lang="en-US" dirty="0" err="1"/>
              <a:t>của</a:t>
            </a:r>
            <a:r>
              <a:rPr lang="en-US" dirty="0"/>
              <a:t> </a:t>
            </a:r>
            <a:r>
              <a:rPr lang="en-US" dirty="0" err="1"/>
              <a:t>người</a:t>
            </a:r>
            <a:r>
              <a:rPr lang="en-US" dirty="0"/>
              <a:t> </a:t>
            </a:r>
            <a:r>
              <a:rPr lang="en-US" dirty="0" err="1"/>
              <a:t>thực</a:t>
            </a:r>
            <a:r>
              <a:rPr lang="en-US" dirty="0"/>
              <a:t> </a:t>
            </a:r>
            <a:r>
              <a:rPr lang="en-US" dirty="0" err="1"/>
              <a:t>hiện</a:t>
            </a:r>
            <a:r>
              <a:rPr lang="en-US" dirty="0"/>
              <a:t> </a:t>
            </a:r>
            <a:r>
              <a:rPr lang="en-US" dirty="0" err="1"/>
              <a:t>hành</a:t>
            </a:r>
            <a:r>
              <a:rPr lang="en-US" dirty="0"/>
              <a:t> vi </a:t>
            </a:r>
            <a:r>
              <a:rPr lang="en-US" dirty="0" err="1"/>
              <a:t>tham</a:t>
            </a:r>
            <a:r>
              <a:rPr lang="en-US" dirty="0"/>
              <a:t> </a:t>
            </a:r>
            <a:r>
              <a:rPr lang="en-US" dirty="0" err="1"/>
              <a:t>nhũng</a:t>
            </a:r>
            <a:r>
              <a:rPr lang="en-US" dirty="0"/>
              <a:t>, </a:t>
            </a:r>
            <a:r>
              <a:rPr lang="en-US" dirty="0" err="1"/>
              <a:t>mà</a:t>
            </a:r>
            <a:r>
              <a:rPr lang="en-US" dirty="0"/>
              <a:t> </a:t>
            </a:r>
            <a:r>
              <a:rPr lang="en-US" dirty="0" err="1"/>
              <a:t>nguy</a:t>
            </a:r>
            <a:r>
              <a:rPr lang="en-US" dirty="0"/>
              <a:t> </a:t>
            </a:r>
            <a:r>
              <a:rPr lang="en-US" dirty="0" err="1"/>
              <a:t>hiểm</a:t>
            </a:r>
            <a:r>
              <a:rPr lang="en-US" dirty="0"/>
              <a:t> </a:t>
            </a:r>
            <a:r>
              <a:rPr lang="en-US" dirty="0" err="1"/>
              <a:t>hơn</a:t>
            </a:r>
            <a:r>
              <a:rPr lang="en-US" dirty="0"/>
              <a:t>, </a:t>
            </a:r>
            <a:r>
              <a:rPr lang="en-US" dirty="0" err="1"/>
              <a:t>hành</a:t>
            </a:r>
            <a:r>
              <a:rPr lang="en-US" dirty="0"/>
              <a:t> vi </a:t>
            </a:r>
            <a:r>
              <a:rPr lang="en-US" dirty="0" err="1"/>
              <a:t>tham</a:t>
            </a:r>
            <a:r>
              <a:rPr lang="en-US" dirty="0"/>
              <a:t> </a:t>
            </a:r>
            <a:r>
              <a:rPr lang="en-US" dirty="0" err="1"/>
              <a:t>nhũng</a:t>
            </a:r>
            <a:r>
              <a:rPr lang="en-US" dirty="0"/>
              <a:t> </a:t>
            </a:r>
            <a:r>
              <a:rPr lang="en-US" dirty="0" err="1"/>
              <a:t>còn</a:t>
            </a:r>
            <a:r>
              <a:rPr lang="en-US" dirty="0"/>
              <a:t> </a:t>
            </a:r>
            <a:r>
              <a:rPr lang="en-US" dirty="0" err="1"/>
              <a:t>gây</a:t>
            </a:r>
            <a:r>
              <a:rPr lang="en-US" dirty="0"/>
              <a:t> </a:t>
            </a:r>
            <a:r>
              <a:rPr lang="en-US" dirty="0" err="1"/>
              <a:t>thiệt</a:t>
            </a:r>
            <a:r>
              <a:rPr lang="en-US" dirty="0"/>
              <a:t> </a:t>
            </a:r>
            <a:r>
              <a:rPr lang="en-US" dirty="0" err="1"/>
              <a:t>hại</a:t>
            </a:r>
            <a:r>
              <a:rPr lang="en-US" dirty="0"/>
              <a:t>, </a:t>
            </a:r>
            <a:r>
              <a:rPr lang="en-US" dirty="0" err="1"/>
              <a:t>gây</a:t>
            </a:r>
            <a:r>
              <a:rPr lang="en-US" dirty="0"/>
              <a:t> </a:t>
            </a:r>
            <a:r>
              <a:rPr lang="en-US" dirty="0" err="1"/>
              <a:t>thất</a:t>
            </a:r>
            <a:r>
              <a:rPr lang="en-US" dirty="0"/>
              <a:t> </a:t>
            </a:r>
            <a:r>
              <a:rPr lang="en-US" dirty="0" err="1"/>
              <a:t>thoát</a:t>
            </a:r>
            <a:r>
              <a:rPr lang="en-US" dirty="0"/>
              <a:t>, </a:t>
            </a:r>
            <a:r>
              <a:rPr lang="en-US" dirty="0" err="1"/>
              <a:t>lãng</a:t>
            </a:r>
            <a:r>
              <a:rPr lang="en-US" dirty="0"/>
              <a:t> </a:t>
            </a:r>
            <a:r>
              <a:rPr lang="en-US" dirty="0" err="1"/>
              <a:t>phí</a:t>
            </a:r>
            <a:r>
              <a:rPr lang="en-US" dirty="0"/>
              <a:t> </a:t>
            </a:r>
            <a:r>
              <a:rPr lang="en-US" dirty="0" err="1"/>
              <a:t>một</a:t>
            </a:r>
            <a:r>
              <a:rPr lang="en-US" dirty="0"/>
              <a:t> </a:t>
            </a:r>
            <a:r>
              <a:rPr lang="en-US" dirty="0" err="1"/>
              <a:t>lượng</a:t>
            </a:r>
            <a:r>
              <a:rPr lang="en-US" dirty="0"/>
              <a:t> </a:t>
            </a:r>
            <a:r>
              <a:rPr lang="en-US" dirty="0" err="1"/>
              <a:t>lớn</a:t>
            </a:r>
            <a:r>
              <a:rPr lang="en-US" dirty="0"/>
              <a:t> </a:t>
            </a:r>
            <a:r>
              <a:rPr lang="en-US" dirty="0" err="1"/>
              <a:t>tài</a:t>
            </a:r>
            <a:r>
              <a:rPr lang="en-US" dirty="0"/>
              <a:t> </a:t>
            </a:r>
            <a:r>
              <a:rPr lang="en-US" dirty="0" err="1"/>
              <a:t>sản</a:t>
            </a:r>
            <a:r>
              <a:rPr lang="en-US" dirty="0"/>
              <a:t> </a:t>
            </a:r>
            <a:r>
              <a:rPr lang="en-US" dirty="0" err="1"/>
              <a:t>của</a:t>
            </a:r>
            <a:r>
              <a:rPr lang="en-US" dirty="0"/>
              <a:t> </a:t>
            </a:r>
            <a:r>
              <a:rPr lang="en-US" dirty="0" err="1"/>
              <a:t>Nhà</a:t>
            </a:r>
            <a:r>
              <a:rPr lang="en-US" dirty="0"/>
              <a:t> </a:t>
            </a:r>
            <a:r>
              <a:rPr lang="en-US" dirty="0" err="1"/>
              <a:t>nước</a:t>
            </a:r>
            <a:r>
              <a:rPr lang="en-US" dirty="0"/>
              <a:t>, </a:t>
            </a:r>
            <a:r>
              <a:rPr lang="en-US" dirty="0" err="1"/>
              <a:t>của</a:t>
            </a:r>
            <a:r>
              <a:rPr lang="en-US" dirty="0"/>
              <a:t> </a:t>
            </a:r>
            <a:r>
              <a:rPr lang="en-US" dirty="0" err="1"/>
              <a:t>tập</a:t>
            </a:r>
            <a:r>
              <a:rPr lang="en-US" dirty="0"/>
              <a:t> </a:t>
            </a:r>
            <a:r>
              <a:rPr lang="en-US" dirty="0" err="1"/>
              <a:t>thể</a:t>
            </a:r>
            <a:r>
              <a:rPr lang="en-US" dirty="0"/>
              <a:t>, </a:t>
            </a:r>
            <a:r>
              <a:rPr lang="en-US" dirty="0" err="1"/>
              <a:t>của</a:t>
            </a:r>
            <a:r>
              <a:rPr lang="en-US" dirty="0"/>
              <a:t> </a:t>
            </a:r>
            <a:r>
              <a:rPr lang="en-US" dirty="0" err="1"/>
              <a:t>công</a:t>
            </a:r>
            <a:r>
              <a:rPr lang="en-US" dirty="0"/>
              <a:t> </a:t>
            </a:r>
            <a:r>
              <a:rPr lang="en-US" dirty="0" err="1"/>
              <a:t>dân</a:t>
            </a:r>
            <a:r>
              <a:rPr lang="en-US" dirty="0"/>
              <a:t>.</a:t>
            </a:r>
          </a:p>
        </p:txBody>
      </p:sp>
    </p:spTree>
    <p:extLst>
      <p:ext uri="{BB962C8B-B14F-4D97-AF65-F5344CB8AC3E}">
        <p14:creationId xmlns:p14="http://schemas.microsoft.com/office/powerpoint/2010/main" val="201678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Flowchart: Stored Data 8">
            <a:extLst>
              <a:ext uri="{FF2B5EF4-FFF2-40B4-BE49-F238E27FC236}">
                <a16:creationId xmlns="" xmlns:a16="http://schemas.microsoft.com/office/drawing/2014/main" id="{E73F3D54-3C99-4823-9F02-3106C5C80853}"/>
              </a:ext>
            </a:extLst>
          </p:cNvPr>
          <p:cNvSpPr/>
          <p:nvPr/>
        </p:nvSpPr>
        <p:spPr>
          <a:xfrm>
            <a:off x="2000249" y="220117"/>
            <a:ext cx="4295776" cy="1425803"/>
          </a:xfrm>
          <a:prstGeom prst="flowChartOnlineStorag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 xmlns:a16="http://schemas.microsoft.com/office/drawing/2014/main" id="{9B62043C-317E-48A9-A691-F730EBD71DC8}"/>
              </a:ext>
            </a:extLst>
          </p:cNvPr>
          <p:cNvSpPr/>
          <p:nvPr/>
        </p:nvSpPr>
        <p:spPr>
          <a:xfrm rot="10800000">
            <a:off x="6296025" y="220116"/>
            <a:ext cx="3984444" cy="142580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66DCAB-1A6C-4A5A-BDD2-918669167111}"/>
              </a:ext>
            </a:extLst>
          </p:cNvPr>
          <p:cNvSpPr txBox="1"/>
          <p:nvPr/>
        </p:nvSpPr>
        <p:spPr>
          <a:xfrm>
            <a:off x="2234168" y="363997"/>
            <a:ext cx="7723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sz="2000" dirty="0">
                <a:solidFill>
                  <a:srgbClr val="FFFF00"/>
                </a:solidFill>
              </a:rPr>
              <a:t>Đ</a:t>
            </a:r>
            <a:r>
              <a:rPr lang="vi-VN" sz="2000" dirty="0">
                <a:solidFill>
                  <a:srgbClr val="FFFF00"/>
                </a:solidFill>
              </a:rPr>
              <a:t>ể đấu tranh </a:t>
            </a:r>
            <a:r>
              <a:rPr lang="en-US" sz="2000" dirty="0" err="1">
                <a:solidFill>
                  <a:srgbClr val="FFFF00"/>
                </a:solidFill>
              </a:rPr>
              <a:t>làm</a:t>
            </a:r>
            <a:r>
              <a:rPr lang="en-US" sz="2000" dirty="0">
                <a:solidFill>
                  <a:srgbClr val="FFFF00"/>
                </a:solidFill>
              </a:rPr>
              <a:t> </a:t>
            </a:r>
            <a:r>
              <a:rPr lang="en-US" sz="2000" dirty="0" err="1">
                <a:solidFill>
                  <a:srgbClr val="FFFF00"/>
                </a:solidFill>
              </a:rPr>
              <a:t>thất</a:t>
            </a:r>
            <a:r>
              <a:rPr lang="en-US" sz="2000" dirty="0">
                <a:solidFill>
                  <a:srgbClr val="FFFF00"/>
                </a:solidFill>
              </a:rPr>
              <a:t> </a:t>
            </a:r>
            <a:r>
              <a:rPr lang="en-US" sz="2000" dirty="0" err="1">
                <a:solidFill>
                  <a:srgbClr val="FFFF00"/>
                </a:solidFill>
              </a:rPr>
              <a:t>bại</a:t>
            </a:r>
            <a:r>
              <a:rPr lang="vi-VN" sz="2000" dirty="0">
                <a:solidFill>
                  <a:srgbClr val="FFFF00"/>
                </a:solidFill>
              </a:rPr>
              <a:t> chiến lược “Diễn biến hòa bình”, bạo loạn lật đổ của các thế lực thù địch, </a:t>
            </a:r>
            <a:r>
              <a:rPr lang="en-US" sz="2000" dirty="0" err="1">
                <a:solidFill>
                  <a:srgbClr val="FFFF00"/>
                </a:solidFill>
              </a:rPr>
              <a:t>tại</a:t>
            </a:r>
            <a:r>
              <a:rPr lang="en-US" sz="2000" dirty="0">
                <a:solidFill>
                  <a:srgbClr val="FFFF00"/>
                </a:solidFill>
              </a:rPr>
              <a:t> </a:t>
            </a:r>
            <a:r>
              <a:rPr lang="en-US" sz="2000" dirty="0" err="1">
                <a:solidFill>
                  <a:srgbClr val="FFFF00"/>
                </a:solidFill>
              </a:rPr>
              <a:t>sao</a:t>
            </a:r>
            <a:r>
              <a:rPr lang="en-US" sz="2000" dirty="0">
                <a:solidFill>
                  <a:srgbClr val="FFFF00"/>
                </a:solidFill>
              </a:rPr>
              <a:t> </a:t>
            </a:r>
            <a:r>
              <a:rPr lang="vi-VN" sz="2000" dirty="0">
                <a:solidFill>
                  <a:srgbClr val="FFFF00"/>
                </a:solidFill>
              </a:rPr>
              <a:t>chúng ta phải chống tham nhũng?</a:t>
            </a:r>
            <a:endParaRPr lang="en-US" sz="2000" dirty="0">
              <a:solidFill>
                <a:srgbClr val="FFFF00"/>
              </a:solidFill>
            </a:endParaRPr>
          </a:p>
        </p:txBody>
      </p:sp>
      <p:sp>
        <p:nvSpPr>
          <p:cNvPr id="3" name="TextBox 2">
            <a:extLst>
              <a:ext uri="{FF2B5EF4-FFF2-40B4-BE49-F238E27FC236}">
                <a16:creationId xmlns="" xmlns:a16="http://schemas.microsoft.com/office/drawing/2014/main" id="{881D4095-376B-4550-A6C7-51DB98E5C4C7}"/>
              </a:ext>
            </a:extLst>
          </p:cNvPr>
          <p:cNvSpPr txBox="1"/>
          <p:nvPr/>
        </p:nvSpPr>
        <p:spPr>
          <a:xfrm>
            <a:off x="1209675" y="1866035"/>
            <a:ext cx="9070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dirty="0"/>
              <a:t>- </a:t>
            </a:r>
            <a:r>
              <a:rPr lang="en-US" dirty="0"/>
              <a:t>Do </a:t>
            </a:r>
            <a:r>
              <a:rPr lang="en-US" dirty="0" err="1"/>
              <a:t>tác</a:t>
            </a:r>
            <a:r>
              <a:rPr lang="en-US" dirty="0"/>
              <a:t> </a:t>
            </a:r>
            <a:r>
              <a:rPr lang="en-US" dirty="0" err="1"/>
              <a:t>hại</a:t>
            </a:r>
            <a:r>
              <a:rPr lang="en-US" dirty="0"/>
              <a:t> </a:t>
            </a:r>
            <a:r>
              <a:rPr lang="en-US" dirty="0" err="1"/>
              <a:t>của</a:t>
            </a:r>
            <a:r>
              <a:rPr lang="en-US" dirty="0"/>
              <a:t> </a:t>
            </a:r>
            <a:r>
              <a:rPr lang="en-US" dirty="0" err="1"/>
              <a:t>tham</a:t>
            </a:r>
            <a:r>
              <a:rPr lang="en-US" dirty="0"/>
              <a:t> </a:t>
            </a:r>
            <a:r>
              <a:rPr lang="en-US" dirty="0" err="1"/>
              <a:t>nhũng</a:t>
            </a:r>
            <a:r>
              <a:rPr lang="vi-VN" dirty="0"/>
              <a:t> đối với </a:t>
            </a:r>
            <a:r>
              <a:rPr lang="en-US" dirty="0" err="1"/>
              <a:t>đất</a:t>
            </a:r>
            <a:r>
              <a:rPr lang="en-US" dirty="0"/>
              <a:t> </a:t>
            </a:r>
            <a:r>
              <a:rPr lang="en-US" dirty="0" err="1"/>
              <a:t>nước</a:t>
            </a:r>
            <a:r>
              <a:rPr lang="en-US" dirty="0"/>
              <a:t> </a:t>
            </a:r>
          </a:p>
        </p:txBody>
      </p:sp>
      <p:sp>
        <p:nvSpPr>
          <p:cNvPr id="4" name="Arrow: Right 3">
            <a:extLst>
              <a:ext uri="{FF2B5EF4-FFF2-40B4-BE49-F238E27FC236}">
                <a16:creationId xmlns="" xmlns:a16="http://schemas.microsoft.com/office/drawing/2014/main" id="{814C3D8A-1DD0-4087-A491-4441A8D79E04}"/>
              </a:ext>
            </a:extLst>
          </p:cNvPr>
          <p:cNvSpPr/>
          <p:nvPr/>
        </p:nvSpPr>
        <p:spPr>
          <a:xfrm>
            <a:off x="1085851" y="2508626"/>
            <a:ext cx="2133599" cy="3606424"/>
          </a:xfrm>
          <a:prstGeom prst="rightArrow">
            <a:avLst>
              <a:gd name="adj1" fmla="val 50000"/>
              <a:gd name="adj2" fmla="val 48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92C9C499-1E3B-4294-8EA6-CB381B3C9A5B}"/>
              </a:ext>
            </a:extLst>
          </p:cNvPr>
          <p:cNvSpPr txBox="1"/>
          <p:nvPr/>
        </p:nvSpPr>
        <p:spPr>
          <a:xfrm>
            <a:off x="1085851" y="3896339"/>
            <a:ext cx="1933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en-US" dirty="0"/>
              <a:t>+ </a:t>
            </a:r>
            <a:r>
              <a:rPr lang="en-US" dirty="0" err="1"/>
              <a:t>Tác</a:t>
            </a:r>
            <a:r>
              <a:rPr lang="en-US" dirty="0"/>
              <a:t> </a:t>
            </a:r>
            <a:r>
              <a:rPr lang="en-US" dirty="0" err="1"/>
              <a:t>hại</a:t>
            </a:r>
            <a:r>
              <a:rPr lang="en-US" dirty="0"/>
              <a:t> </a:t>
            </a:r>
            <a:r>
              <a:rPr lang="en-US" dirty="0" err="1"/>
              <a:t>về</a:t>
            </a:r>
            <a:r>
              <a:rPr lang="en-US" dirty="0"/>
              <a:t> </a:t>
            </a:r>
            <a:r>
              <a:rPr lang="en-US" dirty="0" err="1"/>
              <a:t>xã</a:t>
            </a:r>
            <a:r>
              <a:rPr lang="en-US" dirty="0"/>
              <a:t> </a:t>
            </a:r>
            <a:r>
              <a:rPr lang="en-US" dirty="0" err="1"/>
              <a:t>hội</a:t>
            </a:r>
            <a:r>
              <a:rPr lang="en-US" dirty="0"/>
              <a:t>: </a:t>
            </a:r>
          </a:p>
        </p:txBody>
      </p:sp>
      <p:sp>
        <p:nvSpPr>
          <p:cNvPr id="8" name="TextBox 7">
            <a:extLst>
              <a:ext uri="{FF2B5EF4-FFF2-40B4-BE49-F238E27FC236}">
                <a16:creationId xmlns="" xmlns:a16="http://schemas.microsoft.com/office/drawing/2014/main" id="{E7328F72-7DA8-44EB-8A4D-5184610C99A5}"/>
              </a:ext>
            </a:extLst>
          </p:cNvPr>
          <p:cNvSpPr txBox="1"/>
          <p:nvPr/>
        </p:nvSpPr>
        <p:spPr>
          <a:xfrm>
            <a:off x="3343275" y="2340776"/>
            <a:ext cx="7696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Tham nhũng xâm phạm, thậm chí làm thay đổi, đảo lộn những chuẩn mực đạo đức xã hội, tha hoá đội ngũ cán bộ, công chức nhà nước</a:t>
            </a:r>
            <a:r>
              <a:rPr lang="en-US" sz="2000" dirty="0"/>
              <a:t>.</a:t>
            </a:r>
          </a:p>
        </p:txBody>
      </p:sp>
      <p:sp>
        <p:nvSpPr>
          <p:cNvPr id="12" name="TextBox 11">
            <a:extLst>
              <a:ext uri="{FF2B5EF4-FFF2-40B4-BE49-F238E27FC236}">
                <a16:creationId xmlns="" xmlns:a16="http://schemas.microsoft.com/office/drawing/2014/main" id="{0B197634-2286-4763-BD97-0AE64FFC73E1}"/>
              </a:ext>
            </a:extLst>
          </p:cNvPr>
          <p:cNvSpPr txBox="1"/>
          <p:nvPr/>
        </p:nvSpPr>
        <p:spPr>
          <a:xfrm>
            <a:off x="3343275" y="3429000"/>
            <a:ext cx="76962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vi-VN" sz="2000" dirty="0"/>
              <a:t>Điều đáng báo động là việc tham nhũng dường như đã trở thành bình thường trong quan niệm của một số cán bộ, công chức. Đó chính là biểu hiện của sự suy thoái, xuống cấp về đạo đức một cách nghiêm trọng. Hơn thế, tham nhũng còn xâm phạm những giá trị đạo đức truyền thống của dân tộc, khi người thực hiện hành vi tham nhũng có khi là giáo viên, bác sĩ, những người hoạt động trong lĩnh vực giáo dục, y tế, văn hoá, xã hội - những người xây dựng đời sống, nền tảng tinh t hần cho xã hội</a:t>
            </a:r>
            <a:r>
              <a:rPr lang="en-US" sz="2000" dirty="0"/>
              <a:t>.</a:t>
            </a:r>
          </a:p>
        </p:txBody>
      </p:sp>
    </p:spTree>
    <p:extLst>
      <p:ext uri="{BB962C8B-B14F-4D97-AF65-F5344CB8AC3E}">
        <p14:creationId xmlns:p14="http://schemas.microsoft.com/office/powerpoint/2010/main" val="226886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8"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D667B0A9-5A4D-4B3B-8B33-B688F7D4D0BA}"/>
              </a:ext>
            </a:extLst>
          </p:cNvPr>
          <p:cNvSpPr txBox="1"/>
          <p:nvPr/>
        </p:nvSpPr>
        <p:spPr>
          <a:xfrm>
            <a:off x="1081088" y="1925867"/>
            <a:ext cx="101107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smtClean="0"/>
              <a:t>2</a:t>
            </a:r>
            <a:r>
              <a:rPr lang="nl-NL" sz="2000" dirty="0"/>
              <a:t>. Nâng cao nhận thức về âm mưu, thủ đoạn chống phá của các thế lực thù địch đối với cách mạng Việt Nam, nắm chắc mọi diễn biến không để bị động bất ngờ</a:t>
            </a:r>
            <a:endParaRPr lang="en-US" sz="2000" dirty="0"/>
          </a:p>
        </p:txBody>
      </p:sp>
      <p:sp>
        <p:nvSpPr>
          <p:cNvPr id="4" name="TextBox 3">
            <a:extLst>
              <a:ext uri="{FF2B5EF4-FFF2-40B4-BE49-F238E27FC236}">
                <a16:creationId xmlns="" xmlns:a16="http://schemas.microsoft.com/office/drawing/2014/main" id="{BCE3DFB1-F793-4DC4-BB19-64033F7E6406}"/>
              </a:ext>
            </a:extLst>
          </p:cNvPr>
          <p:cNvSpPr txBox="1"/>
          <p:nvPr/>
        </p:nvSpPr>
        <p:spPr>
          <a:xfrm>
            <a:off x="1095373" y="2758355"/>
            <a:ext cx="9820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smtClean="0"/>
              <a:t>3</a:t>
            </a:r>
            <a:r>
              <a:rPr lang="nl-NL" sz="2000" dirty="0"/>
              <a:t>. Xây dựng ý thức bảo vệ Tổ quốc cho toàn dân</a:t>
            </a:r>
            <a:endParaRPr lang="en-US" sz="2000" dirty="0"/>
          </a:p>
        </p:txBody>
      </p:sp>
      <p:sp>
        <p:nvSpPr>
          <p:cNvPr id="8" name="TextBox 7">
            <a:extLst>
              <a:ext uri="{FF2B5EF4-FFF2-40B4-BE49-F238E27FC236}">
                <a16:creationId xmlns="" xmlns:a16="http://schemas.microsoft.com/office/drawing/2014/main" id="{0D8E8B3E-1AB1-46B1-93F9-4D94CE283B9C}"/>
              </a:ext>
            </a:extLst>
          </p:cNvPr>
          <p:cNvSpPr txBox="1"/>
          <p:nvPr/>
        </p:nvSpPr>
        <p:spPr>
          <a:xfrm>
            <a:off x="1095373" y="3283067"/>
            <a:ext cx="9563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smtClean="0"/>
              <a:t>4</a:t>
            </a:r>
            <a:r>
              <a:rPr lang="nl-NL" sz="2000" dirty="0"/>
              <a:t>. Xây dựng cơ sở chính trị - xã hội vững mạnh về mọi mặt</a:t>
            </a:r>
            <a:endParaRPr lang="en-US" sz="2000" dirty="0"/>
          </a:p>
        </p:txBody>
      </p:sp>
      <p:sp>
        <p:nvSpPr>
          <p:cNvPr id="9" name="TextBox 8">
            <a:extLst>
              <a:ext uri="{FF2B5EF4-FFF2-40B4-BE49-F238E27FC236}">
                <a16:creationId xmlns="" xmlns:a16="http://schemas.microsoft.com/office/drawing/2014/main" id="{16D1BEB4-782F-4AA1-88BC-4F3231841428}"/>
              </a:ext>
            </a:extLst>
          </p:cNvPr>
          <p:cNvSpPr txBox="1"/>
          <p:nvPr/>
        </p:nvSpPr>
        <p:spPr>
          <a:xfrm>
            <a:off x="1081087" y="4362629"/>
            <a:ext cx="96985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smtClean="0"/>
              <a:t>6</a:t>
            </a:r>
            <a:r>
              <a:rPr lang="nl-NL" sz="2000" dirty="0"/>
              <a:t>. Xây dựng, luyện tập các phương án, các tình huống chống “diễn biến hòa bình”, bạo loạn lật đổ</a:t>
            </a:r>
            <a:endParaRPr lang="en-US" sz="2000" dirty="0"/>
          </a:p>
        </p:txBody>
      </p:sp>
      <p:sp>
        <p:nvSpPr>
          <p:cNvPr id="10" name="TextBox 9">
            <a:extLst>
              <a:ext uri="{FF2B5EF4-FFF2-40B4-BE49-F238E27FC236}">
                <a16:creationId xmlns="" xmlns:a16="http://schemas.microsoft.com/office/drawing/2014/main" id="{04EA0FF5-9905-46E7-9F5E-1D4C7C90E316}"/>
              </a:ext>
            </a:extLst>
          </p:cNvPr>
          <p:cNvSpPr txBox="1"/>
          <p:nvPr/>
        </p:nvSpPr>
        <p:spPr>
          <a:xfrm>
            <a:off x="1081087" y="5195117"/>
            <a:ext cx="101203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4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sz="2000" dirty="0" smtClean="0"/>
              <a:t>7</a:t>
            </a:r>
            <a:r>
              <a:rPr lang="nl-NL" sz="2000" dirty="0"/>
              <a:t>. Đẩy mạnh sự nghiệp công nghiệp hóa, hiện đại hóa đất nước chăm lo đời sống vật chất, tinh thần cho nhân dân lao động</a:t>
            </a:r>
            <a:endParaRPr lang="en-US" sz="2000" dirty="0"/>
          </a:p>
        </p:txBody>
      </p:sp>
      <p:sp>
        <p:nvSpPr>
          <p:cNvPr id="12" name="TextBox 11">
            <a:extLst>
              <a:ext uri="{FF2B5EF4-FFF2-40B4-BE49-F238E27FC236}">
                <a16:creationId xmlns="" xmlns:a16="http://schemas.microsoft.com/office/drawing/2014/main" id="{9ADC69B8-78F4-480D-94BC-B6F58EA9B446}"/>
              </a:ext>
            </a:extLst>
          </p:cNvPr>
          <p:cNvSpPr txBox="1"/>
          <p:nvPr/>
        </p:nvSpPr>
        <p:spPr>
          <a:xfrm>
            <a:off x="1081087" y="3837917"/>
            <a:ext cx="9415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just">
              <a:spcBef>
                <a:spcPct val="50000"/>
              </a:spcBef>
              <a:buClrTx/>
              <a:buSzTx/>
              <a:buFontTx/>
              <a:buNone/>
              <a:defRPr sz="2000" b="1" i="1">
                <a:solidFill>
                  <a:srgbClr val="0000CC"/>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r>
              <a:rPr lang="nl-NL" dirty="0" smtClean="0"/>
              <a:t>5</a:t>
            </a:r>
            <a:r>
              <a:rPr lang="nl-NL" dirty="0"/>
              <a:t>. Chăm lo xây dựng lực lượng vũ trang ở địa phương vững mạnh</a:t>
            </a:r>
            <a:endParaRPr lang="en-US" dirty="0"/>
          </a:p>
        </p:txBody>
      </p:sp>
      <p:sp>
        <p:nvSpPr>
          <p:cNvPr id="13" name="Rectangle 12"/>
          <p:cNvSpPr/>
          <p:nvPr/>
        </p:nvSpPr>
        <p:spPr>
          <a:xfrm>
            <a:off x="1680049" y="515155"/>
            <a:ext cx="8978425" cy="954107"/>
          </a:xfrm>
          <a:prstGeom prst="rect">
            <a:avLst/>
          </a:prstGeom>
        </p:spPr>
        <p:txBody>
          <a:bodyPr wrap="square">
            <a:spAutoFit/>
          </a:bodyPr>
          <a:lstStyle/>
          <a:p>
            <a:r>
              <a:rPr lang="vi-VN" sz="2800" b="1" dirty="0" smtClean="0">
                <a:latin typeface="Arial" panose="020B0604020202020204" pitchFamily="34" charset="0"/>
                <a:cs typeface="Arial" panose="020B0604020202020204" pitchFamily="34" charset="0"/>
              </a:rPr>
              <a:t>IV</a:t>
            </a:r>
            <a:r>
              <a:rPr lang="nl-NL" sz="2800" b="1" dirty="0" smtClean="0">
                <a:latin typeface="Arial" panose="020B0604020202020204" pitchFamily="34" charset="0"/>
                <a:cs typeface="Arial" panose="020B0604020202020204" pitchFamily="34" charset="0"/>
              </a:rPr>
              <a:t>. </a:t>
            </a:r>
            <a:r>
              <a:rPr lang="nl-NL" sz="2800" b="1" dirty="0">
                <a:latin typeface="Arial" panose="020B0604020202020204" pitchFamily="34" charset="0"/>
                <a:cs typeface="Arial" panose="020B0604020202020204" pitchFamily="34" charset="0"/>
              </a:rPr>
              <a:t>Những giải pháp phòng, chống chiến lược “diễn biến hòa bình”, bạo loạn lật đổ ở Việt Nam hiện nay</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5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D59F5788-E978-4E84-9DDB-7E8F5A15C51B}"/>
              </a:ext>
            </a:extLst>
          </p:cNvPr>
          <p:cNvSpPr txBox="1"/>
          <p:nvPr/>
        </p:nvSpPr>
        <p:spPr>
          <a:xfrm>
            <a:off x="3667125" y="781050"/>
            <a:ext cx="4352925" cy="769441"/>
          </a:xfrm>
          <a:prstGeom prst="rect">
            <a:avLst/>
          </a:prstGeom>
          <a:noFill/>
        </p:spPr>
        <p:txBody>
          <a:bodyPr wrap="square" rtlCol="0">
            <a:spAutoFit/>
          </a:bodyPr>
          <a:lstStyle/>
          <a:p>
            <a:pPr algn="ctr"/>
            <a:r>
              <a:rPr lang="en-US" sz="4400" b="1" dirty="0">
                <a:solidFill>
                  <a:srgbClr val="0000CC"/>
                </a:solidFill>
              </a:rPr>
              <a:t>KẾT LUẬN</a:t>
            </a:r>
          </a:p>
        </p:txBody>
      </p:sp>
      <p:sp>
        <p:nvSpPr>
          <p:cNvPr id="4" name="TextBox 3">
            <a:extLst>
              <a:ext uri="{FF2B5EF4-FFF2-40B4-BE49-F238E27FC236}">
                <a16:creationId xmlns="" xmlns:a16="http://schemas.microsoft.com/office/drawing/2014/main" id="{A61C6361-F341-4725-B632-F0663D68192D}"/>
              </a:ext>
            </a:extLst>
          </p:cNvPr>
          <p:cNvSpPr txBox="1"/>
          <p:nvPr/>
        </p:nvSpPr>
        <p:spPr>
          <a:xfrm>
            <a:off x="1123950" y="2000250"/>
            <a:ext cx="9944100" cy="1938992"/>
          </a:xfrm>
          <a:prstGeom prst="rect">
            <a:avLst/>
          </a:prstGeom>
          <a:noFill/>
        </p:spPr>
        <p:txBody>
          <a:bodyPr wrap="square" rtlCol="0">
            <a:spAutoFit/>
          </a:bodyPr>
          <a:lstStyle/>
          <a:p>
            <a:pPr algn="just"/>
            <a:r>
              <a:rPr lang="nl-NL" sz="2400" b="1" spc="-3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Trong những năm qua, lợi dụng đường lối đổi mới, hội nhập quốc tế ngày càng sâu rộng của Việt Nam, các thế lực thù địch không ngừng gia tăng các biện pháp, tiến hành các thủ đoạn dưới nhiều chiêu bài, hình thức, trên các lĩnh vực khác nhau nhằm lật đổ chế độ xã hội chủ nghĩa ở Việt Nam</a:t>
            </a:r>
            <a:endParaRPr lang="en-US" sz="2400" b="1" dirty="0">
              <a:solidFill>
                <a:srgbClr val="0000CC"/>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87E982DF-E7C5-45A4-9351-686F15839325}"/>
              </a:ext>
            </a:extLst>
          </p:cNvPr>
          <p:cNvSpPr txBox="1"/>
          <p:nvPr/>
        </p:nvSpPr>
        <p:spPr>
          <a:xfrm>
            <a:off x="1152525" y="4333875"/>
            <a:ext cx="9906000" cy="923330"/>
          </a:xfrm>
          <a:prstGeom prst="rect">
            <a:avLst/>
          </a:prstGeom>
          <a:noFill/>
        </p:spPr>
        <p:txBody>
          <a:bodyPr wrap="square" rtlCol="0">
            <a:spAutoFit/>
          </a:bodyPr>
          <a:lstStyle>
            <a:defPPr>
              <a:defRPr lang="en-US"/>
            </a:defPPr>
            <a:lvl1pPr algn="just">
              <a:defRPr sz="2400" b="1" spc="-30">
                <a:solidFill>
                  <a:srgbClr val="0000CC"/>
                </a:solidFill>
                <a:effectLst/>
                <a:latin typeface="Arial" panose="020B0604020202020204" pitchFamily="34" charset="0"/>
                <a:ea typeface="Times New Roman" panose="02020603050405020304" pitchFamily="18" charset="0"/>
                <a:cs typeface="Arial" panose="020B0604020202020204" pitchFamily="34" charset="0"/>
              </a:defRPr>
            </a:lvl1pPr>
          </a:lstStyle>
          <a:p>
            <a:r>
              <a:rPr lang="nl-NL" dirty="0"/>
              <a:t>Sinh viên là thế hệ chủ nhân tương lai của đất nước, đồng thời cũng là một đối tượng mà các thế lực thù địch thường xuyên lợi dụng, chống phá nhằm làm suy thoái về đạo đức, lối sống và phai nhạt niềm tin, lí tưởng xã hội chủ nghĩa. </a:t>
            </a:r>
            <a:endParaRPr lang="en-US" dirty="0"/>
          </a:p>
        </p:txBody>
      </p:sp>
    </p:spTree>
    <p:extLst>
      <p:ext uri="{BB962C8B-B14F-4D97-AF65-F5344CB8AC3E}">
        <p14:creationId xmlns:p14="http://schemas.microsoft.com/office/powerpoint/2010/main" val="130917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j0433144">
            <a:extLst>
              <a:ext uri="{FF2B5EF4-FFF2-40B4-BE49-F238E27FC236}">
                <a16:creationId xmlns="" xmlns:a16="http://schemas.microsoft.com/office/drawing/2014/main" id="{E703EA82-F253-4001-9C40-58507B59D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67374" cy="6858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1BF2430F-CF83-4580-974F-725DB85449E5}"/>
              </a:ext>
            </a:extLst>
          </p:cNvPr>
          <p:cNvSpPr/>
          <p:nvPr/>
        </p:nvSpPr>
        <p:spPr>
          <a:xfrm>
            <a:off x="5667374" y="0"/>
            <a:ext cx="6524625" cy="6858000"/>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12">
            <a:extLst>
              <a:ext uri="{FF2B5EF4-FFF2-40B4-BE49-F238E27FC236}">
                <a16:creationId xmlns="" xmlns:a16="http://schemas.microsoft.com/office/drawing/2014/main" id="{FF069A98-81C7-436B-9604-CEF3145DC8C0}"/>
              </a:ext>
            </a:extLst>
          </p:cNvPr>
          <p:cNvSpPr txBox="1">
            <a:spLocks noChangeArrowheads="1"/>
          </p:cNvSpPr>
          <p:nvPr/>
        </p:nvSpPr>
        <p:spPr bwMode="auto">
          <a:xfrm>
            <a:off x="7400925" y="1738312"/>
            <a:ext cx="21336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5400" b="1" i="1" dirty="0">
                <a:solidFill>
                  <a:srgbClr val="FFFF00"/>
                </a:solidFill>
                <a:latin typeface="Arial" panose="020B0604020202020204" pitchFamily="34" charset="0"/>
              </a:rPr>
              <a:t> CẢM ƠN CÁC EM</a:t>
            </a:r>
          </a:p>
        </p:txBody>
      </p:sp>
    </p:spTree>
    <p:extLst>
      <p:ext uri="{BB962C8B-B14F-4D97-AF65-F5344CB8AC3E}">
        <p14:creationId xmlns:p14="http://schemas.microsoft.com/office/powerpoint/2010/main" val="1817659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4">
            <a:extLst>
              <a:ext uri="{FF2B5EF4-FFF2-40B4-BE49-F238E27FC236}">
                <a16:creationId xmlns="" xmlns:a16="http://schemas.microsoft.com/office/drawing/2014/main" id="{E87FA092-22D4-45C6-A6BB-9CB9EACECC45}"/>
              </a:ext>
            </a:extLst>
          </p:cNvPr>
          <p:cNvSpPr txBox="1">
            <a:spLocks noChangeArrowheads="1"/>
          </p:cNvSpPr>
          <p:nvPr/>
        </p:nvSpPr>
        <p:spPr>
          <a:xfrm>
            <a:off x="1762125" y="369888"/>
            <a:ext cx="8534400" cy="1143000"/>
          </a:xfrm>
          <a:prstGeom prst="rect">
            <a:avLst/>
          </a:prstGeom>
          <a:no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just"/>
            <a:r>
              <a:rPr lang="en-US" altLang="en-US" sz="3500" b="1" i="1">
                <a:solidFill>
                  <a:srgbClr val="0000FF"/>
                </a:solidFill>
                <a:latin typeface="Arial" panose="020B0604020202020204" pitchFamily="34" charset="0"/>
                <a:cs typeface="Arial" panose="020B0604020202020204" pitchFamily="34" charset="0"/>
              </a:rPr>
              <a:t>- Nội dung chính của chiến lược “Diễn biến hòa bình” là:</a:t>
            </a:r>
            <a:endParaRPr lang="en-US" altLang="en-US" sz="3500" b="1" i="1" dirty="0">
              <a:solidFill>
                <a:srgbClr val="0000FF"/>
              </a:solidFill>
              <a:latin typeface="Arial" panose="020B0604020202020204" pitchFamily="34" charset="0"/>
              <a:cs typeface="Arial" panose="020B0604020202020204" pitchFamily="34" charset="0"/>
            </a:endParaRPr>
          </a:p>
        </p:txBody>
      </p:sp>
      <p:sp>
        <p:nvSpPr>
          <p:cNvPr id="8" name="Text Box 8">
            <a:extLst>
              <a:ext uri="{FF2B5EF4-FFF2-40B4-BE49-F238E27FC236}">
                <a16:creationId xmlns="" xmlns:a16="http://schemas.microsoft.com/office/drawing/2014/main" id="{95AFB628-5C43-487D-A79F-4A437022AB31}"/>
              </a:ext>
            </a:extLst>
          </p:cNvPr>
          <p:cNvSpPr txBox="1">
            <a:spLocks noChangeArrowheads="1"/>
          </p:cNvSpPr>
          <p:nvPr/>
        </p:nvSpPr>
        <p:spPr bwMode="auto">
          <a:xfrm>
            <a:off x="685800" y="1828800"/>
            <a:ext cx="10515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400" b="1" dirty="0">
                <a:solidFill>
                  <a:srgbClr val="0000FF"/>
                </a:solidFill>
              </a:rPr>
              <a:t>+ </a:t>
            </a:r>
            <a:r>
              <a:rPr lang="en-US" altLang="en-US" sz="2400" b="1" dirty="0" err="1">
                <a:solidFill>
                  <a:srgbClr val="0000FF"/>
                </a:solidFill>
              </a:rPr>
              <a:t>Kẻ</a:t>
            </a:r>
            <a:r>
              <a:rPr lang="en-US" altLang="en-US" sz="2400" b="1" dirty="0">
                <a:solidFill>
                  <a:srgbClr val="0000FF"/>
                </a:solidFill>
              </a:rPr>
              <a:t> </a:t>
            </a:r>
            <a:r>
              <a:rPr lang="en-US" altLang="en-US" sz="2400" b="1" dirty="0" err="1">
                <a:solidFill>
                  <a:srgbClr val="0000FF"/>
                </a:solidFill>
              </a:rPr>
              <a:t>thù</a:t>
            </a:r>
            <a:r>
              <a:rPr lang="en-US" altLang="en-US" sz="2400" b="1" dirty="0">
                <a:solidFill>
                  <a:srgbClr val="0000FF"/>
                </a:solidFill>
              </a:rPr>
              <a:t> </a:t>
            </a:r>
            <a:r>
              <a:rPr lang="en-US" altLang="en-US" sz="2400" b="1" dirty="0" err="1">
                <a:solidFill>
                  <a:srgbClr val="0000FF"/>
                </a:solidFill>
              </a:rPr>
              <a:t>sử</a:t>
            </a:r>
            <a:r>
              <a:rPr lang="en-US" altLang="en-US" sz="2400" b="1" dirty="0">
                <a:solidFill>
                  <a:srgbClr val="0000FF"/>
                </a:solidFill>
              </a:rPr>
              <a:t> </a:t>
            </a:r>
            <a:r>
              <a:rPr lang="en-US" altLang="en-US" sz="2400" b="1" dirty="0" err="1">
                <a:solidFill>
                  <a:srgbClr val="0000FF"/>
                </a:solidFill>
              </a:rPr>
              <a:t>dụng</a:t>
            </a:r>
            <a:r>
              <a:rPr lang="en-US" altLang="en-US" sz="2400" b="1" dirty="0">
                <a:solidFill>
                  <a:srgbClr val="0000FF"/>
                </a:solidFill>
              </a:rPr>
              <a:t> </a:t>
            </a:r>
            <a:r>
              <a:rPr lang="en-US" altLang="en-US" sz="2400" b="1" dirty="0" err="1">
                <a:solidFill>
                  <a:srgbClr val="0000FF"/>
                </a:solidFill>
              </a:rPr>
              <a:t>mọi</a:t>
            </a:r>
            <a:r>
              <a:rPr lang="en-US" altLang="en-US" sz="2400" b="1" dirty="0">
                <a:solidFill>
                  <a:srgbClr val="0000FF"/>
                </a:solidFill>
              </a:rPr>
              <a:t> </a:t>
            </a:r>
            <a:r>
              <a:rPr lang="en-US" altLang="en-US" sz="2400" b="1" dirty="0" err="1">
                <a:solidFill>
                  <a:srgbClr val="0000FF"/>
                </a:solidFill>
              </a:rPr>
              <a:t>thủ</a:t>
            </a:r>
            <a:r>
              <a:rPr lang="en-US" altLang="en-US" sz="2400" b="1" dirty="0">
                <a:solidFill>
                  <a:srgbClr val="0000FF"/>
                </a:solidFill>
              </a:rPr>
              <a:t> </a:t>
            </a:r>
            <a:r>
              <a:rPr lang="en-US" altLang="en-US" sz="2400" b="1" dirty="0" err="1">
                <a:solidFill>
                  <a:srgbClr val="0000FF"/>
                </a:solidFill>
              </a:rPr>
              <a:t>đoạn</a:t>
            </a:r>
            <a:r>
              <a:rPr lang="en-US" altLang="en-US" sz="2400" b="1" dirty="0">
                <a:solidFill>
                  <a:srgbClr val="0000FF"/>
                </a:solidFill>
              </a:rPr>
              <a:t> </a:t>
            </a:r>
            <a:r>
              <a:rPr lang="en-US" altLang="en-US" sz="2400" b="1" dirty="0" err="1">
                <a:solidFill>
                  <a:srgbClr val="0000FF"/>
                </a:solidFill>
              </a:rPr>
              <a:t>kinh</a:t>
            </a:r>
            <a:r>
              <a:rPr lang="en-US" altLang="en-US" sz="2400" b="1" dirty="0">
                <a:solidFill>
                  <a:srgbClr val="0000FF"/>
                </a:solidFill>
              </a:rPr>
              <a:t> </a:t>
            </a:r>
            <a:r>
              <a:rPr lang="en-US" altLang="en-US" sz="2400" b="1" dirty="0" err="1">
                <a:solidFill>
                  <a:srgbClr val="0000FF"/>
                </a:solidFill>
              </a:rPr>
              <a:t>tế</a:t>
            </a:r>
            <a:r>
              <a:rPr lang="en-US" altLang="en-US" sz="2400" b="1" dirty="0">
                <a:solidFill>
                  <a:srgbClr val="0000FF"/>
                </a:solidFill>
              </a:rPr>
              <a:t>, </a:t>
            </a:r>
            <a:r>
              <a:rPr lang="en-US" altLang="en-US" sz="2400" b="1" dirty="0" err="1">
                <a:solidFill>
                  <a:srgbClr val="0000FF"/>
                </a:solidFill>
              </a:rPr>
              <a:t>chính</a:t>
            </a:r>
            <a:r>
              <a:rPr lang="en-US" altLang="en-US" sz="2400" b="1" dirty="0">
                <a:solidFill>
                  <a:srgbClr val="0000FF"/>
                </a:solidFill>
              </a:rPr>
              <a:t> </a:t>
            </a:r>
            <a:r>
              <a:rPr lang="en-US" altLang="en-US" sz="2400" b="1" dirty="0" err="1">
                <a:solidFill>
                  <a:srgbClr val="0000FF"/>
                </a:solidFill>
              </a:rPr>
              <a:t>trị</a:t>
            </a:r>
            <a:r>
              <a:rPr lang="en-US" altLang="en-US" sz="2400" b="1" dirty="0">
                <a:solidFill>
                  <a:srgbClr val="0000FF"/>
                </a:solidFill>
              </a:rPr>
              <a:t>, </a:t>
            </a:r>
            <a:r>
              <a:rPr lang="en-US" altLang="en-US" sz="2400" b="1" dirty="0" err="1">
                <a:solidFill>
                  <a:srgbClr val="0000FF"/>
                </a:solidFill>
              </a:rPr>
              <a:t>tư</a:t>
            </a:r>
            <a:r>
              <a:rPr lang="en-US" altLang="en-US" sz="2400" b="1" dirty="0">
                <a:solidFill>
                  <a:srgbClr val="0000FF"/>
                </a:solidFill>
              </a:rPr>
              <a:t> </a:t>
            </a:r>
            <a:r>
              <a:rPr lang="en-US" altLang="en-US" sz="2400" b="1" dirty="0" err="1">
                <a:solidFill>
                  <a:srgbClr val="0000FF"/>
                </a:solidFill>
              </a:rPr>
              <a:t>tưởng</a:t>
            </a:r>
            <a:r>
              <a:rPr lang="en-US" altLang="en-US" sz="2400" b="1" dirty="0">
                <a:solidFill>
                  <a:srgbClr val="0000FF"/>
                </a:solidFill>
              </a:rPr>
              <a:t>, </a:t>
            </a:r>
            <a:r>
              <a:rPr lang="en-US" altLang="en-US" sz="2400" b="1" dirty="0" err="1">
                <a:solidFill>
                  <a:srgbClr val="0000FF"/>
                </a:solidFill>
              </a:rPr>
              <a:t>văn</a:t>
            </a:r>
            <a:r>
              <a:rPr lang="en-US" altLang="en-US" sz="2400" b="1" dirty="0">
                <a:solidFill>
                  <a:srgbClr val="0000FF"/>
                </a:solidFill>
              </a:rPr>
              <a:t> </a:t>
            </a:r>
            <a:r>
              <a:rPr lang="en-US" altLang="en-US" sz="2400" b="1" dirty="0" err="1">
                <a:solidFill>
                  <a:srgbClr val="0000FF"/>
                </a:solidFill>
              </a:rPr>
              <a:t>hóa</a:t>
            </a:r>
            <a:r>
              <a:rPr lang="en-US" altLang="en-US" sz="2400" b="1" dirty="0">
                <a:solidFill>
                  <a:srgbClr val="0000FF"/>
                </a:solidFill>
              </a:rPr>
              <a:t>, </a:t>
            </a:r>
            <a:r>
              <a:rPr lang="en-US" altLang="en-US" sz="2400" b="1" dirty="0" err="1">
                <a:solidFill>
                  <a:srgbClr val="0000FF"/>
                </a:solidFill>
              </a:rPr>
              <a:t>xã</a:t>
            </a:r>
            <a:r>
              <a:rPr lang="en-US" altLang="en-US" sz="2400" b="1" dirty="0">
                <a:solidFill>
                  <a:srgbClr val="0000FF"/>
                </a:solidFill>
              </a:rPr>
              <a:t> </a:t>
            </a:r>
            <a:r>
              <a:rPr lang="en-US" altLang="en-US" sz="2400" b="1" dirty="0" err="1">
                <a:solidFill>
                  <a:srgbClr val="0000FF"/>
                </a:solidFill>
              </a:rPr>
              <a:t>hội</a:t>
            </a:r>
            <a:r>
              <a:rPr lang="en-US" altLang="en-US" sz="2400" b="1" dirty="0">
                <a:solidFill>
                  <a:srgbClr val="0000FF"/>
                </a:solidFill>
              </a:rPr>
              <a:t>, </a:t>
            </a:r>
            <a:r>
              <a:rPr lang="en-US" altLang="en-US" sz="2400" b="1" dirty="0" err="1">
                <a:solidFill>
                  <a:srgbClr val="0000FF"/>
                </a:solidFill>
              </a:rPr>
              <a:t>đối</a:t>
            </a:r>
            <a:r>
              <a:rPr lang="en-US" altLang="en-US" sz="2400" b="1" dirty="0">
                <a:solidFill>
                  <a:srgbClr val="0000FF"/>
                </a:solidFill>
              </a:rPr>
              <a:t> </a:t>
            </a:r>
            <a:r>
              <a:rPr lang="en-US" altLang="en-US" sz="2400" b="1" dirty="0" err="1">
                <a:solidFill>
                  <a:srgbClr val="0000FF"/>
                </a:solidFill>
              </a:rPr>
              <a:t>ngoại</a:t>
            </a:r>
            <a:r>
              <a:rPr lang="en-US" altLang="en-US" sz="2400" b="1" dirty="0">
                <a:solidFill>
                  <a:srgbClr val="0000FF"/>
                </a:solidFill>
              </a:rPr>
              <a:t>, an </a:t>
            </a:r>
            <a:r>
              <a:rPr lang="en-US" altLang="en-US" sz="2400" b="1" dirty="0" err="1">
                <a:solidFill>
                  <a:srgbClr val="0000FF"/>
                </a:solidFill>
              </a:rPr>
              <a:t>ninh</a:t>
            </a:r>
            <a:r>
              <a:rPr lang="en-US" altLang="en-US" sz="2400" b="1" dirty="0">
                <a:solidFill>
                  <a:srgbClr val="0000FF"/>
                </a:solidFill>
              </a:rPr>
              <a:t>… </a:t>
            </a:r>
            <a:r>
              <a:rPr lang="en-US" altLang="en-US" sz="2400" b="1" dirty="0" err="1">
                <a:solidFill>
                  <a:srgbClr val="0000FF"/>
                </a:solidFill>
              </a:rPr>
              <a:t>Để</a:t>
            </a:r>
            <a:r>
              <a:rPr lang="en-US" altLang="en-US" sz="2400" b="1" dirty="0">
                <a:solidFill>
                  <a:srgbClr val="0000FF"/>
                </a:solidFill>
              </a:rPr>
              <a:t> </a:t>
            </a:r>
            <a:r>
              <a:rPr lang="en-US" altLang="en-US" sz="2400" b="1" dirty="0" err="1">
                <a:solidFill>
                  <a:srgbClr val="0000FF"/>
                </a:solidFill>
              </a:rPr>
              <a:t>phá</a:t>
            </a:r>
            <a:r>
              <a:rPr lang="en-US" altLang="en-US" sz="2400" b="1" dirty="0">
                <a:solidFill>
                  <a:srgbClr val="0000FF"/>
                </a:solidFill>
              </a:rPr>
              <a:t> </a:t>
            </a:r>
            <a:r>
              <a:rPr lang="en-US" altLang="en-US" sz="2400" b="1" dirty="0" err="1">
                <a:solidFill>
                  <a:srgbClr val="0000FF"/>
                </a:solidFill>
              </a:rPr>
              <a:t>hoại</a:t>
            </a:r>
            <a:r>
              <a:rPr lang="en-US" altLang="en-US" sz="2400" b="1" dirty="0">
                <a:solidFill>
                  <a:srgbClr val="0000FF"/>
                </a:solidFill>
              </a:rPr>
              <a:t>, </a:t>
            </a:r>
            <a:r>
              <a:rPr lang="en-US" altLang="en-US" sz="2400" b="1" dirty="0" err="1">
                <a:solidFill>
                  <a:srgbClr val="0000FF"/>
                </a:solidFill>
              </a:rPr>
              <a:t>làm</a:t>
            </a:r>
            <a:r>
              <a:rPr lang="en-US" altLang="en-US" sz="2400" b="1" dirty="0">
                <a:solidFill>
                  <a:srgbClr val="0000FF"/>
                </a:solidFill>
              </a:rPr>
              <a:t> </a:t>
            </a:r>
            <a:r>
              <a:rPr lang="en-US" altLang="en-US" sz="2400" b="1" dirty="0" err="1">
                <a:solidFill>
                  <a:srgbClr val="0000FF"/>
                </a:solidFill>
              </a:rPr>
              <a:t>suy</a:t>
            </a:r>
            <a:r>
              <a:rPr lang="en-US" altLang="en-US" sz="2400" b="1" dirty="0">
                <a:solidFill>
                  <a:srgbClr val="0000FF"/>
                </a:solidFill>
              </a:rPr>
              <a:t> </a:t>
            </a:r>
            <a:r>
              <a:rPr lang="en-US" altLang="en-US" sz="2400" b="1" dirty="0" err="1">
                <a:solidFill>
                  <a:srgbClr val="0000FF"/>
                </a:solidFill>
              </a:rPr>
              <a:t>yếu</a:t>
            </a:r>
            <a:r>
              <a:rPr lang="en-US" altLang="en-US" sz="2400" b="1" dirty="0">
                <a:solidFill>
                  <a:srgbClr val="0000FF"/>
                </a:solidFill>
              </a:rPr>
              <a:t> </a:t>
            </a:r>
            <a:r>
              <a:rPr lang="en-US" altLang="en-US" sz="2400" b="1" dirty="0" err="1">
                <a:solidFill>
                  <a:srgbClr val="0000FF"/>
                </a:solidFill>
              </a:rPr>
              <a:t>từ</a:t>
            </a:r>
            <a:r>
              <a:rPr lang="en-US" altLang="en-US" sz="2400" b="1" dirty="0">
                <a:solidFill>
                  <a:srgbClr val="0000FF"/>
                </a:solidFill>
              </a:rPr>
              <a:t> </a:t>
            </a:r>
            <a:r>
              <a:rPr lang="en-US" altLang="en-US" sz="2400" b="1" dirty="0" err="1">
                <a:solidFill>
                  <a:srgbClr val="0000FF"/>
                </a:solidFill>
              </a:rPr>
              <a:t>bên</a:t>
            </a:r>
            <a:r>
              <a:rPr lang="en-US" altLang="en-US" sz="2400" b="1" dirty="0">
                <a:solidFill>
                  <a:srgbClr val="0000FF"/>
                </a:solidFill>
              </a:rPr>
              <a:t> </a:t>
            </a:r>
            <a:r>
              <a:rPr lang="en-US" altLang="en-US" sz="2400" b="1" dirty="0" err="1">
                <a:solidFill>
                  <a:srgbClr val="0000FF"/>
                </a:solidFill>
              </a:rPr>
              <a:t>trong</a:t>
            </a:r>
            <a:r>
              <a:rPr lang="en-US" altLang="en-US" sz="2400" b="1" dirty="0">
                <a:solidFill>
                  <a:srgbClr val="0000FF"/>
                </a:solidFill>
              </a:rPr>
              <a:t> </a:t>
            </a:r>
            <a:r>
              <a:rPr lang="en-US" altLang="en-US" sz="2400" b="1" dirty="0" err="1">
                <a:solidFill>
                  <a:srgbClr val="0000FF"/>
                </a:solidFill>
              </a:rPr>
              <a:t>các</a:t>
            </a:r>
            <a:r>
              <a:rPr lang="en-US" altLang="en-US" sz="2400" b="1" dirty="0">
                <a:solidFill>
                  <a:srgbClr val="0000FF"/>
                </a:solidFill>
              </a:rPr>
              <a:t> </a:t>
            </a:r>
            <a:r>
              <a:rPr lang="en-US" altLang="en-US" sz="2400" b="1" dirty="0" err="1">
                <a:solidFill>
                  <a:srgbClr val="0000FF"/>
                </a:solidFill>
              </a:rPr>
              <a:t>nước</a:t>
            </a:r>
            <a:r>
              <a:rPr lang="en-US" altLang="en-US" sz="2400" b="1" dirty="0">
                <a:solidFill>
                  <a:srgbClr val="0000FF"/>
                </a:solidFill>
              </a:rPr>
              <a:t> XHCN </a:t>
            </a:r>
          </a:p>
        </p:txBody>
      </p:sp>
      <p:sp>
        <p:nvSpPr>
          <p:cNvPr id="9" name="Text Box 9">
            <a:extLst>
              <a:ext uri="{FF2B5EF4-FFF2-40B4-BE49-F238E27FC236}">
                <a16:creationId xmlns="" xmlns:a16="http://schemas.microsoft.com/office/drawing/2014/main" id="{3CFFE651-401D-4DE6-825B-E9C2848EDB0F}"/>
              </a:ext>
            </a:extLst>
          </p:cNvPr>
          <p:cNvSpPr txBox="1">
            <a:spLocks noChangeArrowheads="1"/>
          </p:cNvSpPr>
          <p:nvPr/>
        </p:nvSpPr>
        <p:spPr bwMode="auto">
          <a:xfrm>
            <a:off x="685799" y="3124200"/>
            <a:ext cx="105155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400" b="1" dirty="0">
                <a:solidFill>
                  <a:srgbClr val="0000FF"/>
                </a:solidFill>
              </a:rPr>
              <a:t>+ </a:t>
            </a:r>
            <a:r>
              <a:rPr lang="en-US" altLang="en-US" sz="2400" b="1" dirty="0" err="1">
                <a:solidFill>
                  <a:srgbClr val="0000FF"/>
                </a:solidFill>
              </a:rPr>
              <a:t>Kích</a:t>
            </a:r>
            <a:r>
              <a:rPr lang="en-US" altLang="en-US" sz="2400" b="1" dirty="0">
                <a:solidFill>
                  <a:srgbClr val="0000FF"/>
                </a:solidFill>
              </a:rPr>
              <a:t> </a:t>
            </a:r>
            <a:r>
              <a:rPr lang="en-US" altLang="en-US" sz="2400" b="1" dirty="0" err="1">
                <a:solidFill>
                  <a:srgbClr val="0000FF"/>
                </a:solidFill>
              </a:rPr>
              <a:t>động</a:t>
            </a:r>
            <a:r>
              <a:rPr lang="en-US" altLang="en-US" sz="2400" b="1" dirty="0">
                <a:solidFill>
                  <a:srgbClr val="0000FF"/>
                </a:solidFill>
              </a:rPr>
              <a:t> </a:t>
            </a:r>
            <a:r>
              <a:rPr lang="en-US" altLang="en-US" sz="2400" b="1" dirty="0" err="1">
                <a:solidFill>
                  <a:srgbClr val="0000FF"/>
                </a:solidFill>
              </a:rPr>
              <a:t>các</a:t>
            </a:r>
            <a:r>
              <a:rPr lang="en-US" altLang="en-US" sz="2400" b="1" dirty="0">
                <a:solidFill>
                  <a:srgbClr val="0000FF"/>
                </a:solidFill>
              </a:rPr>
              <a:t> </a:t>
            </a:r>
            <a:r>
              <a:rPr lang="en-US" altLang="en-US" sz="2400" b="1" dirty="0" err="1">
                <a:solidFill>
                  <a:srgbClr val="0000FF"/>
                </a:solidFill>
              </a:rPr>
              <a:t>mâu</a:t>
            </a:r>
            <a:r>
              <a:rPr lang="en-US" altLang="en-US" sz="2400" b="1" dirty="0">
                <a:solidFill>
                  <a:srgbClr val="0000FF"/>
                </a:solidFill>
              </a:rPr>
              <a:t> </a:t>
            </a:r>
            <a:r>
              <a:rPr lang="en-US" altLang="en-US" sz="2400" b="1" dirty="0" err="1">
                <a:solidFill>
                  <a:srgbClr val="0000FF"/>
                </a:solidFill>
              </a:rPr>
              <a:t>thuẫn</a:t>
            </a:r>
            <a:r>
              <a:rPr lang="en-US" altLang="en-US" sz="2400" b="1" dirty="0">
                <a:solidFill>
                  <a:srgbClr val="0000FF"/>
                </a:solidFill>
              </a:rPr>
              <a:t> </a:t>
            </a:r>
            <a:r>
              <a:rPr lang="en-US" altLang="en-US" sz="2400" b="1" dirty="0" err="1">
                <a:solidFill>
                  <a:srgbClr val="0000FF"/>
                </a:solidFill>
              </a:rPr>
              <a:t>trong</a:t>
            </a:r>
            <a:r>
              <a:rPr lang="en-US" altLang="en-US" sz="2400" b="1" dirty="0">
                <a:solidFill>
                  <a:srgbClr val="0000FF"/>
                </a:solidFill>
              </a:rPr>
              <a:t> </a:t>
            </a:r>
            <a:r>
              <a:rPr lang="en-US" altLang="en-US" sz="2400" b="1" dirty="0" err="1">
                <a:solidFill>
                  <a:srgbClr val="0000FF"/>
                </a:solidFill>
              </a:rPr>
              <a:t>xã</a:t>
            </a:r>
            <a:r>
              <a:rPr lang="en-US" altLang="en-US" sz="2400" b="1" dirty="0">
                <a:solidFill>
                  <a:srgbClr val="0000FF"/>
                </a:solidFill>
              </a:rPr>
              <a:t> </a:t>
            </a:r>
            <a:r>
              <a:rPr lang="en-US" altLang="en-US" sz="2400" b="1" dirty="0" err="1">
                <a:solidFill>
                  <a:srgbClr val="0000FF"/>
                </a:solidFill>
              </a:rPr>
              <a:t>hội</a:t>
            </a:r>
            <a:r>
              <a:rPr lang="en-US" altLang="en-US" sz="2400" b="1" dirty="0">
                <a:solidFill>
                  <a:srgbClr val="0000FF"/>
                </a:solidFill>
              </a:rPr>
              <a:t>, </a:t>
            </a:r>
            <a:r>
              <a:rPr lang="en-US" altLang="en-US" sz="2400" b="1" dirty="0" err="1">
                <a:solidFill>
                  <a:srgbClr val="0000FF"/>
                </a:solidFill>
              </a:rPr>
              <a:t>tạo</a:t>
            </a:r>
            <a:r>
              <a:rPr lang="en-US" altLang="en-US" sz="2400" b="1" dirty="0">
                <a:solidFill>
                  <a:srgbClr val="0000FF"/>
                </a:solidFill>
              </a:rPr>
              <a:t> ra </a:t>
            </a:r>
            <a:r>
              <a:rPr lang="en-US" altLang="en-US" sz="2400" b="1" dirty="0" err="1">
                <a:solidFill>
                  <a:srgbClr val="0000FF"/>
                </a:solidFill>
              </a:rPr>
              <a:t>các</a:t>
            </a:r>
            <a:r>
              <a:rPr lang="en-US" altLang="en-US" sz="2400" b="1" dirty="0">
                <a:solidFill>
                  <a:srgbClr val="0000FF"/>
                </a:solidFill>
              </a:rPr>
              <a:t> </a:t>
            </a:r>
            <a:r>
              <a:rPr lang="en-US" altLang="en-US" sz="2400" b="1" dirty="0" err="1">
                <a:solidFill>
                  <a:srgbClr val="0000FF"/>
                </a:solidFill>
              </a:rPr>
              <a:t>lực</a:t>
            </a:r>
            <a:r>
              <a:rPr lang="en-US" altLang="en-US" sz="2400" b="1" dirty="0">
                <a:solidFill>
                  <a:srgbClr val="0000FF"/>
                </a:solidFill>
              </a:rPr>
              <a:t> </a:t>
            </a:r>
            <a:r>
              <a:rPr lang="en-US" altLang="en-US" sz="2400" b="1" dirty="0" err="1">
                <a:solidFill>
                  <a:srgbClr val="0000FF"/>
                </a:solidFill>
              </a:rPr>
              <a:t>lượng</a:t>
            </a:r>
            <a:r>
              <a:rPr lang="en-US" altLang="en-US" sz="2400" b="1" dirty="0">
                <a:solidFill>
                  <a:srgbClr val="0000FF"/>
                </a:solidFill>
              </a:rPr>
              <a:t> </a:t>
            </a:r>
            <a:r>
              <a:rPr lang="en-US" altLang="en-US" sz="2400" b="1" dirty="0" err="1">
                <a:solidFill>
                  <a:srgbClr val="0000FF"/>
                </a:solidFill>
              </a:rPr>
              <a:t>chính</a:t>
            </a:r>
            <a:r>
              <a:rPr lang="en-US" altLang="en-US" sz="2400" b="1" dirty="0">
                <a:solidFill>
                  <a:srgbClr val="0000FF"/>
                </a:solidFill>
              </a:rPr>
              <a:t> </a:t>
            </a:r>
            <a:r>
              <a:rPr lang="en-US" altLang="en-US" sz="2400" b="1" dirty="0" err="1">
                <a:solidFill>
                  <a:srgbClr val="0000FF"/>
                </a:solidFill>
              </a:rPr>
              <a:t>trị</a:t>
            </a:r>
            <a:r>
              <a:rPr lang="en-US" altLang="en-US" sz="2400" b="1" dirty="0">
                <a:solidFill>
                  <a:srgbClr val="0000FF"/>
                </a:solidFill>
              </a:rPr>
              <a:t> </a:t>
            </a:r>
            <a:r>
              <a:rPr lang="en-US" altLang="en-US" sz="2400" b="1" dirty="0" err="1">
                <a:solidFill>
                  <a:srgbClr val="0000FF"/>
                </a:solidFill>
              </a:rPr>
              <a:t>đối</a:t>
            </a:r>
            <a:r>
              <a:rPr lang="en-US" altLang="en-US" sz="2400" b="1" dirty="0">
                <a:solidFill>
                  <a:srgbClr val="0000FF"/>
                </a:solidFill>
              </a:rPr>
              <a:t> </a:t>
            </a:r>
            <a:r>
              <a:rPr lang="en-US" altLang="en-US" sz="2400" b="1" dirty="0" err="1">
                <a:solidFill>
                  <a:srgbClr val="0000FF"/>
                </a:solidFill>
              </a:rPr>
              <a:t>lập</a:t>
            </a:r>
            <a:r>
              <a:rPr lang="en-US" altLang="en-US" sz="2400" b="1" dirty="0">
                <a:solidFill>
                  <a:srgbClr val="0000FF"/>
                </a:solidFill>
              </a:rPr>
              <a:t> </a:t>
            </a:r>
            <a:r>
              <a:rPr lang="en-US" altLang="en-US" sz="2400" b="1" dirty="0" err="1">
                <a:solidFill>
                  <a:srgbClr val="0000FF"/>
                </a:solidFill>
              </a:rPr>
              <a:t>núp</a:t>
            </a:r>
            <a:r>
              <a:rPr lang="en-US" altLang="en-US" sz="2400" b="1" dirty="0">
                <a:solidFill>
                  <a:srgbClr val="0000FF"/>
                </a:solidFill>
              </a:rPr>
              <a:t> </a:t>
            </a:r>
            <a:r>
              <a:rPr lang="en-US" altLang="en-US" sz="2400" b="1" dirty="0" err="1">
                <a:solidFill>
                  <a:srgbClr val="0000FF"/>
                </a:solidFill>
              </a:rPr>
              <a:t>dưới</a:t>
            </a:r>
            <a:r>
              <a:rPr lang="en-US" altLang="en-US" sz="2400" b="1" dirty="0">
                <a:solidFill>
                  <a:srgbClr val="0000FF"/>
                </a:solidFill>
              </a:rPr>
              <a:t> </a:t>
            </a:r>
            <a:r>
              <a:rPr lang="en-US" altLang="en-US" sz="2400" b="1" dirty="0" err="1">
                <a:solidFill>
                  <a:srgbClr val="0000FF"/>
                </a:solidFill>
              </a:rPr>
              <a:t>chiêu</a:t>
            </a:r>
            <a:r>
              <a:rPr lang="en-US" altLang="en-US" sz="2400" b="1" dirty="0">
                <a:solidFill>
                  <a:srgbClr val="0000FF"/>
                </a:solidFill>
              </a:rPr>
              <a:t> </a:t>
            </a:r>
            <a:r>
              <a:rPr lang="en-US" altLang="en-US" sz="2400" b="1" dirty="0" err="1">
                <a:solidFill>
                  <a:srgbClr val="0000FF"/>
                </a:solidFill>
              </a:rPr>
              <a:t>bài</a:t>
            </a:r>
            <a:r>
              <a:rPr lang="en-US" altLang="en-US" sz="2400" b="1" dirty="0">
                <a:solidFill>
                  <a:srgbClr val="0000FF"/>
                </a:solidFill>
              </a:rPr>
              <a:t> </a:t>
            </a:r>
            <a:r>
              <a:rPr lang="en-US" altLang="en-US" sz="2400" b="1" dirty="0" err="1">
                <a:solidFill>
                  <a:srgbClr val="0000FF"/>
                </a:solidFill>
              </a:rPr>
              <a:t>tự</a:t>
            </a:r>
            <a:r>
              <a:rPr lang="en-US" altLang="en-US" sz="2400" b="1" dirty="0">
                <a:solidFill>
                  <a:srgbClr val="0000FF"/>
                </a:solidFill>
              </a:rPr>
              <a:t> do, </a:t>
            </a:r>
            <a:r>
              <a:rPr lang="en-US" altLang="en-US" sz="2400" b="1" dirty="0" err="1">
                <a:solidFill>
                  <a:srgbClr val="0000FF"/>
                </a:solidFill>
              </a:rPr>
              <a:t>dân</a:t>
            </a:r>
            <a:r>
              <a:rPr lang="en-US" altLang="en-US" sz="2400" b="1" dirty="0">
                <a:solidFill>
                  <a:srgbClr val="0000FF"/>
                </a:solidFill>
              </a:rPr>
              <a:t> </a:t>
            </a:r>
            <a:r>
              <a:rPr lang="en-US" altLang="en-US" sz="2400" b="1" dirty="0" err="1">
                <a:solidFill>
                  <a:srgbClr val="0000FF"/>
                </a:solidFill>
              </a:rPr>
              <a:t>chủ</a:t>
            </a:r>
            <a:r>
              <a:rPr lang="en-US" altLang="en-US" sz="2400" b="1" dirty="0">
                <a:solidFill>
                  <a:srgbClr val="0000FF"/>
                </a:solidFill>
              </a:rPr>
              <a:t>, </a:t>
            </a:r>
            <a:r>
              <a:rPr lang="en-US" altLang="en-US" sz="2400" b="1" dirty="0" err="1">
                <a:solidFill>
                  <a:srgbClr val="0000FF"/>
                </a:solidFill>
              </a:rPr>
              <a:t>nhân</a:t>
            </a:r>
            <a:r>
              <a:rPr lang="en-US" altLang="en-US" sz="2400" b="1" dirty="0">
                <a:solidFill>
                  <a:srgbClr val="0000FF"/>
                </a:solidFill>
              </a:rPr>
              <a:t> </a:t>
            </a:r>
            <a:r>
              <a:rPr lang="en-US" altLang="en-US" sz="2400" b="1" dirty="0" err="1">
                <a:solidFill>
                  <a:srgbClr val="0000FF"/>
                </a:solidFill>
              </a:rPr>
              <a:t>quyền</a:t>
            </a:r>
            <a:r>
              <a:rPr lang="en-US" altLang="en-US" sz="2400" b="1" dirty="0">
                <a:solidFill>
                  <a:srgbClr val="0000FF"/>
                </a:solidFill>
              </a:rPr>
              <a:t>, </a:t>
            </a:r>
            <a:r>
              <a:rPr lang="en-US" altLang="en-US" sz="2400" b="1" dirty="0" err="1">
                <a:solidFill>
                  <a:srgbClr val="0000FF"/>
                </a:solidFill>
              </a:rPr>
              <a:t>tự</a:t>
            </a:r>
            <a:r>
              <a:rPr lang="en-US" altLang="en-US" sz="2400" b="1" dirty="0">
                <a:solidFill>
                  <a:srgbClr val="0000FF"/>
                </a:solidFill>
              </a:rPr>
              <a:t> do </a:t>
            </a:r>
            <a:r>
              <a:rPr lang="en-US" altLang="en-US" sz="2400" b="1" dirty="0" err="1">
                <a:solidFill>
                  <a:srgbClr val="0000FF"/>
                </a:solidFill>
              </a:rPr>
              <a:t>tôn</a:t>
            </a:r>
            <a:r>
              <a:rPr lang="en-US" altLang="en-US" sz="2400" b="1" dirty="0">
                <a:solidFill>
                  <a:srgbClr val="0000FF"/>
                </a:solidFill>
              </a:rPr>
              <a:t> </a:t>
            </a:r>
            <a:r>
              <a:rPr lang="en-US" altLang="en-US" sz="2400" b="1" dirty="0" err="1">
                <a:solidFill>
                  <a:srgbClr val="0000FF"/>
                </a:solidFill>
              </a:rPr>
              <a:t>giáo</a:t>
            </a:r>
            <a:r>
              <a:rPr lang="en-US" altLang="en-US" sz="2400" b="1" dirty="0">
                <a:solidFill>
                  <a:srgbClr val="0000FF"/>
                </a:solidFill>
              </a:rPr>
              <a:t>, </a:t>
            </a:r>
            <a:r>
              <a:rPr lang="en-US" altLang="en-US" sz="2400" b="1" dirty="0" err="1">
                <a:solidFill>
                  <a:srgbClr val="0000FF"/>
                </a:solidFill>
              </a:rPr>
              <a:t>sắc</a:t>
            </a:r>
            <a:r>
              <a:rPr lang="en-US" altLang="en-US" sz="2400" b="1" dirty="0">
                <a:solidFill>
                  <a:srgbClr val="0000FF"/>
                </a:solidFill>
              </a:rPr>
              <a:t> </a:t>
            </a:r>
            <a:r>
              <a:rPr lang="en-US" altLang="en-US" sz="2400" b="1" dirty="0" err="1">
                <a:solidFill>
                  <a:srgbClr val="0000FF"/>
                </a:solidFill>
              </a:rPr>
              <a:t>tộc</a:t>
            </a:r>
            <a:r>
              <a:rPr lang="en-US" altLang="en-US" sz="2400" b="1" dirty="0">
                <a:solidFill>
                  <a:srgbClr val="0000FF"/>
                </a:solidFill>
              </a:rPr>
              <a:t> </a:t>
            </a:r>
          </a:p>
        </p:txBody>
      </p:sp>
      <p:sp>
        <p:nvSpPr>
          <p:cNvPr id="10" name="Text Box 10">
            <a:extLst>
              <a:ext uri="{FF2B5EF4-FFF2-40B4-BE49-F238E27FC236}">
                <a16:creationId xmlns="" xmlns:a16="http://schemas.microsoft.com/office/drawing/2014/main" id="{F971297E-9F8F-44C7-99B5-C27AB8DD6AC1}"/>
              </a:ext>
            </a:extLst>
          </p:cNvPr>
          <p:cNvSpPr txBox="1">
            <a:spLocks noChangeArrowheads="1"/>
          </p:cNvSpPr>
          <p:nvPr/>
        </p:nvSpPr>
        <p:spPr bwMode="auto">
          <a:xfrm>
            <a:off x="685799" y="4419600"/>
            <a:ext cx="104108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400" b="1" dirty="0">
                <a:solidFill>
                  <a:srgbClr val="0000FF"/>
                </a:solidFill>
              </a:rPr>
              <a:t>+ </a:t>
            </a:r>
            <a:r>
              <a:rPr lang="en-US" altLang="en-US" sz="2400" b="1" dirty="0" err="1">
                <a:solidFill>
                  <a:srgbClr val="0000FF"/>
                </a:solidFill>
              </a:rPr>
              <a:t>Triệt</a:t>
            </a:r>
            <a:r>
              <a:rPr lang="en-US" altLang="en-US" sz="2400" b="1" dirty="0">
                <a:solidFill>
                  <a:srgbClr val="0000FF"/>
                </a:solidFill>
              </a:rPr>
              <a:t> </a:t>
            </a:r>
            <a:r>
              <a:rPr lang="en-US" altLang="en-US" sz="2400" b="1" dirty="0" err="1">
                <a:solidFill>
                  <a:srgbClr val="0000FF"/>
                </a:solidFill>
              </a:rPr>
              <a:t>để</a:t>
            </a:r>
            <a:r>
              <a:rPr lang="en-US" altLang="en-US" sz="2400" b="1" dirty="0">
                <a:solidFill>
                  <a:srgbClr val="0000FF"/>
                </a:solidFill>
              </a:rPr>
              <a:t> </a:t>
            </a:r>
            <a:r>
              <a:rPr lang="en-US" altLang="en-US" sz="2400" b="1" dirty="0" err="1">
                <a:solidFill>
                  <a:srgbClr val="0000FF"/>
                </a:solidFill>
              </a:rPr>
              <a:t>khai</a:t>
            </a:r>
            <a:r>
              <a:rPr lang="en-US" altLang="en-US" sz="2400" b="1" dirty="0">
                <a:solidFill>
                  <a:srgbClr val="0000FF"/>
                </a:solidFill>
              </a:rPr>
              <a:t> </a:t>
            </a:r>
            <a:r>
              <a:rPr lang="en-US" altLang="en-US" sz="2400" b="1" dirty="0" err="1">
                <a:solidFill>
                  <a:srgbClr val="0000FF"/>
                </a:solidFill>
              </a:rPr>
              <a:t>thác</a:t>
            </a:r>
            <a:r>
              <a:rPr lang="en-US" altLang="en-US" sz="2400" b="1" dirty="0">
                <a:solidFill>
                  <a:srgbClr val="0000FF"/>
                </a:solidFill>
              </a:rPr>
              <a:t> </a:t>
            </a:r>
            <a:r>
              <a:rPr lang="en-US" altLang="en-US" sz="2400" b="1" dirty="0" err="1">
                <a:solidFill>
                  <a:srgbClr val="0000FF"/>
                </a:solidFill>
              </a:rPr>
              <a:t>và</a:t>
            </a:r>
            <a:r>
              <a:rPr lang="en-US" altLang="en-US" sz="2400" b="1" dirty="0">
                <a:solidFill>
                  <a:srgbClr val="0000FF"/>
                </a:solidFill>
              </a:rPr>
              <a:t> </a:t>
            </a:r>
            <a:r>
              <a:rPr lang="en-US" altLang="en-US" sz="2400" b="1" dirty="0" err="1">
                <a:solidFill>
                  <a:srgbClr val="0000FF"/>
                </a:solidFill>
              </a:rPr>
              <a:t>lợi</a:t>
            </a:r>
            <a:r>
              <a:rPr lang="en-US" altLang="en-US" sz="2400" b="1" dirty="0">
                <a:solidFill>
                  <a:srgbClr val="0000FF"/>
                </a:solidFill>
              </a:rPr>
              <a:t> </a:t>
            </a:r>
            <a:r>
              <a:rPr lang="en-US" altLang="en-US" sz="2400" b="1" dirty="0" err="1">
                <a:solidFill>
                  <a:srgbClr val="0000FF"/>
                </a:solidFill>
              </a:rPr>
              <a:t>dụng</a:t>
            </a:r>
            <a:r>
              <a:rPr lang="en-US" altLang="en-US" sz="2400" b="1" dirty="0">
                <a:solidFill>
                  <a:srgbClr val="0000FF"/>
                </a:solidFill>
              </a:rPr>
              <a:t> </a:t>
            </a:r>
            <a:r>
              <a:rPr lang="en-US" altLang="en-US" sz="2400" b="1" dirty="0" err="1">
                <a:solidFill>
                  <a:srgbClr val="0000FF"/>
                </a:solidFill>
              </a:rPr>
              <a:t>những</a:t>
            </a:r>
            <a:r>
              <a:rPr lang="en-US" altLang="en-US" sz="2400" b="1" dirty="0">
                <a:solidFill>
                  <a:srgbClr val="0000FF"/>
                </a:solidFill>
              </a:rPr>
              <a:t> </a:t>
            </a:r>
            <a:r>
              <a:rPr lang="en-US" altLang="en-US" sz="2400" b="1" dirty="0" err="1">
                <a:solidFill>
                  <a:srgbClr val="0000FF"/>
                </a:solidFill>
              </a:rPr>
              <a:t>khó</a:t>
            </a:r>
            <a:r>
              <a:rPr lang="en-US" altLang="en-US" sz="2400" b="1" dirty="0">
                <a:solidFill>
                  <a:srgbClr val="0000FF"/>
                </a:solidFill>
              </a:rPr>
              <a:t> </a:t>
            </a:r>
            <a:r>
              <a:rPr lang="en-US" altLang="en-US" sz="2400" b="1" dirty="0" err="1">
                <a:solidFill>
                  <a:srgbClr val="0000FF"/>
                </a:solidFill>
              </a:rPr>
              <a:t>khăn</a:t>
            </a:r>
            <a:r>
              <a:rPr lang="en-US" altLang="en-US" sz="2400" b="1" dirty="0">
                <a:solidFill>
                  <a:srgbClr val="0000FF"/>
                </a:solidFill>
              </a:rPr>
              <a:t>, </a:t>
            </a:r>
            <a:r>
              <a:rPr lang="en-US" altLang="en-US" sz="2400" b="1" dirty="0" err="1">
                <a:solidFill>
                  <a:srgbClr val="0000FF"/>
                </a:solidFill>
              </a:rPr>
              <a:t>sai</a:t>
            </a:r>
            <a:r>
              <a:rPr lang="en-US" altLang="en-US" sz="2400" b="1" dirty="0">
                <a:solidFill>
                  <a:srgbClr val="0000FF"/>
                </a:solidFill>
              </a:rPr>
              <a:t> </a:t>
            </a:r>
            <a:r>
              <a:rPr lang="en-US" altLang="en-US" sz="2400" b="1" dirty="0" err="1">
                <a:solidFill>
                  <a:srgbClr val="0000FF"/>
                </a:solidFill>
              </a:rPr>
              <a:t>sót</a:t>
            </a:r>
            <a:r>
              <a:rPr lang="en-US" altLang="en-US" sz="2400" b="1" dirty="0">
                <a:solidFill>
                  <a:srgbClr val="0000FF"/>
                </a:solidFill>
              </a:rPr>
              <a:t> </a:t>
            </a:r>
            <a:r>
              <a:rPr lang="en-US" altLang="en-US" sz="2400" b="1" dirty="0" err="1">
                <a:solidFill>
                  <a:srgbClr val="0000FF"/>
                </a:solidFill>
              </a:rPr>
              <a:t>của</a:t>
            </a:r>
            <a:r>
              <a:rPr lang="en-US" altLang="en-US" sz="2400" b="1" dirty="0">
                <a:solidFill>
                  <a:srgbClr val="0000FF"/>
                </a:solidFill>
              </a:rPr>
              <a:t> </a:t>
            </a:r>
            <a:r>
              <a:rPr lang="en-US" altLang="en-US" sz="2400" b="1" dirty="0" err="1">
                <a:solidFill>
                  <a:srgbClr val="0000FF"/>
                </a:solidFill>
              </a:rPr>
              <a:t>Đảng</a:t>
            </a:r>
            <a:r>
              <a:rPr lang="en-US" altLang="en-US" sz="2400" b="1" dirty="0">
                <a:solidFill>
                  <a:srgbClr val="0000FF"/>
                </a:solidFill>
              </a:rPr>
              <a:t>, </a:t>
            </a:r>
            <a:r>
              <a:rPr lang="en-US" altLang="en-US" sz="2400" b="1" dirty="0" err="1">
                <a:solidFill>
                  <a:srgbClr val="0000FF"/>
                </a:solidFill>
              </a:rPr>
              <a:t>nhà</a:t>
            </a:r>
            <a:r>
              <a:rPr lang="en-US" altLang="en-US" sz="2400" b="1" dirty="0">
                <a:solidFill>
                  <a:srgbClr val="0000FF"/>
                </a:solidFill>
              </a:rPr>
              <a:t> </a:t>
            </a:r>
            <a:r>
              <a:rPr lang="en-US" altLang="en-US" sz="2400" b="1" dirty="0" err="1">
                <a:solidFill>
                  <a:srgbClr val="0000FF"/>
                </a:solidFill>
              </a:rPr>
              <a:t>nước</a:t>
            </a:r>
            <a:r>
              <a:rPr lang="en-US" altLang="en-US" sz="2400" b="1" dirty="0">
                <a:solidFill>
                  <a:srgbClr val="0000FF"/>
                </a:solidFill>
              </a:rPr>
              <a:t> XHCN </a:t>
            </a:r>
            <a:r>
              <a:rPr lang="en-US" altLang="en-US" sz="2400" b="1" dirty="0" err="1">
                <a:solidFill>
                  <a:srgbClr val="0000FF"/>
                </a:solidFill>
              </a:rPr>
              <a:t>trên</a:t>
            </a:r>
            <a:r>
              <a:rPr lang="en-US" altLang="en-US" sz="2400" b="1" dirty="0">
                <a:solidFill>
                  <a:srgbClr val="0000FF"/>
                </a:solidFill>
              </a:rPr>
              <a:t> </a:t>
            </a:r>
            <a:r>
              <a:rPr lang="en-US" altLang="en-US" sz="2400" b="1" dirty="0" err="1">
                <a:solidFill>
                  <a:srgbClr val="0000FF"/>
                </a:solidFill>
              </a:rPr>
              <a:t>các</a:t>
            </a:r>
            <a:r>
              <a:rPr lang="en-US" altLang="en-US" sz="2400" b="1" dirty="0">
                <a:solidFill>
                  <a:srgbClr val="0000FF"/>
                </a:solidFill>
              </a:rPr>
              <a:t> </a:t>
            </a:r>
            <a:r>
              <a:rPr lang="en-US" altLang="en-US" sz="2400" b="1" dirty="0" err="1">
                <a:solidFill>
                  <a:srgbClr val="0000FF"/>
                </a:solidFill>
              </a:rPr>
              <a:t>lĩnh</a:t>
            </a:r>
            <a:r>
              <a:rPr lang="en-US" altLang="en-US" sz="2400" b="1" dirty="0">
                <a:solidFill>
                  <a:srgbClr val="0000FF"/>
                </a:solidFill>
              </a:rPr>
              <a:t> </a:t>
            </a:r>
            <a:r>
              <a:rPr lang="en-US" altLang="en-US" sz="2400" b="1" dirty="0" err="1">
                <a:solidFill>
                  <a:srgbClr val="0000FF"/>
                </a:solidFill>
              </a:rPr>
              <a:t>vực</a:t>
            </a:r>
            <a:r>
              <a:rPr lang="en-US" altLang="en-US" sz="2400" b="1" dirty="0">
                <a:solidFill>
                  <a:srgbClr val="0000FF"/>
                </a:solidFill>
              </a:rPr>
              <a:t> </a:t>
            </a:r>
            <a:r>
              <a:rPr lang="en-US" altLang="en-US" sz="2400" b="1" dirty="0" err="1">
                <a:solidFill>
                  <a:srgbClr val="0000FF"/>
                </a:solidFill>
              </a:rPr>
              <a:t>đời</a:t>
            </a:r>
            <a:r>
              <a:rPr lang="en-US" altLang="en-US" sz="2400" b="1" dirty="0">
                <a:solidFill>
                  <a:srgbClr val="0000FF"/>
                </a:solidFill>
              </a:rPr>
              <a:t> </a:t>
            </a:r>
            <a:r>
              <a:rPr lang="en-US" altLang="en-US" sz="2400" b="1" dirty="0" err="1">
                <a:solidFill>
                  <a:srgbClr val="0000FF"/>
                </a:solidFill>
              </a:rPr>
              <a:t>sống</a:t>
            </a:r>
            <a:r>
              <a:rPr lang="en-US" altLang="en-US" sz="2400" b="1" dirty="0">
                <a:solidFill>
                  <a:srgbClr val="0000FF"/>
                </a:solidFill>
              </a:rPr>
              <a:t> </a:t>
            </a:r>
            <a:r>
              <a:rPr lang="en-US" altLang="en-US" sz="2400" b="1" dirty="0" err="1">
                <a:solidFill>
                  <a:srgbClr val="0000FF"/>
                </a:solidFill>
              </a:rPr>
              <a:t>xã</a:t>
            </a:r>
            <a:r>
              <a:rPr lang="en-US" altLang="en-US" sz="2400" b="1" dirty="0">
                <a:solidFill>
                  <a:srgbClr val="0000FF"/>
                </a:solidFill>
              </a:rPr>
              <a:t> </a:t>
            </a:r>
            <a:r>
              <a:rPr lang="en-US" altLang="en-US" sz="2400" b="1" dirty="0" err="1">
                <a:solidFill>
                  <a:srgbClr val="0000FF"/>
                </a:solidFill>
              </a:rPr>
              <a:t>hội</a:t>
            </a:r>
            <a:r>
              <a:rPr lang="en-US" altLang="en-US" sz="2400" b="1" dirty="0">
                <a:solidFill>
                  <a:srgbClr val="0000FF"/>
                </a:solidFill>
              </a:rPr>
              <a:t>, </a:t>
            </a:r>
            <a:r>
              <a:rPr lang="en-US" altLang="en-US" sz="2400" b="1" dirty="0" err="1">
                <a:solidFill>
                  <a:srgbClr val="0000FF"/>
                </a:solidFill>
              </a:rPr>
              <a:t>tạo</a:t>
            </a:r>
            <a:r>
              <a:rPr lang="en-US" altLang="en-US" sz="2400" b="1" dirty="0">
                <a:solidFill>
                  <a:srgbClr val="0000FF"/>
                </a:solidFill>
              </a:rPr>
              <a:t> </a:t>
            </a:r>
            <a:r>
              <a:rPr lang="en-US" altLang="en-US" sz="2400" b="1" dirty="0" err="1">
                <a:solidFill>
                  <a:srgbClr val="0000FF"/>
                </a:solidFill>
              </a:rPr>
              <a:t>nên</a:t>
            </a:r>
            <a:r>
              <a:rPr lang="en-US" altLang="en-US" sz="2400" b="1" dirty="0">
                <a:solidFill>
                  <a:srgbClr val="0000FF"/>
                </a:solidFill>
              </a:rPr>
              <a:t> </a:t>
            </a:r>
            <a:r>
              <a:rPr lang="en-US" altLang="en-US" sz="2400" b="1" dirty="0" err="1">
                <a:solidFill>
                  <a:srgbClr val="0000FF"/>
                </a:solidFill>
              </a:rPr>
              <a:t>sức</a:t>
            </a:r>
            <a:r>
              <a:rPr lang="en-US" altLang="en-US" sz="2400" b="1" dirty="0">
                <a:solidFill>
                  <a:srgbClr val="0000FF"/>
                </a:solidFill>
              </a:rPr>
              <a:t> </a:t>
            </a:r>
            <a:r>
              <a:rPr lang="en-US" altLang="en-US" sz="2400" b="1" dirty="0" err="1">
                <a:solidFill>
                  <a:srgbClr val="0000FF"/>
                </a:solidFill>
              </a:rPr>
              <a:t>ép</a:t>
            </a:r>
            <a:r>
              <a:rPr lang="en-US" altLang="en-US" sz="2400" b="1" dirty="0">
                <a:solidFill>
                  <a:srgbClr val="0000FF"/>
                </a:solidFill>
              </a:rPr>
              <a:t>, </a:t>
            </a:r>
            <a:r>
              <a:rPr lang="en-US" altLang="en-US" sz="2400" b="1" dirty="0" err="1">
                <a:solidFill>
                  <a:srgbClr val="0000FF"/>
                </a:solidFill>
              </a:rPr>
              <a:t>từng</a:t>
            </a:r>
            <a:r>
              <a:rPr lang="en-US" altLang="en-US" sz="2400" b="1" dirty="0">
                <a:solidFill>
                  <a:srgbClr val="0000FF"/>
                </a:solidFill>
              </a:rPr>
              <a:t> </a:t>
            </a:r>
            <a:r>
              <a:rPr lang="en-US" altLang="en-US" sz="2400" b="1" dirty="0" err="1">
                <a:solidFill>
                  <a:srgbClr val="0000FF"/>
                </a:solidFill>
              </a:rPr>
              <a:t>bước</a:t>
            </a:r>
            <a:r>
              <a:rPr lang="en-US" altLang="en-US" sz="2400" b="1" dirty="0">
                <a:solidFill>
                  <a:srgbClr val="0000FF"/>
                </a:solidFill>
              </a:rPr>
              <a:t> </a:t>
            </a:r>
            <a:r>
              <a:rPr lang="en-US" altLang="en-US" sz="2400" b="1" dirty="0" err="1">
                <a:solidFill>
                  <a:srgbClr val="0000FF"/>
                </a:solidFill>
              </a:rPr>
              <a:t>chuyển</a:t>
            </a:r>
            <a:r>
              <a:rPr lang="en-US" altLang="en-US" sz="2400" b="1" dirty="0">
                <a:solidFill>
                  <a:srgbClr val="0000FF"/>
                </a:solidFill>
              </a:rPr>
              <a:t> </a:t>
            </a:r>
            <a:r>
              <a:rPr lang="en-US" altLang="en-US" sz="2400" b="1" dirty="0" err="1">
                <a:solidFill>
                  <a:srgbClr val="0000FF"/>
                </a:solidFill>
              </a:rPr>
              <a:t>hóa</a:t>
            </a:r>
            <a:r>
              <a:rPr lang="en-US" altLang="en-US" sz="2400" b="1" dirty="0">
                <a:solidFill>
                  <a:srgbClr val="0000FF"/>
                </a:solidFill>
              </a:rPr>
              <a:t> </a:t>
            </a:r>
            <a:r>
              <a:rPr lang="en-US" altLang="en-US" sz="2400" b="1" dirty="0" err="1">
                <a:solidFill>
                  <a:srgbClr val="0000FF"/>
                </a:solidFill>
              </a:rPr>
              <a:t>và</a:t>
            </a:r>
            <a:r>
              <a:rPr lang="en-US" altLang="en-US" sz="2400" b="1" dirty="0">
                <a:solidFill>
                  <a:srgbClr val="0000FF"/>
                </a:solidFill>
              </a:rPr>
              <a:t> </a:t>
            </a:r>
            <a:r>
              <a:rPr lang="en-US" altLang="en-US" sz="2400" b="1" dirty="0" err="1">
                <a:solidFill>
                  <a:srgbClr val="0000FF"/>
                </a:solidFill>
              </a:rPr>
              <a:t>thay</a:t>
            </a:r>
            <a:r>
              <a:rPr lang="en-US" altLang="en-US" sz="2400" b="1" dirty="0">
                <a:solidFill>
                  <a:srgbClr val="0000FF"/>
                </a:solidFill>
              </a:rPr>
              <a:t> </a:t>
            </a:r>
            <a:r>
              <a:rPr lang="en-US" altLang="en-US" sz="2400" b="1" dirty="0" err="1">
                <a:solidFill>
                  <a:srgbClr val="0000FF"/>
                </a:solidFill>
              </a:rPr>
              <a:t>đổi</a:t>
            </a:r>
            <a:r>
              <a:rPr lang="en-US" altLang="en-US" sz="2400" b="1" dirty="0">
                <a:solidFill>
                  <a:srgbClr val="0000FF"/>
                </a:solidFill>
              </a:rPr>
              <a:t> </a:t>
            </a:r>
            <a:r>
              <a:rPr lang="en-US" altLang="en-US" sz="2400" b="1" dirty="0" err="1">
                <a:solidFill>
                  <a:srgbClr val="0000FF"/>
                </a:solidFill>
              </a:rPr>
              <a:t>đường</a:t>
            </a:r>
            <a:r>
              <a:rPr lang="en-US" altLang="en-US" sz="2400" b="1" dirty="0">
                <a:solidFill>
                  <a:srgbClr val="0000FF"/>
                </a:solidFill>
              </a:rPr>
              <a:t> </a:t>
            </a:r>
            <a:r>
              <a:rPr lang="en-US" altLang="en-US" sz="2400" b="1" dirty="0" err="1">
                <a:solidFill>
                  <a:srgbClr val="0000FF"/>
                </a:solidFill>
              </a:rPr>
              <a:t>lối</a:t>
            </a:r>
            <a:r>
              <a:rPr lang="en-US" altLang="en-US" sz="2400" b="1" dirty="0">
                <a:solidFill>
                  <a:srgbClr val="0000FF"/>
                </a:solidFill>
              </a:rPr>
              <a:t> </a:t>
            </a:r>
            <a:r>
              <a:rPr lang="en-US" altLang="en-US" sz="2400" b="1" dirty="0" err="1">
                <a:solidFill>
                  <a:srgbClr val="0000FF"/>
                </a:solidFill>
              </a:rPr>
              <a:t>chính</a:t>
            </a:r>
            <a:r>
              <a:rPr lang="en-US" altLang="en-US" sz="2400" b="1" dirty="0">
                <a:solidFill>
                  <a:srgbClr val="0000FF"/>
                </a:solidFill>
              </a:rPr>
              <a:t> </a:t>
            </a:r>
            <a:r>
              <a:rPr lang="en-US" altLang="en-US" sz="2400" b="1" dirty="0" err="1">
                <a:solidFill>
                  <a:srgbClr val="0000FF"/>
                </a:solidFill>
              </a:rPr>
              <a:t>trị</a:t>
            </a:r>
            <a:r>
              <a:rPr lang="en-US" altLang="en-US" sz="2400" b="1" dirty="0">
                <a:solidFill>
                  <a:srgbClr val="0000FF"/>
                </a:solidFill>
              </a:rPr>
              <a:t>, </a:t>
            </a:r>
            <a:r>
              <a:rPr lang="en-US" altLang="en-US" sz="2400" b="1" dirty="0" err="1">
                <a:solidFill>
                  <a:srgbClr val="0000FF"/>
                </a:solidFill>
              </a:rPr>
              <a:t>chế</a:t>
            </a:r>
            <a:r>
              <a:rPr lang="en-US" altLang="en-US" sz="2400" b="1" dirty="0">
                <a:solidFill>
                  <a:srgbClr val="0000FF"/>
                </a:solidFill>
              </a:rPr>
              <a:t> </a:t>
            </a:r>
            <a:r>
              <a:rPr lang="en-US" altLang="en-US" sz="2400" b="1" dirty="0" err="1">
                <a:solidFill>
                  <a:srgbClr val="0000FF"/>
                </a:solidFill>
              </a:rPr>
              <a:t>độ</a:t>
            </a:r>
            <a:r>
              <a:rPr lang="en-US" altLang="en-US" sz="2400" b="1" dirty="0">
                <a:solidFill>
                  <a:srgbClr val="0000FF"/>
                </a:solidFill>
              </a:rPr>
              <a:t> </a:t>
            </a:r>
            <a:r>
              <a:rPr lang="en-US" altLang="en-US" sz="2400" b="1" dirty="0" err="1">
                <a:solidFill>
                  <a:srgbClr val="0000FF"/>
                </a:solidFill>
              </a:rPr>
              <a:t>xã</a:t>
            </a:r>
            <a:r>
              <a:rPr lang="en-US" altLang="en-US" sz="2400" b="1" dirty="0">
                <a:solidFill>
                  <a:srgbClr val="0000FF"/>
                </a:solidFill>
              </a:rPr>
              <a:t> </a:t>
            </a:r>
            <a:r>
              <a:rPr lang="en-US" altLang="en-US" sz="2400" b="1" dirty="0" err="1">
                <a:solidFill>
                  <a:srgbClr val="0000FF"/>
                </a:solidFill>
              </a:rPr>
              <a:t>hội</a:t>
            </a:r>
            <a:r>
              <a:rPr lang="en-US" altLang="en-US" sz="2400" b="1" dirty="0">
                <a:solidFill>
                  <a:srgbClr val="0000FF"/>
                </a:solidFill>
              </a:rPr>
              <a:t> </a:t>
            </a:r>
            <a:r>
              <a:rPr lang="en-US" altLang="en-US" sz="2400" b="1" dirty="0" err="1">
                <a:solidFill>
                  <a:srgbClr val="0000FF"/>
                </a:solidFill>
              </a:rPr>
              <a:t>theo</a:t>
            </a:r>
            <a:r>
              <a:rPr lang="en-US" altLang="en-US" sz="2400" b="1" dirty="0">
                <a:solidFill>
                  <a:srgbClr val="0000FF"/>
                </a:solidFill>
              </a:rPr>
              <a:t> </a:t>
            </a:r>
            <a:r>
              <a:rPr lang="en-US" altLang="en-US" sz="2400" b="1" dirty="0" err="1">
                <a:solidFill>
                  <a:srgbClr val="0000FF"/>
                </a:solidFill>
              </a:rPr>
              <a:t>quỹ</a:t>
            </a:r>
            <a:r>
              <a:rPr lang="en-US" altLang="en-US" sz="2400" b="1" dirty="0">
                <a:solidFill>
                  <a:srgbClr val="0000FF"/>
                </a:solidFill>
              </a:rPr>
              <a:t> </a:t>
            </a:r>
            <a:r>
              <a:rPr lang="en-US" altLang="en-US" sz="2400" b="1" dirty="0" err="1">
                <a:solidFill>
                  <a:srgbClr val="0000FF"/>
                </a:solidFill>
              </a:rPr>
              <a:t>đạo</a:t>
            </a:r>
            <a:r>
              <a:rPr lang="en-US" altLang="en-US" sz="2400" b="1" dirty="0">
                <a:solidFill>
                  <a:srgbClr val="0000FF"/>
                </a:solidFill>
              </a:rPr>
              <a:t> </a:t>
            </a:r>
            <a:r>
              <a:rPr lang="en-US" altLang="en-US" sz="2400" b="1" dirty="0" err="1">
                <a:solidFill>
                  <a:srgbClr val="0000FF"/>
                </a:solidFill>
              </a:rPr>
              <a:t>của</a:t>
            </a:r>
            <a:r>
              <a:rPr lang="en-US" altLang="en-US" sz="2400" b="1" dirty="0">
                <a:solidFill>
                  <a:srgbClr val="0000FF"/>
                </a:solidFill>
              </a:rPr>
              <a:t> </a:t>
            </a:r>
            <a:r>
              <a:rPr lang="en-US" altLang="en-US" sz="2400" b="1" dirty="0" err="1">
                <a:solidFill>
                  <a:srgbClr val="0000FF"/>
                </a:solidFill>
              </a:rPr>
              <a:t>chúng</a:t>
            </a:r>
            <a:r>
              <a:rPr lang="en-US" altLang="en-US" sz="2400" b="1" dirty="0">
                <a:solidFill>
                  <a:srgbClr val="0000FF"/>
                </a:solidFill>
              </a:rPr>
              <a:t>. </a:t>
            </a:r>
          </a:p>
        </p:txBody>
      </p:sp>
    </p:spTree>
    <p:extLst>
      <p:ext uri="{BB962C8B-B14F-4D97-AF65-F5344CB8AC3E}">
        <p14:creationId xmlns:p14="http://schemas.microsoft.com/office/powerpoint/2010/main" val="359268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2">
            <a:extLst>
              <a:ext uri="{FF2B5EF4-FFF2-40B4-BE49-F238E27FC236}">
                <a16:creationId xmlns="" xmlns:a16="http://schemas.microsoft.com/office/drawing/2014/main" id="{A2B38B72-823D-42EF-B41B-29565D9FF5C5}"/>
              </a:ext>
            </a:extLst>
          </p:cNvPr>
          <p:cNvSpPr>
            <a:spLocks noChangeArrowheads="1"/>
          </p:cNvSpPr>
          <p:nvPr/>
        </p:nvSpPr>
        <p:spPr bwMode="auto">
          <a:xfrm>
            <a:off x="2200275" y="398754"/>
            <a:ext cx="716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b="1" i="1" dirty="0">
                <a:solidFill>
                  <a:srgbClr val="0000FF"/>
                </a:solidFill>
              </a:rPr>
              <a:t>1.2. </a:t>
            </a:r>
            <a:r>
              <a:rPr lang="en-US" altLang="en-US" b="1" i="1" dirty="0" err="1">
                <a:solidFill>
                  <a:srgbClr val="0000FF"/>
                </a:solidFill>
              </a:rPr>
              <a:t>Sự</a:t>
            </a:r>
            <a:r>
              <a:rPr lang="en-US" altLang="en-US" b="1" i="1" dirty="0">
                <a:solidFill>
                  <a:srgbClr val="0000FF"/>
                </a:solidFill>
              </a:rPr>
              <a:t> </a:t>
            </a:r>
            <a:r>
              <a:rPr lang="en-US" altLang="en-US" b="1" i="1" dirty="0" err="1">
                <a:solidFill>
                  <a:srgbClr val="0000FF"/>
                </a:solidFill>
              </a:rPr>
              <a:t>hình</a:t>
            </a:r>
            <a:r>
              <a:rPr lang="en-US" altLang="en-US" b="1" i="1" dirty="0">
                <a:solidFill>
                  <a:srgbClr val="0000FF"/>
                </a:solidFill>
              </a:rPr>
              <a:t> </a:t>
            </a:r>
            <a:r>
              <a:rPr lang="en-US" altLang="en-US" b="1" i="1" dirty="0" err="1">
                <a:solidFill>
                  <a:srgbClr val="0000FF"/>
                </a:solidFill>
              </a:rPr>
              <a:t>thành</a:t>
            </a:r>
            <a:r>
              <a:rPr lang="en-US" altLang="en-US" b="1" i="1" dirty="0">
                <a:solidFill>
                  <a:srgbClr val="0000FF"/>
                </a:solidFill>
              </a:rPr>
              <a:t> </a:t>
            </a:r>
            <a:r>
              <a:rPr lang="en-US" altLang="en-US" b="1" i="1" dirty="0" err="1">
                <a:solidFill>
                  <a:srgbClr val="0000FF"/>
                </a:solidFill>
              </a:rPr>
              <a:t>và</a:t>
            </a:r>
            <a:r>
              <a:rPr lang="en-US" altLang="en-US" b="1" i="1" dirty="0">
                <a:solidFill>
                  <a:srgbClr val="0000FF"/>
                </a:solidFill>
              </a:rPr>
              <a:t> </a:t>
            </a:r>
            <a:r>
              <a:rPr lang="en-US" altLang="en-US" b="1" i="1" dirty="0" err="1">
                <a:solidFill>
                  <a:srgbClr val="0000FF"/>
                </a:solidFill>
              </a:rPr>
              <a:t>phát</a:t>
            </a:r>
            <a:r>
              <a:rPr lang="en-US" altLang="en-US" b="1" i="1" dirty="0">
                <a:solidFill>
                  <a:srgbClr val="0000FF"/>
                </a:solidFill>
              </a:rPr>
              <a:t> </a:t>
            </a:r>
            <a:r>
              <a:rPr lang="en-US" altLang="en-US" b="1" i="1" dirty="0" err="1">
                <a:solidFill>
                  <a:srgbClr val="0000FF"/>
                </a:solidFill>
              </a:rPr>
              <a:t>triển</a:t>
            </a:r>
            <a:r>
              <a:rPr lang="en-US" altLang="en-US" b="1" i="1" dirty="0">
                <a:solidFill>
                  <a:srgbClr val="0000FF"/>
                </a:solidFill>
              </a:rPr>
              <a:t> </a:t>
            </a:r>
            <a:r>
              <a:rPr lang="en-US" altLang="en-US" b="1" i="1" dirty="0" err="1">
                <a:solidFill>
                  <a:srgbClr val="0000FF"/>
                </a:solidFill>
              </a:rPr>
              <a:t>của</a:t>
            </a:r>
            <a:r>
              <a:rPr lang="en-US" altLang="en-US" b="1" i="1" dirty="0">
                <a:solidFill>
                  <a:srgbClr val="0000FF"/>
                </a:solidFill>
              </a:rPr>
              <a:t> </a:t>
            </a:r>
            <a:r>
              <a:rPr lang="en-US" altLang="en-US" b="1" i="1" dirty="0" err="1">
                <a:solidFill>
                  <a:srgbClr val="0000FF"/>
                </a:solidFill>
              </a:rPr>
              <a:t>chiến</a:t>
            </a:r>
            <a:r>
              <a:rPr lang="en-US" altLang="en-US" b="1" i="1" dirty="0">
                <a:solidFill>
                  <a:srgbClr val="0000FF"/>
                </a:solidFill>
              </a:rPr>
              <a:t> </a:t>
            </a:r>
            <a:r>
              <a:rPr lang="en-US" altLang="en-US" b="1" i="1" dirty="0" err="1">
                <a:solidFill>
                  <a:srgbClr val="0000FF"/>
                </a:solidFill>
              </a:rPr>
              <a:t>lược</a:t>
            </a:r>
            <a:r>
              <a:rPr lang="en-US" altLang="en-US" b="1" i="1" dirty="0">
                <a:solidFill>
                  <a:srgbClr val="0000FF"/>
                </a:solidFill>
              </a:rPr>
              <a:t> “</a:t>
            </a:r>
            <a:r>
              <a:rPr lang="en-US" altLang="en-US" b="1" i="1" dirty="0" err="1">
                <a:solidFill>
                  <a:srgbClr val="0000FF"/>
                </a:solidFill>
              </a:rPr>
              <a:t>Diễn</a:t>
            </a:r>
            <a:r>
              <a:rPr lang="en-US" altLang="en-US" b="1" i="1" dirty="0">
                <a:solidFill>
                  <a:srgbClr val="0000FF"/>
                </a:solidFill>
              </a:rPr>
              <a:t> </a:t>
            </a:r>
            <a:r>
              <a:rPr lang="en-US" altLang="en-US" b="1" i="1" dirty="0" err="1">
                <a:solidFill>
                  <a:srgbClr val="0000FF"/>
                </a:solidFill>
              </a:rPr>
              <a:t>biến</a:t>
            </a:r>
            <a:r>
              <a:rPr lang="en-US" altLang="en-US" b="1" i="1" dirty="0">
                <a:solidFill>
                  <a:srgbClr val="0000FF"/>
                </a:solidFill>
              </a:rPr>
              <a:t> </a:t>
            </a:r>
            <a:r>
              <a:rPr lang="en-US" altLang="en-US" b="1" i="1" dirty="0" err="1">
                <a:solidFill>
                  <a:srgbClr val="0000FF"/>
                </a:solidFill>
              </a:rPr>
              <a:t>hòa</a:t>
            </a:r>
            <a:r>
              <a:rPr lang="en-US" altLang="en-US" b="1" i="1" dirty="0">
                <a:solidFill>
                  <a:srgbClr val="0000FF"/>
                </a:solidFill>
              </a:rPr>
              <a:t> </a:t>
            </a:r>
            <a:r>
              <a:rPr lang="en-US" altLang="en-US" b="1" i="1" dirty="0" err="1">
                <a:solidFill>
                  <a:srgbClr val="0000FF"/>
                </a:solidFill>
              </a:rPr>
              <a:t>bình</a:t>
            </a:r>
            <a:r>
              <a:rPr lang="en-US" altLang="en-US" b="1" i="1" dirty="0">
                <a:solidFill>
                  <a:srgbClr val="0000FF"/>
                </a:solidFill>
              </a:rPr>
              <a:t>”</a:t>
            </a:r>
          </a:p>
        </p:txBody>
      </p:sp>
      <p:sp>
        <p:nvSpPr>
          <p:cNvPr id="8" name="Rectangle 3">
            <a:extLst>
              <a:ext uri="{FF2B5EF4-FFF2-40B4-BE49-F238E27FC236}">
                <a16:creationId xmlns="" xmlns:a16="http://schemas.microsoft.com/office/drawing/2014/main" id="{EB5426A5-E579-44AD-8FE6-ED603F0F088A}"/>
              </a:ext>
            </a:extLst>
          </p:cNvPr>
          <p:cNvSpPr>
            <a:spLocks noChangeArrowheads="1"/>
          </p:cNvSpPr>
          <p:nvPr/>
        </p:nvSpPr>
        <p:spPr bwMode="auto">
          <a:xfrm>
            <a:off x="-66675" y="1866900"/>
            <a:ext cx="826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2400" b="1" dirty="0">
                <a:solidFill>
                  <a:srgbClr val="0000FF"/>
                </a:solidFill>
              </a:rPr>
              <a:t>- </a:t>
            </a:r>
            <a:r>
              <a:rPr lang="en-US" altLang="en-US" sz="2400" b="1" dirty="0" err="1">
                <a:solidFill>
                  <a:srgbClr val="0000FF"/>
                </a:solidFill>
              </a:rPr>
              <a:t>Giai</a:t>
            </a:r>
            <a:r>
              <a:rPr lang="en-US" altLang="en-US" sz="2400" b="1" dirty="0">
                <a:solidFill>
                  <a:srgbClr val="0000FF"/>
                </a:solidFill>
              </a:rPr>
              <a:t> </a:t>
            </a:r>
            <a:r>
              <a:rPr lang="en-US" altLang="en-US" sz="2400" b="1" dirty="0" err="1">
                <a:solidFill>
                  <a:srgbClr val="0000FF"/>
                </a:solidFill>
              </a:rPr>
              <a:t>đoạn</a:t>
            </a:r>
            <a:r>
              <a:rPr lang="en-US" altLang="en-US" sz="2400" b="1" dirty="0">
                <a:solidFill>
                  <a:srgbClr val="0000FF"/>
                </a:solidFill>
              </a:rPr>
              <a:t> 1945 – 1980 </a:t>
            </a:r>
          </a:p>
        </p:txBody>
      </p:sp>
      <p:sp>
        <p:nvSpPr>
          <p:cNvPr id="9" name="Text Box 10">
            <a:extLst>
              <a:ext uri="{FF2B5EF4-FFF2-40B4-BE49-F238E27FC236}">
                <a16:creationId xmlns="" xmlns:a16="http://schemas.microsoft.com/office/drawing/2014/main" id="{B19320AF-7231-42AF-9C65-9524A1D61B4A}"/>
              </a:ext>
            </a:extLst>
          </p:cNvPr>
          <p:cNvSpPr txBox="1">
            <a:spLocks noChangeArrowheads="1"/>
          </p:cNvSpPr>
          <p:nvPr/>
        </p:nvSpPr>
        <p:spPr bwMode="auto">
          <a:xfrm>
            <a:off x="1028700" y="2295525"/>
            <a:ext cx="342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eaLnBrk="1" hangingPunct="1">
              <a:spcBef>
                <a:spcPct val="50000"/>
              </a:spcBef>
              <a:buClrTx/>
              <a:buSzTx/>
              <a:buFontTx/>
              <a:buNone/>
            </a:pPr>
            <a:r>
              <a:rPr lang="en-US" altLang="en-US" sz="1800" b="1" dirty="0">
                <a:solidFill>
                  <a:srgbClr val="0000FF"/>
                </a:solidFill>
              </a:rPr>
              <a:t>BỐI CẢNH RA ĐỜI: </a:t>
            </a:r>
          </a:p>
        </p:txBody>
      </p:sp>
      <p:sp>
        <p:nvSpPr>
          <p:cNvPr id="10" name="Text Box 11">
            <a:extLst>
              <a:ext uri="{FF2B5EF4-FFF2-40B4-BE49-F238E27FC236}">
                <a16:creationId xmlns="" xmlns:a16="http://schemas.microsoft.com/office/drawing/2014/main" id="{1769BE17-4827-42C9-8075-DA72EAF2F98B}"/>
              </a:ext>
            </a:extLst>
          </p:cNvPr>
          <p:cNvSpPr txBox="1">
            <a:spLocks noChangeArrowheads="1"/>
          </p:cNvSpPr>
          <p:nvPr/>
        </p:nvSpPr>
        <p:spPr bwMode="auto">
          <a:xfrm>
            <a:off x="1028700" y="2846096"/>
            <a:ext cx="101631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000" b="1" dirty="0">
                <a:solidFill>
                  <a:srgbClr val="0000FF"/>
                </a:solidFill>
              </a:rPr>
              <a:t>Sau </a:t>
            </a:r>
            <a:r>
              <a:rPr lang="en-US" altLang="en-US" sz="2000" b="1" dirty="0" err="1">
                <a:solidFill>
                  <a:srgbClr val="0000FF"/>
                </a:solidFill>
              </a:rPr>
              <a:t>chiến</a:t>
            </a:r>
            <a:r>
              <a:rPr lang="en-US" altLang="en-US" sz="2000" b="1" dirty="0">
                <a:solidFill>
                  <a:srgbClr val="0000FF"/>
                </a:solidFill>
              </a:rPr>
              <a:t> </a:t>
            </a:r>
            <a:r>
              <a:rPr lang="en-US" altLang="en-US" sz="2000" b="1" dirty="0" err="1">
                <a:solidFill>
                  <a:srgbClr val="0000FF"/>
                </a:solidFill>
              </a:rPr>
              <a:t>tranh</a:t>
            </a:r>
            <a:r>
              <a:rPr lang="en-US" altLang="en-US" sz="2000" b="1" dirty="0">
                <a:solidFill>
                  <a:srgbClr val="0000FF"/>
                </a:solidFill>
              </a:rPr>
              <a:t> </a:t>
            </a:r>
            <a:r>
              <a:rPr lang="en-US" altLang="en-US" sz="2000" b="1" dirty="0" err="1">
                <a:solidFill>
                  <a:srgbClr val="0000FF"/>
                </a:solidFill>
              </a:rPr>
              <a:t>thế</a:t>
            </a:r>
            <a:r>
              <a:rPr lang="en-US" altLang="en-US" sz="2000" b="1" dirty="0">
                <a:solidFill>
                  <a:srgbClr val="0000FF"/>
                </a:solidFill>
              </a:rPr>
              <a:t> </a:t>
            </a:r>
            <a:r>
              <a:rPr lang="en-US" altLang="en-US" sz="2000" b="1" dirty="0" err="1">
                <a:solidFill>
                  <a:srgbClr val="0000FF"/>
                </a:solidFill>
              </a:rPr>
              <a:t>giới</a:t>
            </a:r>
            <a:r>
              <a:rPr lang="en-US" altLang="en-US" sz="2000" b="1" dirty="0">
                <a:solidFill>
                  <a:srgbClr val="0000FF"/>
                </a:solidFill>
              </a:rPr>
              <a:t> </a:t>
            </a:r>
            <a:r>
              <a:rPr lang="en-US" altLang="en-US" sz="2000" b="1" dirty="0" err="1">
                <a:solidFill>
                  <a:srgbClr val="0000FF"/>
                </a:solidFill>
              </a:rPr>
              <a:t>thứ</a:t>
            </a:r>
            <a:r>
              <a:rPr lang="en-US" altLang="en-US" sz="2000" b="1" dirty="0">
                <a:solidFill>
                  <a:srgbClr val="0000FF"/>
                </a:solidFill>
              </a:rPr>
              <a:t> </a:t>
            </a:r>
            <a:r>
              <a:rPr lang="en-US" altLang="en-US" sz="2000" b="1" dirty="0" err="1">
                <a:solidFill>
                  <a:srgbClr val="0000FF"/>
                </a:solidFill>
              </a:rPr>
              <a:t>hai</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xã</a:t>
            </a:r>
            <a:r>
              <a:rPr lang="en-US" altLang="en-US" sz="2000" b="1" dirty="0">
                <a:solidFill>
                  <a:srgbClr val="0000FF"/>
                </a:solidFill>
              </a:rPr>
              <a:t> </a:t>
            </a:r>
            <a:r>
              <a:rPr lang="en-US" altLang="en-US" sz="2000" b="1" dirty="0" err="1">
                <a:solidFill>
                  <a:srgbClr val="0000FF"/>
                </a:solidFill>
              </a:rPr>
              <a:t>hội</a:t>
            </a:r>
            <a:r>
              <a:rPr lang="en-US" altLang="en-US" sz="2000" b="1" dirty="0">
                <a:solidFill>
                  <a:srgbClr val="0000FF"/>
                </a:solidFill>
              </a:rPr>
              <a:t> </a:t>
            </a:r>
            <a:r>
              <a:rPr lang="en-US" altLang="en-US" sz="2000" b="1" dirty="0" err="1">
                <a:solidFill>
                  <a:srgbClr val="0000FF"/>
                </a:solidFill>
              </a:rPr>
              <a:t>từ</a:t>
            </a:r>
            <a:r>
              <a:rPr lang="en-US" altLang="en-US" sz="2000" b="1" dirty="0">
                <a:solidFill>
                  <a:srgbClr val="0000FF"/>
                </a:solidFill>
              </a:rPr>
              <a:t> </a:t>
            </a:r>
            <a:r>
              <a:rPr lang="en-US" altLang="en-US" sz="2000" b="1" dirty="0" err="1">
                <a:solidFill>
                  <a:srgbClr val="0000FF"/>
                </a:solidFill>
              </a:rPr>
              <a:t>một</a:t>
            </a:r>
            <a:r>
              <a:rPr lang="en-US" altLang="en-US" sz="2000" b="1" dirty="0">
                <a:solidFill>
                  <a:srgbClr val="0000FF"/>
                </a:solidFill>
              </a:rPr>
              <a:t> </a:t>
            </a:r>
            <a:r>
              <a:rPr lang="en-US" altLang="en-US" sz="2000" b="1" dirty="0" err="1">
                <a:solidFill>
                  <a:srgbClr val="0000FF"/>
                </a:solidFill>
              </a:rPr>
              <a:t>nước</a:t>
            </a:r>
            <a:r>
              <a:rPr lang="en-US" altLang="en-US" sz="2000" b="1" dirty="0">
                <a:solidFill>
                  <a:srgbClr val="0000FF"/>
                </a:solidFill>
              </a:rPr>
              <a:t> </a:t>
            </a:r>
            <a:r>
              <a:rPr lang="en-US" altLang="en-US" sz="2000" b="1" dirty="0" err="1">
                <a:solidFill>
                  <a:srgbClr val="0000FF"/>
                </a:solidFill>
              </a:rPr>
              <a:t>phát</a:t>
            </a:r>
            <a:r>
              <a:rPr lang="en-US" altLang="en-US" sz="2000" b="1" dirty="0">
                <a:solidFill>
                  <a:srgbClr val="0000FF"/>
                </a:solidFill>
              </a:rPr>
              <a:t> </a:t>
            </a:r>
            <a:r>
              <a:rPr lang="en-US" altLang="en-US" sz="2000" b="1" dirty="0" err="1">
                <a:solidFill>
                  <a:srgbClr val="0000FF"/>
                </a:solidFill>
              </a:rPr>
              <a:t>triển</a:t>
            </a:r>
            <a:r>
              <a:rPr lang="en-US" altLang="en-US" sz="2000" b="1" dirty="0">
                <a:solidFill>
                  <a:srgbClr val="0000FF"/>
                </a:solidFill>
              </a:rPr>
              <a:t> </a:t>
            </a:r>
            <a:r>
              <a:rPr lang="en-US" altLang="en-US" sz="2000" b="1" dirty="0" err="1">
                <a:solidFill>
                  <a:srgbClr val="0000FF"/>
                </a:solidFill>
              </a:rPr>
              <a:t>thành</a:t>
            </a:r>
            <a:r>
              <a:rPr lang="en-US" altLang="en-US" sz="2000" b="1" dirty="0">
                <a:solidFill>
                  <a:srgbClr val="0000FF"/>
                </a:solidFill>
              </a:rPr>
              <a:t> </a:t>
            </a:r>
            <a:r>
              <a:rPr lang="en-US" altLang="en-US" sz="2000" b="1" dirty="0" err="1">
                <a:solidFill>
                  <a:srgbClr val="0000FF"/>
                </a:solidFill>
              </a:rPr>
              <a:t>hệ</a:t>
            </a:r>
            <a:r>
              <a:rPr lang="en-US" altLang="en-US" sz="2000" b="1" dirty="0">
                <a:solidFill>
                  <a:srgbClr val="0000FF"/>
                </a:solidFill>
              </a:rPr>
              <a:t> </a:t>
            </a:r>
            <a:r>
              <a:rPr lang="en-US" altLang="en-US" sz="2000" b="1" dirty="0" err="1">
                <a:solidFill>
                  <a:srgbClr val="0000FF"/>
                </a:solidFill>
              </a:rPr>
              <a:t>thống</a:t>
            </a:r>
            <a:r>
              <a:rPr lang="en-US" altLang="en-US" sz="2000" b="1" dirty="0">
                <a:solidFill>
                  <a:srgbClr val="0000FF"/>
                </a:solidFill>
              </a:rPr>
              <a:t> </a:t>
            </a:r>
            <a:r>
              <a:rPr lang="en-US" altLang="en-US" sz="2000" b="1" dirty="0" err="1">
                <a:solidFill>
                  <a:srgbClr val="0000FF"/>
                </a:solidFill>
              </a:rPr>
              <a:t>các</a:t>
            </a:r>
            <a:r>
              <a:rPr lang="en-US" altLang="en-US" sz="2000" b="1" dirty="0">
                <a:solidFill>
                  <a:srgbClr val="0000FF"/>
                </a:solidFill>
              </a:rPr>
              <a:t> </a:t>
            </a:r>
            <a:r>
              <a:rPr lang="en-US" altLang="en-US" sz="2000" b="1" dirty="0" err="1">
                <a:solidFill>
                  <a:srgbClr val="0000FF"/>
                </a:solidFill>
              </a:rPr>
              <a:t>nước</a:t>
            </a:r>
            <a:r>
              <a:rPr lang="en-US" altLang="en-US" sz="2000" b="1" dirty="0">
                <a:solidFill>
                  <a:srgbClr val="0000FF"/>
                </a:solidFill>
              </a:rPr>
              <a:t> </a:t>
            </a:r>
            <a:r>
              <a:rPr lang="en-US" altLang="en-US" sz="2000" b="1" dirty="0" err="1">
                <a:solidFill>
                  <a:srgbClr val="0000FF"/>
                </a:solidFill>
              </a:rPr>
              <a:t>xã</a:t>
            </a:r>
            <a:r>
              <a:rPr lang="en-US" altLang="en-US" sz="2000" b="1" dirty="0">
                <a:solidFill>
                  <a:srgbClr val="0000FF"/>
                </a:solidFill>
              </a:rPr>
              <a:t> </a:t>
            </a:r>
            <a:r>
              <a:rPr lang="en-US" altLang="en-US" sz="2000" b="1" dirty="0" err="1">
                <a:solidFill>
                  <a:srgbClr val="0000FF"/>
                </a:solidFill>
              </a:rPr>
              <a:t>hội</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Phong</a:t>
            </a:r>
            <a:r>
              <a:rPr lang="en-US" altLang="en-US" sz="2000" b="1" dirty="0">
                <a:solidFill>
                  <a:srgbClr val="0000FF"/>
                </a:solidFill>
              </a:rPr>
              <a:t> </a:t>
            </a:r>
            <a:r>
              <a:rPr lang="en-US" altLang="en-US" sz="2000" b="1" dirty="0" err="1">
                <a:solidFill>
                  <a:srgbClr val="0000FF"/>
                </a:solidFill>
              </a:rPr>
              <a:t>trào</a:t>
            </a:r>
            <a:r>
              <a:rPr lang="en-US" altLang="en-US" sz="2000" b="1" dirty="0">
                <a:solidFill>
                  <a:srgbClr val="0000FF"/>
                </a:solidFill>
              </a:rPr>
              <a:t> </a:t>
            </a:r>
            <a:r>
              <a:rPr lang="en-US" altLang="en-US" sz="2000" b="1" dirty="0" err="1">
                <a:solidFill>
                  <a:srgbClr val="0000FF"/>
                </a:solidFill>
              </a:rPr>
              <a:t>cộng</a:t>
            </a:r>
            <a:r>
              <a:rPr lang="en-US" altLang="en-US" sz="2000" b="1" dirty="0">
                <a:solidFill>
                  <a:srgbClr val="0000FF"/>
                </a:solidFill>
              </a:rPr>
              <a:t> </a:t>
            </a:r>
            <a:r>
              <a:rPr lang="en-US" altLang="en-US" sz="2000" b="1" dirty="0" err="1">
                <a:solidFill>
                  <a:srgbClr val="0000FF"/>
                </a:solidFill>
              </a:rPr>
              <a:t>sản</a:t>
            </a:r>
            <a:r>
              <a:rPr lang="en-US" altLang="en-US" sz="2000" b="1" dirty="0">
                <a:solidFill>
                  <a:srgbClr val="0000FF"/>
                </a:solidFill>
              </a:rPr>
              <a:t> </a:t>
            </a:r>
            <a:r>
              <a:rPr lang="en-US" altLang="en-US" sz="2000" b="1" dirty="0" err="1">
                <a:solidFill>
                  <a:srgbClr val="0000FF"/>
                </a:solidFill>
              </a:rPr>
              <a:t>có</a:t>
            </a:r>
            <a:r>
              <a:rPr lang="en-US" altLang="en-US" sz="2000" b="1" dirty="0">
                <a:solidFill>
                  <a:srgbClr val="0000FF"/>
                </a:solidFill>
              </a:rPr>
              <a:t> </a:t>
            </a:r>
            <a:r>
              <a:rPr lang="en-US" altLang="en-US" sz="2000" b="1" dirty="0" err="1">
                <a:solidFill>
                  <a:srgbClr val="0000FF"/>
                </a:solidFill>
              </a:rPr>
              <a:t>bước</a:t>
            </a:r>
            <a:r>
              <a:rPr lang="en-US" altLang="en-US" sz="2000" b="1" dirty="0">
                <a:solidFill>
                  <a:srgbClr val="0000FF"/>
                </a:solidFill>
              </a:rPr>
              <a:t> </a:t>
            </a:r>
            <a:r>
              <a:rPr lang="en-US" altLang="en-US" sz="2000" b="1" dirty="0" err="1">
                <a:solidFill>
                  <a:srgbClr val="0000FF"/>
                </a:solidFill>
              </a:rPr>
              <a:t>phát</a:t>
            </a:r>
            <a:r>
              <a:rPr lang="en-US" altLang="en-US" sz="2000" b="1" dirty="0">
                <a:solidFill>
                  <a:srgbClr val="0000FF"/>
                </a:solidFill>
              </a:rPr>
              <a:t> </a:t>
            </a:r>
            <a:r>
              <a:rPr lang="en-US" altLang="en-US" sz="2000" b="1" dirty="0" err="1">
                <a:solidFill>
                  <a:srgbClr val="0000FF"/>
                </a:solidFill>
              </a:rPr>
              <a:t>triển</a:t>
            </a:r>
            <a:r>
              <a:rPr lang="en-US" altLang="en-US" sz="2000" b="1" dirty="0">
                <a:solidFill>
                  <a:srgbClr val="0000FF"/>
                </a:solidFill>
              </a:rPr>
              <a:t> </a:t>
            </a:r>
            <a:r>
              <a:rPr lang="en-US" altLang="en-US" sz="2000" b="1" dirty="0" err="1">
                <a:solidFill>
                  <a:srgbClr val="0000FF"/>
                </a:solidFill>
              </a:rPr>
              <a:t>mới</a:t>
            </a:r>
            <a:r>
              <a:rPr lang="en-US" altLang="en-US" sz="2000" b="1" dirty="0">
                <a:solidFill>
                  <a:srgbClr val="0000FF"/>
                </a:solidFill>
              </a:rPr>
              <a:t>. </a:t>
            </a:r>
            <a:r>
              <a:rPr lang="en-US" altLang="en-US" sz="2000" b="1" dirty="0" err="1">
                <a:solidFill>
                  <a:srgbClr val="0000FF"/>
                </a:solidFill>
              </a:rPr>
              <a:t>Sự</a:t>
            </a:r>
            <a:r>
              <a:rPr lang="en-US" altLang="en-US" sz="2000" b="1" dirty="0">
                <a:solidFill>
                  <a:srgbClr val="0000FF"/>
                </a:solidFill>
              </a:rPr>
              <a:t> </a:t>
            </a:r>
            <a:r>
              <a:rPr lang="en-US" altLang="en-US" sz="2000" b="1" dirty="0" err="1">
                <a:solidFill>
                  <a:srgbClr val="0000FF"/>
                </a:solidFill>
              </a:rPr>
              <a:t>lớn</a:t>
            </a:r>
            <a:r>
              <a:rPr lang="en-US" altLang="en-US" sz="2000" b="1" dirty="0">
                <a:solidFill>
                  <a:srgbClr val="0000FF"/>
                </a:solidFill>
              </a:rPr>
              <a:t> </a:t>
            </a:r>
            <a:r>
              <a:rPr lang="en-US" altLang="en-US" sz="2000" b="1" dirty="0" err="1">
                <a:solidFill>
                  <a:srgbClr val="0000FF"/>
                </a:solidFill>
              </a:rPr>
              <a:t>mạnh</a:t>
            </a:r>
            <a:r>
              <a:rPr lang="en-US" altLang="en-US" sz="2000" b="1" dirty="0">
                <a:solidFill>
                  <a:srgbClr val="0000FF"/>
                </a:solidFill>
              </a:rPr>
              <a:t> </a:t>
            </a:r>
            <a:r>
              <a:rPr lang="en-US" altLang="en-US" sz="2000" b="1" dirty="0" err="1">
                <a:solidFill>
                  <a:srgbClr val="0000FF"/>
                </a:solidFill>
              </a:rPr>
              <a:t>của</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xã</a:t>
            </a:r>
            <a:r>
              <a:rPr lang="en-US" altLang="en-US" sz="2000" b="1" dirty="0">
                <a:solidFill>
                  <a:srgbClr val="0000FF"/>
                </a:solidFill>
              </a:rPr>
              <a:t> </a:t>
            </a:r>
            <a:r>
              <a:rPr lang="en-US" altLang="en-US" sz="2000" b="1" dirty="0" err="1">
                <a:solidFill>
                  <a:srgbClr val="0000FF"/>
                </a:solidFill>
              </a:rPr>
              <a:t>hội</a:t>
            </a:r>
            <a:r>
              <a:rPr lang="en-US" altLang="en-US" sz="2000" b="1" dirty="0">
                <a:solidFill>
                  <a:srgbClr val="0000FF"/>
                </a:solidFill>
              </a:rPr>
              <a:t> </a:t>
            </a:r>
            <a:r>
              <a:rPr lang="en-US" altLang="en-US" sz="2000" b="1" dirty="0" err="1">
                <a:solidFill>
                  <a:srgbClr val="0000FF"/>
                </a:solidFill>
              </a:rPr>
              <a:t>và</a:t>
            </a:r>
            <a:r>
              <a:rPr lang="en-US" altLang="en-US" sz="2000" b="1" dirty="0">
                <a:solidFill>
                  <a:srgbClr val="0000FF"/>
                </a:solidFill>
              </a:rPr>
              <a:t> </a:t>
            </a:r>
            <a:r>
              <a:rPr lang="en-US" altLang="en-US" sz="2000" b="1" dirty="0" err="1">
                <a:solidFill>
                  <a:srgbClr val="0000FF"/>
                </a:solidFill>
              </a:rPr>
              <a:t>phong</a:t>
            </a:r>
            <a:r>
              <a:rPr lang="en-US" altLang="en-US" sz="2000" b="1" dirty="0">
                <a:solidFill>
                  <a:srgbClr val="0000FF"/>
                </a:solidFill>
              </a:rPr>
              <a:t> </a:t>
            </a:r>
            <a:r>
              <a:rPr lang="en-US" altLang="en-US" sz="2000" b="1" dirty="0" err="1">
                <a:solidFill>
                  <a:srgbClr val="0000FF"/>
                </a:solidFill>
              </a:rPr>
              <a:t>trào</a:t>
            </a:r>
            <a:r>
              <a:rPr lang="en-US" altLang="en-US" sz="2000" b="1" dirty="0">
                <a:solidFill>
                  <a:srgbClr val="0000FF"/>
                </a:solidFill>
              </a:rPr>
              <a:t> </a:t>
            </a:r>
            <a:r>
              <a:rPr lang="en-US" altLang="en-US" sz="2000" b="1" dirty="0" err="1">
                <a:solidFill>
                  <a:srgbClr val="0000FF"/>
                </a:solidFill>
              </a:rPr>
              <a:t>giải</a:t>
            </a:r>
            <a:r>
              <a:rPr lang="en-US" altLang="en-US" sz="2000" b="1" dirty="0">
                <a:solidFill>
                  <a:srgbClr val="0000FF"/>
                </a:solidFill>
              </a:rPr>
              <a:t> </a:t>
            </a:r>
            <a:r>
              <a:rPr lang="en-US" altLang="en-US" sz="2000" b="1" dirty="0" err="1">
                <a:solidFill>
                  <a:srgbClr val="0000FF"/>
                </a:solidFill>
              </a:rPr>
              <a:t>phóng</a:t>
            </a:r>
            <a:r>
              <a:rPr lang="en-US" altLang="en-US" sz="2000" b="1" dirty="0">
                <a:solidFill>
                  <a:srgbClr val="0000FF"/>
                </a:solidFill>
              </a:rPr>
              <a:t> </a:t>
            </a:r>
            <a:r>
              <a:rPr lang="en-US" altLang="en-US" sz="2000" b="1" dirty="0" err="1">
                <a:solidFill>
                  <a:srgbClr val="0000FF"/>
                </a:solidFill>
              </a:rPr>
              <a:t>dân</a:t>
            </a:r>
            <a:r>
              <a:rPr lang="en-US" altLang="en-US" sz="2000" b="1" dirty="0">
                <a:solidFill>
                  <a:srgbClr val="0000FF"/>
                </a:solidFill>
              </a:rPr>
              <a:t> </a:t>
            </a:r>
            <a:r>
              <a:rPr lang="en-US" altLang="en-US" sz="2000" b="1" dirty="0" err="1">
                <a:solidFill>
                  <a:srgbClr val="0000FF"/>
                </a:solidFill>
              </a:rPr>
              <a:t>tộc</a:t>
            </a:r>
            <a:r>
              <a:rPr lang="en-US" altLang="en-US" sz="2000" b="1" dirty="0">
                <a:solidFill>
                  <a:srgbClr val="0000FF"/>
                </a:solidFill>
              </a:rPr>
              <a:t>  </a:t>
            </a:r>
            <a:r>
              <a:rPr lang="en-US" altLang="en-US" sz="2000" b="1" dirty="0" err="1">
                <a:solidFill>
                  <a:srgbClr val="0000FF"/>
                </a:solidFill>
              </a:rPr>
              <a:t>đã</a:t>
            </a:r>
            <a:r>
              <a:rPr lang="en-US" altLang="en-US" sz="2000" b="1" dirty="0">
                <a:solidFill>
                  <a:srgbClr val="0000FF"/>
                </a:solidFill>
              </a:rPr>
              <a:t> </a:t>
            </a:r>
            <a:r>
              <a:rPr lang="en-US" altLang="en-US" sz="2000" b="1" dirty="0" err="1">
                <a:solidFill>
                  <a:srgbClr val="0000FF"/>
                </a:solidFill>
              </a:rPr>
              <a:t>làm</a:t>
            </a:r>
            <a:r>
              <a:rPr lang="en-US" altLang="en-US" sz="2000" b="1" dirty="0">
                <a:solidFill>
                  <a:srgbClr val="0000FF"/>
                </a:solidFill>
              </a:rPr>
              <a:t> </a:t>
            </a:r>
            <a:r>
              <a:rPr lang="en-US" altLang="en-US" sz="2000" b="1" dirty="0" err="1">
                <a:solidFill>
                  <a:srgbClr val="0000FF"/>
                </a:solidFill>
              </a:rPr>
              <a:t>thay</a:t>
            </a:r>
            <a:r>
              <a:rPr lang="en-US" altLang="en-US" sz="2000" b="1" dirty="0">
                <a:solidFill>
                  <a:srgbClr val="0000FF"/>
                </a:solidFill>
              </a:rPr>
              <a:t> </a:t>
            </a:r>
            <a:r>
              <a:rPr lang="en-US" altLang="en-US" sz="2000" b="1" dirty="0" err="1">
                <a:solidFill>
                  <a:srgbClr val="0000FF"/>
                </a:solidFill>
              </a:rPr>
              <a:t>đổi</a:t>
            </a:r>
            <a:r>
              <a:rPr lang="en-US" altLang="en-US" sz="2000" b="1" dirty="0">
                <a:solidFill>
                  <a:srgbClr val="0000FF"/>
                </a:solidFill>
              </a:rPr>
              <a:t> </a:t>
            </a:r>
            <a:r>
              <a:rPr lang="en-US" altLang="en-US" sz="2000" b="1" dirty="0" err="1">
                <a:solidFill>
                  <a:srgbClr val="0000FF"/>
                </a:solidFill>
              </a:rPr>
              <a:t>căn</a:t>
            </a:r>
            <a:r>
              <a:rPr lang="en-US" altLang="en-US" sz="2000" b="1" dirty="0">
                <a:solidFill>
                  <a:srgbClr val="0000FF"/>
                </a:solidFill>
              </a:rPr>
              <a:t> </a:t>
            </a:r>
            <a:r>
              <a:rPr lang="en-US" altLang="en-US" sz="2000" b="1" dirty="0" err="1">
                <a:solidFill>
                  <a:srgbClr val="0000FF"/>
                </a:solidFill>
              </a:rPr>
              <a:t>bản</a:t>
            </a:r>
            <a:r>
              <a:rPr lang="en-US" altLang="en-US" sz="2000" b="1" dirty="0">
                <a:solidFill>
                  <a:srgbClr val="0000FF"/>
                </a:solidFill>
              </a:rPr>
              <a:t> </a:t>
            </a:r>
            <a:r>
              <a:rPr lang="en-US" altLang="en-US" sz="2000" b="1" dirty="0" err="1">
                <a:solidFill>
                  <a:srgbClr val="0000FF"/>
                </a:solidFill>
              </a:rPr>
              <a:t>tình</a:t>
            </a:r>
            <a:r>
              <a:rPr lang="en-US" altLang="en-US" sz="2000" b="1" dirty="0">
                <a:solidFill>
                  <a:srgbClr val="0000FF"/>
                </a:solidFill>
              </a:rPr>
              <a:t> </a:t>
            </a:r>
            <a:r>
              <a:rPr lang="en-US" altLang="en-US" sz="2000" b="1" dirty="0" err="1">
                <a:solidFill>
                  <a:srgbClr val="0000FF"/>
                </a:solidFill>
              </a:rPr>
              <a:t>hình</a:t>
            </a:r>
            <a:r>
              <a:rPr lang="en-US" altLang="en-US" sz="2000" b="1" dirty="0">
                <a:solidFill>
                  <a:srgbClr val="0000FF"/>
                </a:solidFill>
              </a:rPr>
              <a:t> </a:t>
            </a:r>
            <a:r>
              <a:rPr lang="en-US" altLang="en-US" sz="2000" b="1" dirty="0" err="1">
                <a:solidFill>
                  <a:srgbClr val="0000FF"/>
                </a:solidFill>
              </a:rPr>
              <a:t>thế</a:t>
            </a:r>
            <a:r>
              <a:rPr lang="en-US" altLang="en-US" sz="2000" b="1" dirty="0">
                <a:solidFill>
                  <a:srgbClr val="0000FF"/>
                </a:solidFill>
              </a:rPr>
              <a:t> </a:t>
            </a:r>
            <a:r>
              <a:rPr lang="en-US" altLang="en-US" sz="2000" b="1" dirty="0" err="1">
                <a:solidFill>
                  <a:srgbClr val="0000FF"/>
                </a:solidFill>
              </a:rPr>
              <a:t>giới</a:t>
            </a:r>
            <a:r>
              <a:rPr lang="en-US" altLang="en-US" sz="2000" b="1" dirty="0">
                <a:solidFill>
                  <a:srgbClr val="0000FF"/>
                </a:solidFill>
              </a:rPr>
              <a:t>, </a:t>
            </a:r>
            <a:r>
              <a:rPr lang="en-US" altLang="en-US" sz="2000" b="1" dirty="0" err="1">
                <a:solidFill>
                  <a:srgbClr val="0000FF"/>
                </a:solidFill>
              </a:rPr>
              <a:t>làm</a:t>
            </a:r>
            <a:r>
              <a:rPr lang="en-US" altLang="en-US" sz="2000" b="1" dirty="0">
                <a:solidFill>
                  <a:srgbClr val="0000FF"/>
                </a:solidFill>
              </a:rPr>
              <a:t> </a:t>
            </a:r>
            <a:r>
              <a:rPr lang="en-US" altLang="en-US" sz="2000" b="1" dirty="0" err="1">
                <a:solidFill>
                  <a:srgbClr val="0000FF"/>
                </a:solidFill>
              </a:rPr>
              <a:t>cho</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tư</a:t>
            </a:r>
            <a:r>
              <a:rPr lang="en-US" altLang="en-US" sz="2000" b="1" dirty="0">
                <a:solidFill>
                  <a:srgbClr val="0000FF"/>
                </a:solidFill>
              </a:rPr>
              <a:t> </a:t>
            </a:r>
            <a:r>
              <a:rPr lang="en-US" altLang="en-US" sz="2000" b="1" dirty="0" err="1">
                <a:solidFill>
                  <a:srgbClr val="0000FF"/>
                </a:solidFill>
              </a:rPr>
              <a:t>bản</a:t>
            </a:r>
            <a:r>
              <a:rPr lang="en-US" altLang="en-US" sz="2000" b="1" dirty="0">
                <a:solidFill>
                  <a:srgbClr val="0000FF"/>
                </a:solidFill>
              </a:rPr>
              <a:t> </a:t>
            </a:r>
            <a:r>
              <a:rPr lang="en-US" altLang="en-US" sz="2000" b="1" dirty="0" err="1">
                <a:solidFill>
                  <a:srgbClr val="0000FF"/>
                </a:solidFill>
              </a:rPr>
              <a:t>gặp</a:t>
            </a:r>
            <a:r>
              <a:rPr lang="en-US" altLang="en-US" sz="2000" b="1" dirty="0">
                <a:solidFill>
                  <a:srgbClr val="0000FF"/>
                </a:solidFill>
              </a:rPr>
              <a:t> </a:t>
            </a:r>
            <a:r>
              <a:rPr lang="en-US" altLang="en-US" sz="2000" b="1" dirty="0" err="1">
                <a:solidFill>
                  <a:srgbClr val="0000FF"/>
                </a:solidFill>
              </a:rPr>
              <a:t>nhiều</a:t>
            </a:r>
            <a:r>
              <a:rPr lang="en-US" altLang="en-US" sz="2000" b="1" dirty="0">
                <a:solidFill>
                  <a:srgbClr val="0000FF"/>
                </a:solidFill>
              </a:rPr>
              <a:t> </a:t>
            </a:r>
            <a:r>
              <a:rPr lang="en-US" altLang="en-US" sz="2000" b="1" dirty="0" err="1">
                <a:solidFill>
                  <a:srgbClr val="0000FF"/>
                </a:solidFill>
              </a:rPr>
              <a:t>bất</a:t>
            </a:r>
            <a:r>
              <a:rPr lang="en-US" altLang="en-US" sz="2000" b="1" dirty="0">
                <a:solidFill>
                  <a:srgbClr val="0000FF"/>
                </a:solidFill>
              </a:rPr>
              <a:t> </a:t>
            </a:r>
            <a:r>
              <a:rPr lang="en-US" altLang="en-US" sz="2000" b="1" dirty="0" err="1">
                <a:solidFill>
                  <a:srgbClr val="0000FF"/>
                </a:solidFill>
              </a:rPr>
              <a:t>lợi</a:t>
            </a:r>
            <a:r>
              <a:rPr lang="en-US" altLang="en-US" sz="2000" b="1" dirty="0">
                <a:solidFill>
                  <a:srgbClr val="0000FF"/>
                </a:solidFill>
              </a:rPr>
              <a:t>. </a:t>
            </a:r>
            <a:r>
              <a:rPr lang="en-US" altLang="en-US" sz="2000" b="1" dirty="0" err="1">
                <a:solidFill>
                  <a:srgbClr val="0000FF"/>
                </a:solidFill>
              </a:rPr>
              <a:t>Trước</a:t>
            </a:r>
            <a:r>
              <a:rPr lang="en-US" altLang="en-US" sz="2000" b="1" dirty="0">
                <a:solidFill>
                  <a:srgbClr val="0000FF"/>
                </a:solidFill>
              </a:rPr>
              <a:t> </a:t>
            </a:r>
            <a:r>
              <a:rPr lang="en-US" altLang="en-US" sz="2000" b="1" dirty="0" err="1">
                <a:solidFill>
                  <a:srgbClr val="0000FF"/>
                </a:solidFill>
              </a:rPr>
              <a:t>tình</a:t>
            </a:r>
            <a:r>
              <a:rPr lang="en-US" altLang="en-US" sz="2000" b="1" dirty="0">
                <a:solidFill>
                  <a:srgbClr val="0000FF"/>
                </a:solidFill>
              </a:rPr>
              <a:t> </a:t>
            </a:r>
            <a:r>
              <a:rPr lang="en-US" altLang="en-US" sz="2000" b="1" dirty="0" err="1">
                <a:solidFill>
                  <a:srgbClr val="0000FF"/>
                </a:solidFill>
              </a:rPr>
              <a:t>hình</a:t>
            </a:r>
            <a:r>
              <a:rPr lang="en-US" altLang="en-US" sz="2000" b="1" dirty="0">
                <a:solidFill>
                  <a:srgbClr val="0000FF"/>
                </a:solidFill>
              </a:rPr>
              <a:t> </a:t>
            </a:r>
            <a:r>
              <a:rPr lang="en-US" altLang="en-US" sz="2000" b="1" dirty="0" err="1">
                <a:solidFill>
                  <a:srgbClr val="0000FF"/>
                </a:solidFill>
              </a:rPr>
              <a:t>đó</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đế</a:t>
            </a:r>
            <a:r>
              <a:rPr lang="en-US" altLang="en-US" sz="2000" b="1" dirty="0">
                <a:solidFill>
                  <a:srgbClr val="0000FF"/>
                </a:solidFill>
              </a:rPr>
              <a:t> </a:t>
            </a:r>
            <a:r>
              <a:rPr lang="en-US" altLang="en-US" sz="2000" b="1" dirty="0" err="1">
                <a:solidFill>
                  <a:srgbClr val="0000FF"/>
                </a:solidFill>
              </a:rPr>
              <a:t>quốc</a:t>
            </a:r>
            <a:r>
              <a:rPr lang="en-US" altLang="en-US" sz="2000" b="1" dirty="0">
                <a:solidFill>
                  <a:srgbClr val="0000FF"/>
                </a:solidFill>
              </a:rPr>
              <a:t> </a:t>
            </a:r>
            <a:r>
              <a:rPr lang="en-US" altLang="en-US" sz="2000" b="1" dirty="0" err="1">
                <a:solidFill>
                  <a:srgbClr val="0000FF"/>
                </a:solidFill>
              </a:rPr>
              <a:t>đã</a:t>
            </a:r>
            <a:r>
              <a:rPr lang="en-US" altLang="en-US" sz="2000" b="1" dirty="0">
                <a:solidFill>
                  <a:srgbClr val="0000FF"/>
                </a:solidFill>
              </a:rPr>
              <a:t> </a:t>
            </a:r>
            <a:r>
              <a:rPr lang="en-US" altLang="en-US" sz="2000" b="1" dirty="0" err="1">
                <a:solidFill>
                  <a:srgbClr val="0000FF"/>
                </a:solidFill>
              </a:rPr>
              <a:t>tiến</a:t>
            </a:r>
            <a:r>
              <a:rPr lang="en-US" altLang="en-US" sz="2000" b="1" dirty="0">
                <a:solidFill>
                  <a:srgbClr val="0000FF"/>
                </a:solidFill>
              </a:rPr>
              <a:t> </a:t>
            </a:r>
            <a:r>
              <a:rPr lang="en-US" altLang="en-US" sz="2000" b="1" dirty="0" err="1">
                <a:solidFill>
                  <a:srgbClr val="0000FF"/>
                </a:solidFill>
              </a:rPr>
              <a:t>hành</a:t>
            </a:r>
            <a:r>
              <a:rPr lang="en-US" altLang="en-US" sz="2000" b="1" dirty="0">
                <a:solidFill>
                  <a:srgbClr val="0000FF"/>
                </a:solidFill>
              </a:rPr>
              <a:t> </a:t>
            </a:r>
            <a:r>
              <a:rPr lang="en-US" altLang="en-US" sz="2000" b="1" dirty="0" err="1">
                <a:solidFill>
                  <a:srgbClr val="0000FF"/>
                </a:solidFill>
              </a:rPr>
              <a:t>chiến</a:t>
            </a:r>
            <a:r>
              <a:rPr lang="en-US" altLang="en-US" sz="2000" b="1" dirty="0">
                <a:solidFill>
                  <a:srgbClr val="0000FF"/>
                </a:solidFill>
              </a:rPr>
              <a:t> </a:t>
            </a:r>
            <a:r>
              <a:rPr lang="en-US" altLang="en-US" sz="2000" b="1" dirty="0" err="1">
                <a:solidFill>
                  <a:srgbClr val="0000FF"/>
                </a:solidFill>
              </a:rPr>
              <a:t>lược</a:t>
            </a:r>
            <a:r>
              <a:rPr lang="en-US" altLang="en-US" sz="2000" b="1" dirty="0">
                <a:solidFill>
                  <a:srgbClr val="0000FF"/>
                </a:solidFill>
              </a:rPr>
              <a:t> </a:t>
            </a:r>
            <a:r>
              <a:rPr lang="en-US" altLang="en-US" sz="2000" b="1" dirty="0" err="1">
                <a:solidFill>
                  <a:srgbClr val="0000FF"/>
                </a:solidFill>
              </a:rPr>
              <a:t>toàn</a:t>
            </a:r>
            <a:r>
              <a:rPr lang="en-US" altLang="en-US" sz="2000" b="1" dirty="0">
                <a:solidFill>
                  <a:srgbClr val="0000FF"/>
                </a:solidFill>
              </a:rPr>
              <a:t> </a:t>
            </a:r>
            <a:r>
              <a:rPr lang="en-US" altLang="en-US" sz="2000" b="1" dirty="0" err="1">
                <a:solidFill>
                  <a:srgbClr val="0000FF"/>
                </a:solidFill>
              </a:rPr>
              <a:t>cầu</a:t>
            </a:r>
            <a:r>
              <a:rPr lang="en-US" altLang="en-US" sz="2000" b="1" dirty="0">
                <a:solidFill>
                  <a:srgbClr val="0000FF"/>
                </a:solidFill>
              </a:rPr>
              <a:t> </a:t>
            </a:r>
            <a:r>
              <a:rPr lang="en-US" altLang="en-US" sz="2000" b="1" dirty="0" err="1">
                <a:solidFill>
                  <a:srgbClr val="0000FF"/>
                </a:solidFill>
              </a:rPr>
              <a:t>nhằm</a:t>
            </a:r>
            <a:r>
              <a:rPr lang="en-US" altLang="en-US" sz="2000" b="1" dirty="0">
                <a:solidFill>
                  <a:srgbClr val="0000FF"/>
                </a:solidFill>
              </a:rPr>
              <a:t> “</a:t>
            </a:r>
            <a:r>
              <a:rPr lang="en-US" altLang="en-US" sz="2000" b="1" dirty="0" err="1">
                <a:solidFill>
                  <a:srgbClr val="0000FF"/>
                </a:solidFill>
              </a:rPr>
              <a:t>ngăn</a:t>
            </a:r>
            <a:r>
              <a:rPr lang="en-US" altLang="en-US" sz="2000" b="1" dirty="0">
                <a:solidFill>
                  <a:srgbClr val="0000FF"/>
                </a:solidFill>
              </a:rPr>
              <a:t> </a:t>
            </a:r>
            <a:r>
              <a:rPr lang="en-US" altLang="en-US" sz="2000" b="1" dirty="0" err="1">
                <a:solidFill>
                  <a:srgbClr val="0000FF"/>
                </a:solidFill>
              </a:rPr>
              <a:t>chặn</a:t>
            </a:r>
            <a:r>
              <a:rPr lang="en-US" altLang="en-US" sz="2000" b="1" dirty="0">
                <a:solidFill>
                  <a:srgbClr val="0000FF"/>
                </a:solidFill>
              </a:rPr>
              <a:t>” </a:t>
            </a:r>
            <a:r>
              <a:rPr lang="en-US" altLang="en-US" sz="2000" b="1" dirty="0" err="1">
                <a:solidFill>
                  <a:srgbClr val="0000FF"/>
                </a:solidFill>
              </a:rPr>
              <a:t>sự</a:t>
            </a:r>
            <a:r>
              <a:rPr lang="en-US" altLang="en-US" sz="2000" b="1" dirty="0">
                <a:solidFill>
                  <a:srgbClr val="0000FF"/>
                </a:solidFill>
              </a:rPr>
              <a:t> </a:t>
            </a:r>
            <a:r>
              <a:rPr lang="en-US" altLang="en-US" sz="2000" b="1" dirty="0" err="1">
                <a:solidFill>
                  <a:srgbClr val="0000FF"/>
                </a:solidFill>
              </a:rPr>
              <a:t>phát</a:t>
            </a:r>
            <a:r>
              <a:rPr lang="en-US" altLang="en-US" sz="2000" b="1" dirty="0">
                <a:solidFill>
                  <a:srgbClr val="0000FF"/>
                </a:solidFill>
              </a:rPr>
              <a:t> </a:t>
            </a:r>
            <a:r>
              <a:rPr lang="en-US" altLang="en-US" sz="2000" b="1" dirty="0" err="1">
                <a:solidFill>
                  <a:srgbClr val="0000FF"/>
                </a:solidFill>
              </a:rPr>
              <a:t>triển</a:t>
            </a:r>
            <a:r>
              <a:rPr lang="en-US" altLang="en-US" sz="2000" b="1" dirty="0">
                <a:solidFill>
                  <a:srgbClr val="0000FF"/>
                </a:solidFill>
              </a:rPr>
              <a:t> </a:t>
            </a:r>
            <a:r>
              <a:rPr lang="en-US" altLang="en-US" sz="2000" b="1" dirty="0" err="1">
                <a:solidFill>
                  <a:srgbClr val="0000FF"/>
                </a:solidFill>
              </a:rPr>
              <a:t>của</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xã</a:t>
            </a:r>
            <a:r>
              <a:rPr lang="en-US" altLang="en-US" sz="2000" b="1" dirty="0">
                <a:solidFill>
                  <a:srgbClr val="0000FF"/>
                </a:solidFill>
              </a:rPr>
              <a:t> </a:t>
            </a:r>
            <a:r>
              <a:rPr lang="en-US" altLang="en-US" sz="2000" b="1" dirty="0" err="1">
                <a:solidFill>
                  <a:srgbClr val="0000FF"/>
                </a:solidFill>
              </a:rPr>
              <a:t>hội</a:t>
            </a:r>
            <a:r>
              <a:rPr lang="en-US" altLang="en-US" sz="2000" b="1" dirty="0">
                <a:solidFill>
                  <a:srgbClr val="0000FF"/>
                </a:solidFill>
              </a:rPr>
              <a:t> </a:t>
            </a:r>
            <a:r>
              <a:rPr lang="en-US" altLang="en-US" sz="2000" b="1" dirty="0" err="1">
                <a:solidFill>
                  <a:srgbClr val="0000FF"/>
                </a:solidFill>
              </a:rPr>
              <a:t>trên</a:t>
            </a:r>
            <a:r>
              <a:rPr lang="en-US" altLang="en-US" sz="2000" b="1" dirty="0">
                <a:solidFill>
                  <a:srgbClr val="0000FF"/>
                </a:solidFill>
              </a:rPr>
              <a:t> </a:t>
            </a:r>
            <a:r>
              <a:rPr lang="en-US" altLang="en-US" sz="2000" b="1" dirty="0" err="1">
                <a:solidFill>
                  <a:srgbClr val="0000FF"/>
                </a:solidFill>
              </a:rPr>
              <a:t>thế</a:t>
            </a:r>
            <a:r>
              <a:rPr lang="en-US" altLang="en-US" sz="2000" b="1" dirty="0">
                <a:solidFill>
                  <a:srgbClr val="0000FF"/>
                </a:solidFill>
              </a:rPr>
              <a:t> </a:t>
            </a:r>
            <a:r>
              <a:rPr lang="en-US" altLang="en-US" sz="2000" b="1" dirty="0" err="1">
                <a:solidFill>
                  <a:srgbClr val="0000FF"/>
                </a:solidFill>
              </a:rPr>
              <a:t>giới</a:t>
            </a:r>
            <a:r>
              <a:rPr lang="en-US" altLang="en-US" sz="2000" b="1" dirty="0">
                <a:solidFill>
                  <a:srgbClr val="0000FF"/>
                </a:solidFill>
              </a:rPr>
              <a:t>. </a:t>
            </a:r>
            <a:r>
              <a:rPr lang="en-US" altLang="en-US" sz="2000" b="1" dirty="0" err="1">
                <a:solidFill>
                  <a:srgbClr val="0000FF"/>
                </a:solidFill>
              </a:rPr>
              <a:t>Trong</a:t>
            </a:r>
            <a:r>
              <a:rPr lang="en-US" altLang="en-US" sz="2000" b="1" dirty="0">
                <a:solidFill>
                  <a:srgbClr val="0000FF"/>
                </a:solidFill>
              </a:rPr>
              <a:t> </a:t>
            </a:r>
            <a:r>
              <a:rPr lang="en-US" altLang="en-US" sz="2000" b="1" dirty="0" err="1">
                <a:solidFill>
                  <a:srgbClr val="0000FF"/>
                </a:solidFill>
              </a:rPr>
              <a:t>chiến</a:t>
            </a:r>
            <a:r>
              <a:rPr lang="en-US" altLang="en-US" sz="2000" b="1" dirty="0">
                <a:solidFill>
                  <a:srgbClr val="0000FF"/>
                </a:solidFill>
              </a:rPr>
              <a:t> </a:t>
            </a:r>
            <a:r>
              <a:rPr lang="en-US" altLang="en-US" sz="2000" b="1" dirty="0" err="1">
                <a:solidFill>
                  <a:srgbClr val="0000FF"/>
                </a:solidFill>
              </a:rPr>
              <a:t>lược</a:t>
            </a:r>
            <a:r>
              <a:rPr lang="en-US" altLang="en-US" sz="2000" b="1" dirty="0">
                <a:solidFill>
                  <a:srgbClr val="0000FF"/>
                </a:solidFill>
              </a:rPr>
              <a:t> “</a:t>
            </a:r>
            <a:r>
              <a:rPr lang="en-US" altLang="en-US" sz="2000" b="1" dirty="0" err="1">
                <a:solidFill>
                  <a:srgbClr val="0000FF"/>
                </a:solidFill>
              </a:rPr>
              <a:t>ngăn</a:t>
            </a:r>
            <a:r>
              <a:rPr lang="en-US" altLang="en-US" sz="2000" b="1" dirty="0">
                <a:solidFill>
                  <a:srgbClr val="0000FF"/>
                </a:solidFill>
              </a:rPr>
              <a:t> </a:t>
            </a:r>
            <a:r>
              <a:rPr lang="en-US" altLang="en-US" sz="2000" b="1" dirty="0" err="1">
                <a:solidFill>
                  <a:srgbClr val="0000FF"/>
                </a:solidFill>
              </a:rPr>
              <a:t>chặn</a:t>
            </a:r>
            <a:r>
              <a:rPr lang="en-US" altLang="en-US" sz="2000" b="1" dirty="0">
                <a:solidFill>
                  <a:srgbClr val="0000FF"/>
                </a:solidFill>
              </a:rPr>
              <a:t>” </a:t>
            </a:r>
            <a:r>
              <a:rPr lang="en-US" altLang="en-US" sz="2000" b="1" dirty="0" err="1">
                <a:solidFill>
                  <a:srgbClr val="0000FF"/>
                </a:solidFill>
              </a:rPr>
              <a:t>này</a:t>
            </a:r>
            <a:r>
              <a:rPr lang="en-US" altLang="en-US" sz="2000" b="1" dirty="0">
                <a:solidFill>
                  <a:srgbClr val="0000FF"/>
                </a:solidFill>
              </a:rPr>
              <a:t> “</a:t>
            </a:r>
            <a:r>
              <a:rPr lang="en-US" altLang="en-US" sz="2000" b="1" dirty="0" err="1">
                <a:solidFill>
                  <a:srgbClr val="0000FF"/>
                </a:solidFill>
              </a:rPr>
              <a:t>diễn</a:t>
            </a:r>
            <a:r>
              <a:rPr lang="en-US" altLang="en-US" sz="2000" b="1" dirty="0">
                <a:solidFill>
                  <a:srgbClr val="0000FF"/>
                </a:solidFill>
              </a:rPr>
              <a:t> </a:t>
            </a:r>
            <a:r>
              <a:rPr lang="en-US" altLang="en-US" sz="2000" b="1" dirty="0" err="1">
                <a:solidFill>
                  <a:srgbClr val="0000FF"/>
                </a:solidFill>
              </a:rPr>
              <a:t>biến</a:t>
            </a:r>
            <a:r>
              <a:rPr lang="en-US" altLang="en-US" sz="2000" b="1" dirty="0">
                <a:solidFill>
                  <a:srgbClr val="0000FF"/>
                </a:solidFill>
              </a:rPr>
              <a:t> </a:t>
            </a:r>
            <a:r>
              <a:rPr lang="en-US" altLang="en-US" sz="2000" b="1" dirty="0" err="1">
                <a:solidFill>
                  <a:srgbClr val="0000FF"/>
                </a:solidFill>
              </a:rPr>
              <a:t>hoà</a:t>
            </a:r>
            <a:r>
              <a:rPr lang="en-US" altLang="en-US" sz="2000" b="1" dirty="0">
                <a:solidFill>
                  <a:srgbClr val="0000FF"/>
                </a:solidFill>
              </a:rPr>
              <a:t> </a:t>
            </a:r>
            <a:r>
              <a:rPr lang="en-US" altLang="en-US" sz="2000" b="1" dirty="0" err="1">
                <a:solidFill>
                  <a:srgbClr val="0000FF"/>
                </a:solidFill>
              </a:rPr>
              <a:t>bình</a:t>
            </a:r>
            <a:r>
              <a:rPr lang="en-US" altLang="en-US" sz="2000" b="1" dirty="0">
                <a:solidFill>
                  <a:srgbClr val="0000FF"/>
                </a:solidFill>
              </a:rPr>
              <a:t> </a:t>
            </a:r>
            <a:r>
              <a:rPr lang="en-US" altLang="en-US" sz="2000" b="1" dirty="0" err="1">
                <a:solidFill>
                  <a:srgbClr val="0000FF"/>
                </a:solidFill>
              </a:rPr>
              <a:t>được</a:t>
            </a:r>
            <a:r>
              <a:rPr lang="en-US" altLang="en-US" sz="2000" b="1" dirty="0">
                <a:solidFill>
                  <a:srgbClr val="0000FF"/>
                </a:solidFill>
              </a:rPr>
              <a:t> </a:t>
            </a:r>
            <a:r>
              <a:rPr lang="en-US" altLang="en-US" sz="2000" b="1" dirty="0" err="1">
                <a:solidFill>
                  <a:srgbClr val="0000FF"/>
                </a:solidFill>
              </a:rPr>
              <a:t>hình</a:t>
            </a:r>
            <a:r>
              <a:rPr lang="en-US" altLang="en-US" sz="2000" b="1" dirty="0">
                <a:solidFill>
                  <a:srgbClr val="0000FF"/>
                </a:solidFill>
              </a:rPr>
              <a:t> </a:t>
            </a:r>
            <a:r>
              <a:rPr lang="en-US" altLang="en-US" sz="2000" b="1" dirty="0" err="1">
                <a:solidFill>
                  <a:srgbClr val="0000FF"/>
                </a:solidFill>
              </a:rPr>
              <a:t>thành</a:t>
            </a:r>
            <a:r>
              <a:rPr lang="en-US" altLang="en-US" sz="2000" b="1" dirty="0">
                <a:solidFill>
                  <a:srgbClr val="0000FF"/>
                </a:solidFill>
              </a:rPr>
              <a:t> </a:t>
            </a:r>
            <a:r>
              <a:rPr lang="en-US" altLang="en-US" sz="2000" b="1" dirty="0" err="1">
                <a:solidFill>
                  <a:srgbClr val="0000FF"/>
                </a:solidFill>
              </a:rPr>
              <a:t>và</a:t>
            </a:r>
            <a:r>
              <a:rPr lang="en-US" altLang="en-US" sz="2000" b="1" dirty="0">
                <a:solidFill>
                  <a:srgbClr val="0000FF"/>
                </a:solidFill>
              </a:rPr>
              <a:t> </a:t>
            </a:r>
            <a:r>
              <a:rPr lang="en-US" altLang="en-US" sz="2000" b="1" dirty="0" err="1">
                <a:solidFill>
                  <a:srgbClr val="0000FF"/>
                </a:solidFill>
              </a:rPr>
              <a:t>phát</a:t>
            </a:r>
            <a:r>
              <a:rPr lang="en-US" altLang="en-US" sz="2000" b="1" dirty="0">
                <a:solidFill>
                  <a:srgbClr val="0000FF"/>
                </a:solidFill>
              </a:rPr>
              <a:t> </a:t>
            </a:r>
            <a:r>
              <a:rPr lang="en-US" altLang="en-US" sz="2000" b="1" dirty="0" err="1">
                <a:solidFill>
                  <a:srgbClr val="0000FF"/>
                </a:solidFill>
              </a:rPr>
              <a:t>triển</a:t>
            </a:r>
            <a:r>
              <a:rPr lang="en-US" altLang="en-US" sz="2000" b="1" dirty="0">
                <a:solidFill>
                  <a:srgbClr val="0000FF"/>
                </a:solidFill>
              </a:rPr>
              <a:t> </a:t>
            </a:r>
            <a:r>
              <a:rPr lang="en-US" altLang="en-US" sz="2000" b="1" dirty="0" err="1">
                <a:solidFill>
                  <a:srgbClr val="0000FF"/>
                </a:solidFill>
              </a:rPr>
              <a:t>từ</a:t>
            </a:r>
            <a:r>
              <a:rPr lang="en-US" altLang="en-US" sz="2000" b="1" dirty="0">
                <a:solidFill>
                  <a:srgbClr val="0000FF"/>
                </a:solidFill>
              </a:rPr>
              <a:t> </a:t>
            </a:r>
            <a:r>
              <a:rPr lang="en-US" altLang="en-US" sz="2000" b="1" dirty="0" err="1">
                <a:solidFill>
                  <a:srgbClr val="0000FF"/>
                </a:solidFill>
              </a:rPr>
              <a:t>thấp</a:t>
            </a:r>
            <a:r>
              <a:rPr lang="en-US" altLang="en-US" sz="2000" b="1" dirty="0">
                <a:solidFill>
                  <a:srgbClr val="0000FF"/>
                </a:solidFill>
              </a:rPr>
              <a:t> </a:t>
            </a:r>
            <a:r>
              <a:rPr lang="en-US" altLang="en-US" sz="2000" b="1" dirty="0" err="1">
                <a:solidFill>
                  <a:srgbClr val="0000FF"/>
                </a:solidFill>
              </a:rPr>
              <a:t>đến</a:t>
            </a:r>
            <a:r>
              <a:rPr lang="en-US" altLang="en-US" sz="2000" b="1" dirty="0">
                <a:solidFill>
                  <a:srgbClr val="0000FF"/>
                </a:solidFill>
              </a:rPr>
              <a:t> </a:t>
            </a:r>
            <a:r>
              <a:rPr lang="en-US" altLang="en-US" sz="2000" b="1" dirty="0" err="1">
                <a:solidFill>
                  <a:srgbClr val="0000FF"/>
                </a:solidFill>
              </a:rPr>
              <a:t>cao</a:t>
            </a:r>
            <a:r>
              <a:rPr lang="en-US" altLang="en-US" sz="2000" b="1" dirty="0">
                <a:solidFill>
                  <a:srgbClr val="0000FF"/>
                </a:solidFill>
              </a:rPr>
              <a:t>, </a:t>
            </a:r>
            <a:r>
              <a:rPr lang="en-US" altLang="en-US" sz="2000" b="1" dirty="0" err="1">
                <a:solidFill>
                  <a:srgbClr val="0000FF"/>
                </a:solidFill>
              </a:rPr>
              <a:t>từ</a:t>
            </a:r>
            <a:r>
              <a:rPr lang="en-US" altLang="en-US" sz="2000" b="1" dirty="0">
                <a:solidFill>
                  <a:srgbClr val="0000FF"/>
                </a:solidFill>
              </a:rPr>
              <a:t> </a:t>
            </a:r>
            <a:r>
              <a:rPr lang="en-US" altLang="en-US" sz="2000" b="1" dirty="0" err="1">
                <a:solidFill>
                  <a:srgbClr val="0000FF"/>
                </a:solidFill>
              </a:rPr>
              <a:t>chưa</a:t>
            </a:r>
            <a:r>
              <a:rPr lang="en-US" altLang="en-US" sz="2000" b="1" dirty="0">
                <a:solidFill>
                  <a:srgbClr val="0000FF"/>
                </a:solidFill>
              </a:rPr>
              <a:t> </a:t>
            </a:r>
            <a:r>
              <a:rPr lang="en-US" altLang="en-US" sz="2000" b="1" dirty="0" err="1">
                <a:solidFill>
                  <a:srgbClr val="0000FF"/>
                </a:solidFill>
              </a:rPr>
              <a:t>hoàn</a:t>
            </a:r>
            <a:r>
              <a:rPr lang="en-US" altLang="en-US" sz="2000" b="1" dirty="0">
                <a:solidFill>
                  <a:srgbClr val="0000FF"/>
                </a:solidFill>
              </a:rPr>
              <a:t> </a:t>
            </a:r>
            <a:r>
              <a:rPr lang="en-US" altLang="en-US" sz="2000" b="1" dirty="0" err="1">
                <a:solidFill>
                  <a:srgbClr val="0000FF"/>
                </a:solidFill>
              </a:rPr>
              <a:t>thiện</a:t>
            </a:r>
            <a:r>
              <a:rPr lang="en-US" altLang="en-US" sz="2000" b="1" dirty="0">
                <a:solidFill>
                  <a:srgbClr val="0000FF"/>
                </a:solidFill>
              </a:rPr>
              <a:t> </a:t>
            </a:r>
            <a:r>
              <a:rPr lang="en-US" altLang="en-US" sz="2000" b="1" dirty="0" err="1">
                <a:solidFill>
                  <a:srgbClr val="0000FF"/>
                </a:solidFill>
              </a:rPr>
              <a:t>dần</a:t>
            </a:r>
            <a:r>
              <a:rPr lang="en-US" altLang="en-US" sz="2000" b="1" dirty="0">
                <a:solidFill>
                  <a:srgbClr val="0000FF"/>
                </a:solidFill>
              </a:rPr>
              <a:t> </a:t>
            </a:r>
            <a:r>
              <a:rPr lang="en-US" altLang="en-US" sz="2000" b="1" dirty="0" err="1">
                <a:solidFill>
                  <a:srgbClr val="0000FF"/>
                </a:solidFill>
              </a:rPr>
              <a:t>hoàn</a:t>
            </a:r>
            <a:r>
              <a:rPr lang="en-US" altLang="en-US" sz="2000" b="1" dirty="0">
                <a:solidFill>
                  <a:srgbClr val="0000FF"/>
                </a:solidFill>
              </a:rPr>
              <a:t> </a:t>
            </a:r>
            <a:r>
              <a:rPr lang="en-US" altLang="en-US" sz="2000" b="1" dirty="0" err="1">
                <a:solidFill>
                  <a:srgbClr val="0000FF"/>
                </a:solidFill>
              </a:rPr>
              <a:t>thiện</a:t>
            </a:r>
            <a:r>
              <a:rPr lang="en-US" altLang="en-US" sz="2000" b="1" dirty="0">
                <a:solidFill>
                  <a:srgbClr val="0000FF"/>
                </a:solidFill>
              </a:rPr>
              <a:t> </a:t>
            </a:r>
            <a:r>
              <a:rPr lang="en-US" altLang="en-US" sz="2000" b="1" dirty="0" err="1">
                <a:solidFill>
                  <a:srgbClr val="0000FF"/>
                </a:solidFill>
              </a:rPr>
              <a:t>trở</a:t>
            </a:r>
            <a:r>
              <a:rPr lang="en-US" altLang="en-US" sz="2000" b="1" dirty="0">
                <a:solidFill>
                  <a:srgbClr val="0000FF"/>
                </a:solidFill>
              </a:rPr>
              <a:t> </a:t>
            </a:r>
            <a:r>
              <a:rPr lang="en-US" altLang="en-US" sz="2000" b="1" dirty="0" err="1">
                <a:solidFill>
                  <a:srgbClr val="0000FF"/>
                </a:solidFill>
              </a:rPr>
              <a:t>thành</a:t>
            </a:r>
            <a:r>
              <a:rPr lang="en-US" altLang="en-US" sz="2000" b="1" dirty="0">
                <a:solidFill>
                  <a:srgbClr val="0000FF"/>
                </a:solidFill>
              </a:rPr>
              <a:t> </a:t>
            </a:r>
            <a:r>
              <a:rPr lang="en-US" altLang="en-US" sz="2000" b="1" dirty="0" err="1">
                <a:solidFill>
                  <a:srgbClr val="0000FF"/>
                </a:solidFill>
              </a:rPr>
              <a:t>chiến</a:t>
            </a:r>
            <a:r>
              <a:rPr lang="en-US" altLang="en-US" sz="2000" b="1" dirty="0">
                <a:solidFill>
                  <a:srgbClr val="0000FF"/>
                </a:solidFill>
              </a:rPr>
              <a:t> </a:t>
            </a:r>
            <a:r>
              <a:rPr lang="en-US" altLang="en-US" sz="2000" b="1" dirty="0" err="1">
                <a:solidFill>
                  <a:srgbClr val="0000FF"/>
                </a:solidFill>
              </a:rPr>
              <a:t>lược</a:t>
            </a:r>
            <a:r>
              <a:rPr lang="en-US" altLang="en-US" sz="2000" b="1" dirty="0">
                <a:solidFill>
                  <a:srgbClr val="0000FF"/>
                </a:solidFill>
              </a:rPr>
              <a:t> </a:t>
            </a:r>
            <a:r>
              <a:rPr lang="en-US" altLang="en-US" sz="2000" b="1" dirty="0" err="1">
                <a:solidFill>
                  <a:srgbClr val="0000FF"/>
                </a:solidFill>
              </a:rPr>
              <a:t>toàn</a:t>
            </a:r>
            <a:r>
              <a:rPr lang="en-US" altLang="en-US" sz="2000" b="1" dirty="0">
                <a:solidFill>
                  <a:srgbClr val="0000FF"/>
                </a:solidFill>
              </a:rPr>
              <a:t> </a:t>
            </a:r>
            <a:r>
              <a:rPr lang="en-US" altLang="en-US" sz="2000" b="1" dirty="0" err="1">
                <a:solidFill>
                  <a:srgbClr val="0000FF"/>
                </a:solidFill>
              </a:rPr>
              <a:t>cầu</a:t>
            </a:r>
            <a:r>
              <a:rPr lang="en-US" altLang="en-US" sz="2000" b="1" dirty="0">
                <a:solidFill>
                  <a:srgbClr val="0000FF"/>
                </a:solidFill>
              </a:rPr>
              <a:t> </a:t>
            </a:r>
            <a:r>
              <a:rPr lang="en-US" altLang="en-US" sz="2000" b="1" dirty="0" err="1">
                <a:solidFill>
                  <a:srgbClr val="0000FF"/>
                </a:solidFill>
              </a:rPr>
              <a:t>phảm</a:t>
            </a:r>
            <a:r>
              <a:rPr lang="en-US" altLang="en-US" sz="2000" b="1" dirty="0">
                <a:solidFill>
                  <a:srgbClr val="0000FF"/>
                </a:solidFill>
              </a:rPr>
              <a:t> </a:t>
            </a:r>
            <a:r>
              <a:rPr lang="en-US" altLang="en-US" sz="2000" b="1" dirty="0" err="1">
                <a:solidFill>
                  <a:srgbClr val="0000FF"/>
                </a:solidFill>
              </a:rPr>
              <a:t>cách</a:t>
            </a:r>
            <a:r>
              <a:rPr lang="en-US" altLang="en-US" sz="2000" b="1" dirty="0">
                <a:solidFill>
                  <a:srgbClr val="0000FF"/>
                </a:solidFill>
              </a:rPr>
              <a:t> </a:t>
            </a:r>
            <a:r>
              <a:rPr lang="en-US" altLang="en-US" sz="2000" b="1" dirty="0" err="1">
                <a:solidFill>
                  <a:srgbClr val="0000FF"/>
                </a:solidFill>
              </a:rPr>
              <a:t>mạng</a:t>
            </a:r>
            <a:r>
              <a:rPr lang="en-US" altLang="en-US" sz="2000" b="1" dirty="0">
                <a:solidFill>
                  <a:srgbClr val="0000FF"/>
                </a:solidFill>
              </a:rPr>
              <a:t> </a:t>
            </a:r>
            <a:r>
              <a:rPr lang="en-US" altLang="en-US" sz="2000" b="1" dirty="0" err="1">
                <a:solidFill>
                  <a:srgbClr val="0000FF"/>
                </a:solidFill>
              </a:rPr>
              <a:t>của</a:t>
            </a:r>
            <a:r>
              <a:rPr lang="en-US" altLang="en-US" sz="2000" b="1" dirty="0">
                <a:solidFill>
                  <a:srgbClr val="0000FF"/>
                </a:solidFill>
              </a:rPr>
              <a:t> </a:t>
            </a:r>
            <a:r>
              <a:rPr lang="en-US" altLang="en-US" sz="2000" b="1" dirty="0" err="1">
                <a:solidFill>
                  <a:srgbClr val="0000FF"/>
                </a:solidFill>
              </a:rPr>
              <a:t>chủ</a:t>
            </a:r>
            <a:r>
              <a:rPr lang="en-US" altLang="en-US" sz="2000" b="1" dirty="0">
                <a:solidFill>
                  <a:srgbClr val="0000FF"/>
                </a:solidFill>
              </a:rPr>
              <a:t> </a:t>
            </a:r>
            <a:r>
              <a:rPr lang="en-US" altLang="en-US" sz="2000" b="1" dirty="0" err="1">
                <a:solidFill>
                  <a:srgbClr val="0000FF"/>
                </a:solidFill>
              </a:rPr>
              <a:t>nghĩa</a:t>
            </a:r>
            <a:r>
              <a:rPr lang="en-US" altLang="en-US" sz="2000" b="1" dirty="0">
                <a:solidFill>
                  <a:srgbClr val="0000FF"/>
                </a:solidFill>
              </a:rPr>
              <a:t> </a:t>
            </a:r>
            <a:r>
              <a:rPr lang="en-US" altLang="en-US" sz="2000" b="1" dirty="0" err="1">
                <a:solidFill>
                  <a:srgbClr val="0000FF"/>
                </a:solidFill>
              </a:rPr>
              <a:t>đế</a:t>
            </a:r>
            <a:r>
              <a:rPr lang="en-US" altLang="en-US" sz="2000" b="1" dirty="0">
                <a:solidFill>
                  <a:srgbClr val="0000FF"/>
                </a:solidFill>
              </a:rPr>
              <a:t> </a:t>
            </a:r>
            <a:r>
              <a:rPr lang="en-US" altLang="en-US" sz="2000" b="1" dirty="0" err="1">
                <a:solidFill>
                  <a:srgbClr val="0000FF"/>
                </a:solidFill>
              </a:rPr>
              <a:t>quốc</a:t>
            </a:r>
            <a:r>
              <a:rPr lang="en-US" altLang="en-US" sz="2000" b="1" dirty="0">
                <a:solidFill>
                  <a:srgbClr val="0000FF"/>
                </a:solidFill>
              </a:rPr>
              <a:t> </a:t>
            </a:r>
          </a:p>
        </p:txBody>
      </p:sp>
    </p:spTree>
    <p:extLst>
      <p:ext uri="{BB962C8B-B14F-4D97-AF65-F5344CB8AC3E}">
        <p14:creationId xmlns:p14="http://schemas.microsoft.com/office/powerpoint/2010/main" val="175444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ppt_x</p:attrName>
                                        </p:attrNameLst>
                                      </p:cBhvr>
                                      <p:tavLst>
                                        <p:tav tm="0">
                                          <p:val>
                                            <p:strVal val="#ppt_x-.2"/>
                                          </p:val>
                                        </p:tav>
                                        <p:tav tm="100000">
                                          <p:val>
                                            <p:strVal val="#ppt_x"/>
                                          </p:val>
                                        </p:tav>
                                      </p:tavLst>
                                    </p:anim>
                                    <p:anim calcmode="lin" valueType="num">
                                      <p:cBhvr>
                                        <p:cTn id="22"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 Box 14">
            <a:extLst>
              <a:ext uri="{FF2B5EF4-FFF2-40B4-BE49-F238E27FC236}">
                <a16:creationId xmlns="" xmlns:a16="http://schemas.microsoft.com/office/drawing/2014/main" id="{595085C7-2651-4677-A105-4A5EFEF74E92}"/>
              </a:ext>
            </a:extLst>
          </p:cNvPr>
          <p:cNvSpPr txBox="1">
            <a:spLocks noChangeArrowheads="1"/>
          </p:cNvSpPr>
          <p:nvPr/>
        </p:nvSpPr>
        <p:spPr bwMode="auto">
          <a:xfrm>
            <a:off x="5067300" y="2457450"/>
            <a:ext cx="62198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5000"/>
              <a:buFont typeface="Wingdings" panose="05000000000000000000" pitchFamily="2" charset="2"/>
              <a:buChar char="o"/>
              <a:defRPr sz="2800">
                <a:solidFill>
                  <a:schemeClr val="tx2"/>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n"/>
              <a:defRPr sz="2500">
                <a:solidFill>
                  <a:schemeClr val="tx2"/>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p"/>
              <a:defRPr sz="2200">
                <a:solidFill>
                  <a:schemeClr val="tx2"/>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n"/>
              <a:defRPr sz="2000">
                <a:solidFill>
                  <a:schemeClr val="tx2"/>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a:solidFill>
                  <a:schemeClr val="tx2"/>
                </a:solidFill>
                <a:latin typeface="Arial" panose="020B0604020202020204" pitchFamily="34" charset="0"/>
              </a:defRPr>
            </a:lvl9pPr>
          </a:lstStyle>
          <a:p>
            <a:pPr algn="just" eaLnBrk="1" hangingPunct="1">
              <a:spcBef>
                <a:spcPct val="50000"/>
              </a:spcBef>
              <a:buClrTx/>
              <a:buSzTx/>
              <a:buFontTx/>
              <a:buNone/>
            </a:pPr>
            <a:r>
              <a:rPr lang="en-US" altLang="en-US" sz="2400" b="1" dirty="0">
                <a:solidFill>
                  <a:srgbClr val="0000FF"/>
                </a:solidFill>
              </a:rPr>
              <a:t>+ </a:t>
            </a:r>
            <a:r>
              <a:rPr lang="en-US" altLang="en-US" sz="2400" b="1" dirty="0" err="1">
                <a:solidFill>
                  <a:srgbClr val="0000FF"/>
                </a:solidFill>
              </a:rPr>
              <a:t>Ngày</a:t>
            </a:r>
            <a:r>
              <a:rPr lang="en-US" altLang="en-US" sz="2400" b="1" dirty="0">
                <a:solidFill>
                  <a:srgbClr val="0000FF"/>
                </a:solidFill>
              </a:rPr>
              <a:t> 22.12.1946 Ken – nan </a:t>
            </a:r>
            <a:r>
              <a:rPr lang="en-US" altLang="en-US" sz="2400" b="1" dirty="0" err="1">
                <a:solidFill>
                  <a:srgbClr val="0000FF"/>
                </a:solidFill>
              </a:rPr>
              <a:t>đại</a:t>
            </a:r>
            <a:r>
              <a:rPr lang="en-US" altLang="en-US" sz="2400" b="1" dirty="0">
                <a:solidFill>
                  <a:srgbClr val="0000FF"/>
                </a:solidFill>
              </a:rPr>
              <a:t> </a:t>
            </a:r>
            <a:r>
              <a:rPr lang="en-US" altLang="en-US" sz="2400" b="1" dirty="0" err="1">
                <a:solidFill>
                  <a:srgbClr val="0000FF"/>
                </a:solidFill>
              </a:rPr>
              <a:t>diện</a:t>
            </a:r>
            <a:r>
              <a:rPr lang="en-US" altLang="en-US" sz="2400" b="1" dirty="0">
                <a:solidFill>
                  <a:srgbClr val="0000FF"/>
                </a:solidFill>
              </a:rPr>
              <a:t> </a:t>
            </a:r>
            <a:r>
              <a:rPr lang="en-US" altLang="en-US" sz="2400" b="1" dirty="0" err="1">
                <a:solidFill>
                  <a:srgbClr val="0000FF"/>
                </a:solidFill>
              </a:rPr>
              <a:t>của</a:t>
            </a:r>
            <a:r>
              <a:rPr lang="en-US" altLang="en-US" sz="2400" b="1" dirty="0">
                <a:solidFill>
                  <a:srgbClr val="0000FF"/>
                </a:solidFill>
              </a:rPr>
              <a:t> </a:t>
            </a:r>
            <a:r>
              <a:rPr lang="en-US" altLang="en-US" sz="2400" b="1" dirty="0" err="1">
                <a:solidFill>
                  <a:srgbClr val="0000FF"/>
                </a:solidFill>
              </a:rPr>
              <a:t>Mỹ</a:t>
            </a:r>
            <a:r>
              <a:rPr lang="en-US" altLang="en-US" sz="2400" b="1" dirty="0">
                <a:solidFill>
                  <a:srgbClr val="0000FF"/>
                </a:solidFill>
              </a:rPr>
              <a:t>  ở </a:t>
            </a:r>
            <a:r>
              <a:rPr lang="en-US" altLang="en-US" sz="2400" b="1" dirty="0" err="1">
                <a:solidFill>
                  <a:srgbClr val="0000FF"/>
                </a:solidFill>
              </a:rPr>
              <a:t>Liên</a:t>
            </a:r>
            <a:r>
              <a:rPr lang="en-US" altLang="en-US" sz="2400" b="1" dirty="0">
                <a:solidFill>
                  <a:srgbClr val="0000FF"/>
                </a:solidFill>
              </a:rPr>
              <a:t> </a:t>
            </a:r>
            <a:r>
              <a:rPr lang="en-US" altLang="en-US" sz="2400" b="1" dirty="0" err="1">
                <a:solidFill>
                  <a:srgbClr val="0000FF"/>
                </a:solidFill>
              </a:rPr>
              <a:t>Xô</a:t>
            </a:r>
            <a:r>
              <a:rPr lang="en-US" altLang="en-US" sz="2400" b="1" dirty="0">
                <a:solidFill>
                  <a:srgbClr val="0000FF"/>
                </a:solidFill>
              </a:rPr>
              <a:t> </a:t>
            </a:r>
            <a:r>
              <a:rPr lang="en-US" altLang="en-US" sz="2400" b="1" dirty="0" err="1">
                <a:solidFill>
                  <a:srgbClr val="0000FF"/>
                </a:solidFill>
              </a:rPr>
              <a:t>trong</a:t>
            </a:r>
            <a:r>
              <a:rPr lang="en-US" altLang="en-US" sz="2400" b="1" dirty="0">
                <a:solidFill>
                  <a:srgbClr val="0000FF"/>
                </a:solidFill>
              </a:rPr>
              <a:t> </a:t>
            </a:r>
            <a:r>
              <a:rPr lang="en-US" altLang="en-US" sz="2400" b="1" dirty="0" err="1">
                <a:solidFill>
                  <a:srgbClr val="0000FF"/>
                </a:solidFill>
              </a:rPr>
              <a:t>một</a:t>
            </a:r>
            <a:r>
              <a:rPr lang="en-US" altLang="en-US" sz="2400" b="1" dirty="0">
                <a:solidFill>
                  <a:srgbClr val="0000FF"/>
                </a:solidFill>
              </a:rPr>
              <a:t> </a:t>
            </a:r>
            <a:r>
              <a:rPr lang="en-US" altLang="en-US" sz="2400" b="1" dirty="0" err="1">
                <a:solidFill>
                  <a:srgbClr val="0000FF"/>
                </a:solidFill>
              </a:rPr>
              <a:t>bức</a:t>
            </a:r>
            <a:r>
              <a:rPr lang="en-US" altLang="en-US" sz="2400" b="1" dirty="0">
                <a:solidFill>
                  <a:srgbClr val="0000FF"/>
                </a:solidFill>
              </a:rPr>
              <a:t> </a:t>
            </a:r>
            <a:r>
              <a:rPr lang="en-US" altLang="en-US" sz="2400" b="1" dirty="0" err="1">
                <a:solidFill>
                  <a:srgbClr val="0000FF"/>
                </a:solidFill>
              </a:rPr>
              <a:t>điện</a:t>
            </a:r>
            <a:r>
              <a:rPr lang="en-US" altLang="en-US" sz="2400" b="1" dirty="0">
                <a:solidFill>
                  <a:srgbClr val="0000FF"/>
                </a:solidFill>
              </a:rPr>
              <a:t> </a:t>
            </a:r>
            <a:r>
              <a:rPr lang="en-US" altLang="en-US" sz="2400" b="1" dirty="0" err="1">
                <a:solidFill>
                  <a:srgbClr val="0000FF"/>
                </a:solidFill>
              </a:rPr>
              <a:t>dài</a:t>
            </a:r>
            <a:r>
              <a:rPr lang="en-US" altLang="en-US" sz="2400" b="1" dirty="0">
                <a:solidFill>
                  <a:srgbClr val="0000FF"/>
                </a:solidFill>
              </a:rPr>
              <a:t> </a:t>
            </a:r>
            <a:r>
              <a:rPr lang="en-US" altLang="en-US" sz="2400" b="1" dirty="0" err="1">
                <a:solidFill>
                  <a:srgbClr val="0000FF"/>
                </a:solidFill>
              </a:rPr>
              <a:t>khoảng</a:t>
            </a:r>
            <a:r>
              <a:rPr lang="en-US" altLang="en-US" sz="2400" b="1" dirty="0">
                <a:solidFill>
                  <a:srgbClr val="0000FF"/>
                </a:solidFill>
              </a:rPr>
              <a:t> 8000 </a:t>
            </a:r>
            <a:r>
              <a:rPr lang="en-US" altLang="en-US" sz="2400" b="1" dirty="0" err="1">
                <a:solidFill>
                  <a:srgbClr val="0000FF"/>
                </a:solidFill>
              </a:rPr>
              <a:t>từ</a:t>
            </a:r>
            <a:r>
              <a:rPr lang="en-US" altLang="en-US" sz="2400" b="1" dirty="0">
                <a:solidFill>
                  <a:srgbClr val="0000FF"/>
                </a:solidFill>
              </a:rPr>
              <a:t> </a:t>
            </a:r>
            <a:r>
              <a:rPr lang="en-US" altLang="en-US" sz="2400" b="1" dirty="0" err="1">
                <a:solidFill>
                  <a:srgbClr val="0000FF"/>
                </a:solidFill>
              </a:rPr>
              <a:t>đã</a:t>
            </a:r>
            <a:r>
              <a:rPr lang="en-US" altLang="en-US" sz="2400" b="1" dirty="0">
                <a:solidFill>
                  <a:srgbClr val="0000FF"/>
                </a:solidFill>
              </a:rPr>
              <a:t> </a:t>
            </a:r>
            <a:r>
              <a:rPr lang="en-US" altLang="en-US" sz="2400" b="1" dirty="0" err="1">
                <a:solidFill>
                  <a:srgbClr val="0000FF"/>
                </a:solidFill>
              </a:rPr>
              <a:t>trình</a:t>
            </a:r>
            <a:r>
              <a:rPr lang="en-US" altLang="en-US" sz="2400" b="1" dirty="0">
                <a:solidFill>
                  <a:srgbClr val="0000FF"/>
                </a:solidFill>
              </a:rPr>
              <a:t> </a:t>
            </a:r>
            <a:r>
              <a:rPr lang="en-US" altLang="en-US" sz="2400" b="1" dirty="0" err="1">
                <a:solidFill>
                  <a:srgbClr val="0000FF"/>
                </a:solidFill>
              </a:rPr>
              <a:t>lên</a:t>
            </a:r>
            <a:r>
              <a:rPr lang="en-US" altLang="en-US" sz="2400" b="1" dirty="0">
                <a:solidFill>
                  <a:srgbClr val="0000FF"/>
                </a:solidFill>
              </a:rPr>
              <a:t> </a:t>
            </a:r>
            <a:r>
              <a:rPr lang="en-US" altLang="en-US" sz="2400" b="1" dirty="0" err="1">
                <a:solidFill>
                  <a:srgbClr val="0000FF"/>
                </a:solidFill>
              </a:rPr>
              <a:t>chính</a:t>
            </a:r>
            <a:r>
              <a:rPr lang="en-US" altLang="en-US" sz="2400" b="1" dirty="0">
                <a:solidFill>
                  <a:srgbClr val="0000FF"/>
                </a:solidFill>
              </a:rPr>
              <a:t> </a:t>
            </a:r>
            <a:r>
              <a:rPr lang="en-US" altLang="en-US" sz="2400" b="1" dirty="0" err="1">
                <a:solidFill>
                  <a:srgbClr val="0000FF"/>
                </a:solidFill>
              </a:rPr>
              <a:t>phủ</a:t>
            </a:r>
            <a:r>
              <a:rPr lang="en-US" altLang="en-US" sz="2400" b="1" dirty="0">
                <a:solidFill>
                  <a:srgbClr val="0000FF"/>
                </a:solidFill>
              </a:rPr>
              <a:t> </a:t>
            </a:r>
            <a:r>
              <a:rPr lang="en-US" altLang="en-US" sz="2400" b="1" dirty="0" err="1">
                <a:solidFill>
                  <a:srgbClr val="0000FF"/>
                </a:solidFill>
              </a:rPr>
              <a:t>Mỹ</a:t>
            </a:r>
            <a:r>
              <a:rPr lang="en-US" altLang="en-US" sz="2400" b="1" dirty="0">
                <a:solidFill>
                  <a:srgbClr val="0000FF"/>
                </a:solidFill>
              </a:rPr>
              <a:t> </a:t>
            </a:r>
            <a:r>
              <a:rPr lang="en-US" altLang="en-US" sz="2400" b="1" dirty="0" err="1">
                <a:solidFill>
                  <a:srgbClr val="0000FF"/>
                </a:solidFill>
              </a:rPr>
              <a:t>kế</a:t>
            </a:r>
            <a:r>
              <a:rPr lang="en-US" altLang="en-US" sz="2400" b="1" dirty="0">
                <a:solidFill>
                  <a:srgbClr val="0000FF"/>
                </a:solidFill>
              </a:rPr>
              <a:t> </a:t>
            </a:r>
            <a:r>
              <a:rPr lang="en-US" altLang="en-US" sz="2400" b="1" dirty="0" err="1">
                <a:solidFill>
                  <a:srgbClr val="0000FF"/>
                </a:solidFill>
              </a:rPr>
              <a:t>hoạch</a:t>
            </a:r>
            <a:r>
              <a:rPr lang="en-US" altLang="en-US" sz="2400" b="1" dirty="0">
                <a:solidFill>
                  <a:srgbClr val="0000FF"/>
                </a:solidFill>
              </a:rPr>
              <a:t> </a:t>
            </a:r>
            <a:r>
              <a:rPr lang="en-US" altLang="en-US" sz="2400" b="1" dirty="0" err="1">
                <a:solidFill>
                  <a:srgbClr val="0000FF"/>
                </a:solidFill>
              </a:rPr>
              <a:t>chống</a:t>
            </a:r>
            <a:r>
              <a:rPr lang="en-US" altLang="en-US" sz="2400" b="1" dirty="0">
                <a:solidFill>
                  <a:srgbClr val="0000FF"/>
                </a:solidFill>
              </a:rPr>
              <a:t> </a:t>
            </a:r>
            <a:r>
              <a:rPr lang="en-US" altLang="en-US" sz="2400" b="1" dirty="0" err="1">
                <a:solidFill>
                  <a:srgbClr val="0000FF"/>
                </a:solidFill>
              </a:rPr>
              <a:t>Liên</a:t>
            </a:r>
            <a:r>
              <a:rPr lang="en-US" altLang="en-US" sz="2400" b="1" dirty="0">
                <a:solidFill>
                  <a:srgbClr val="0000FF"/>
                </a:solidFill>
              </a:rPr>
              <a:t> </a:t>
            </a:r>
            <a:r>
              <a:rPr lang="en-US" altLang="en-US" sz="2400" b="1" dirty="0" err="1">
                <a:solidFill>
                  <a:srgbClr val="0000FF"/>
                </a:solidFill>
              </a:rPr>
              <a:t>Xô</a:t>
            </a:r>
            <a:r>
              <a:rPr lang="en-US" altLang="en-US" sz="2400" b="1" dirty="0">
                <a:solidFill>
                  <a:srgbClr val="0000FF"/>
                </a:solidFill>
              </a:rPr>
              <a:t> </a:t>
            </a:r>
            <a:r>
              <a:rPr lang="en-US" altLang="en-US" sz="2400" b="1" dirty="0" err="1">
                <a:solidFill>
                  <a:srgbClr val="0000FF"/>
                </a:solidFill>
              </a:rPr>
              <a:t>toàn</a:t>
            </a:r>
            <a:r>
              <a:rPr lang="en-US" altLang="en-US" sz="2400" b="1" dirty="0">
                <a:solidFill>
                  <a:srgbClr val="0000FF"/>
                </a:solidFill>
              </a:rPr>
              <a:t> </a:t>
            </a:r>
            <a:r>
              <a:rPr lang="en-US" altLang="en-US" sz="2400" b="1" dirty="0" err="1">
                <a:solidFill>
                  <a:srgbClr val="0000FF"/>
                </a:solidFill>
              </a:rPr>
              <a:t>diện</a:t>
            </a:r>
            <a:r>
              <a:rPr lang="en-US" altLang="en-US" sz="2400" b="1" dirty="0">
                <a:solidFill>
                  <a:srgbClr val="0000FF"/>
                </a:solidFill>
              </a:rPr>
              <a:t>. </a:t>
            </a:r>
            <a:r>
              <a:rPr lang="en-US" altLang="en-US" sz="2400" b="1" dirty="0" err="1">
                <a:solidFill>
                  <a:srgbClr val="0000FF"/>
                </a:solidFill>
              </a:rPr>
              <a:t>Tư</a:t>
            </a:r>
            <a:r>
              <a:rPr lang="en-US" altLang="en-US" sz="2400" b="1" dirty="0">
                <a:solidFill>
                  <a:srgbClr val="0000FF"/>
                </a:solidFill>
              </a:rPr>
              <a:t> </a:t>
            </a:r>
            <a:r>
              <a:rPr lang="en-US" altLang="en-US" sz="2400" b="1" dirty="0" err="1">
                <a:solidFill>
                  <a:srgbClr val="0000FF"/>
                </a:solidFill>
              </a:rPr>
              <a:t>tưởng</a:t>
            </a:r>
            <a:r>
              <a:rPr lang="en-US" altLang="en-US" sz="2400" b="1" dirty="0">
                <a:solidFill>
                  <a:srgbClr val="0000FF"/>
                </a:solidFill>
              </a:rPr>
              <a:t> “</a:t>
            </a:r>
            <a:r>
              <a:rPr lang="en-US" altLang="en-US" sz="2400" b="1" dirty="0" err="1">
                <a:solidFill>
                  <a:srgbClr val="0000FF"/>
                </a:solidFill>
              </a:rPr>
              <a:t>ngăn</a:t>
            </a:r>
            <a:r>
              <a:rPr lang="en-US" altLang="en-US" sz="2400" b="1" dirty="0">
                <a:solidFill>
                  <a:srgbClr val="0000FF"/>
                </a:solidFill>
              </a:rPr>
              <a:t> </a:t>
            </a:r>
            <a:r>
              <a:rPr lang="en-US" altLang="en-US" sz="2400" b="1" dirty="0" err="1">
                <a:solidFill>
                  <a:srgbClr val="0000FF"/>
                </a:solidFill>
              </a:rPr>
              <a:t>chặn</a:t>
            </a:r>
            <a:r>
              <a:rPr lang="en-US" altLang="en-US" sz="2400" b="1" dirty="0">
                <a:solidFill>
                  <a:srgbClr val="0000FF"/>
                </a:solidFill>
              </a:rPr>
              <a:t> phi </a:t>
            </a:r>
            <a:r>
              <a:rPr lang="en-US" altLang="en-US" sz="2400" b="1" dirty="0" err="1">
                <a:solidFill>
                  <a:srgbClr val="0000FF"/>
                </a:solidFill>
              </a:rPr>
              <a:t>vũ</a:t>
            </a:r>
            <a:r>
              <a:rPr lang="en-US" altLang="en-US" sz="2400" b="1" dirty="0">
                <a:solidFill>
                  <a:srgbClr val="0000FF"/>
                </a:solidFill>
              </a:rPr>
              <a:t> </a:t>
            </a:r>
            <a:r>
              <a:rPr lang="en-US" altLang="en-US" sz="2400" b="1" dirty="0" err="1">
                <a:solidFill>
                  <a:srgbClr val="0000FF"/>
                </a:solidFill>
              </a:rPr>
              <a:t>trang</a:t>
            </a:r>
            <a:r>
              <a:rPr lang="en-US" altLang="en-US" sz="2400" b="1" dirty="0">
                <a:solidFill>
                  <a:srgbClr val="0000FF"/>
                </a:solidFill>
              </a:rPr>
              <a:t>” </a:t>
            </a:r>
            <a:r>
              <a:rPr lang="en-US" altLang="en-US" sz="2400" b="1" dirty="0" err="1">
                <a:solidFill>
                  <a:srgbClr val="0000FF"/>
                </a:solidFill>
              </a:rPr>
              <a:t>của</a:t>
            </a:r>
            <a:r>
              <a:rPr lang="en-US" altLang="en-US" sz="2400" b="1" dirty="0">
                <a:solidFill>
                  <a:srgbClr val="0000FF"/>
                </a:solidFill>
              </a:rPr>
              <a:t> Ken – nan </a:t>
            </a:r>
            <a:r>
              <a:rPr lang="en-US" altLang="en-US" sz="2400" b="1" dirty="0" err="1">
                <a:solidFill>
                  <a:srgbClr val="0000FF"/>
                </a:solidFill>
              </a:rPr>
              <a:t>đã</a:t>
            </a:r>
            <a:r>
              <a:rPr lang="en-US" altLang="en-US" sz="2400" b="1" dirty="0">
                <a:solidFill>
                  <a:srgbClr val="0000FF"/>
                </a:solidFill>
              </a:rPr>
              <a:t> </a:t>
            </a:r>
            <a:r>
              <a:rPr lang="en-US" altLang="en-US" sz="2400" b="1" dirty="0" err="1">
                <a:solidFill>
                  <a:srgbClr val="0000FF"/>
                </a:solidFill>
              </a:rPr>
              <a:t>được</a:t>
            </a:r>
            <a:r>
              <a:rPr lang="en-US" altLang="en-US" sz="2400" b="1" dirty="0">
                <a:solidFill>
                  <a:srgbClr val="0000FF"/>
                </a:solidFill>
              </a:rPr>
              <a:t> </a:t>
            </a:r>
            <a:r>
              <a:rPr lang="en-US" altLang="en-US" sz="2400" b="1" dirty="0" err="1">
                <a:solidFill>
                  <a:srgbClr val="0000FF"/>
                </a:solidFill>
              </a:rPr>
              <a:t>các</a:t>
            </a:r>
            <a:r>
              <a:rPr lang="en-US" altLang="en-US" sz="2400" b="1" dirty="0">
                <a:solidFill>
                  <a:srgbClr val="0000FF"/>
                </a:solidFill>
              </a:rPr>
              <a:t> </a:t>
            </a:r>
            <a:r>
              <a:rPr lang="en-US" altLang="en-US" sz="2400" b="1" dirty="0" err="1">
                <a:solidFill>
                  <a:srgbClr val="0000FF"/>
                </a:solidFill>
              </a:rPr>
              <a:t>học</a:t>
            </a:r>
            <a:r>
              <a:rPr lang="en-US" altLang="en-US" sz="2400" b="1" dirty="0">
                <a:solidFill>
                  <a:srgbClr val="0000FF"/>
                </a:solidFill>
              </a:rPr>
              <a:t> </a:t>
            </a:r>
            <a:r>
              <a:rPr lang="en-US" altLang="en-US" sz="2400" b="1" dirty="0" err="1">
                <a:solidFill>
                  <a:srgbClr val="0000FF"/>
                </a:solidFill>
              </a:rPr>
              <a:t>giả</a:t>
            </a:r>
            <a:r>
              <a:rPr lang="en-US" altLang="en-US" sz="2400" b="1" dirty="0">
                <a:solidFill>
                  <a:srgbClr val="0000FF"/>
                </a:solidFill>
              </a:rPr>
              <a:t> </a:t>
            </a:r>
            <a:r>
              <a:rPr lang="en-US" altLang="en-US" sz="2400" b="1" dirty="0" err="1">
                <a:solidFill>
                  <a:srgbClr val="0000FF"/>
                </a:solidFill>
              </a:rPr>
              <a:t>tư</a:t>
            </a:r>
            <a:r>
              <a:rPr lang="en-US" altLang="en-US" sz="2400" b="1" dirty="0">
                <a:solidFill>
                  <a:srgbClr val="0000FF"/>
                </a:solidFill>
              </a:rPr>
              <a:t> </a:t>
            </a:r>
            <a:r>
              <a:rPr lang="en-US" altLang="en-US" sz="2400" b="1" dirty="0" err="1">
                <a:solidFill>
                  <a:srgbClr val="0000FF"/>
                </a:solidFill>
              </a:rPr>
              <a:t>sản</a:t>
            </a:r>
            <a:r>
              <a:rPr lang="en-US" altLang="en-US" sz="2400" b="1" dirty="0">
                <a:solidFill>
                  <a:srgbClr val="0000FF"/>
                </a:solidFill>
              </a:rPr>
              <a:t> </a:t>
            </a:r>
            <a:r>
              <a:rPr lang="en-US" altLang="en-US" sz="2400" b="1" dirty="0" err="1">
                <a:solidFill>
                  <a:srgbClr val="0000FF"/>
                </a:solidFill>
              </a:rPr>
              <a:t>và</a:t>
            </a:r>
            <a:r>
              <a:rPr lang="en-US" altLang="en-US" sz="2400" b="1" dirty="0">
                <a:solidFill>
                  <a:srgbClr val="0000FF"/>
                </a:solidFill>
              </a:rPr>
              <a:t> </a:t>
            </a:r>
            <a:r>
              <a:rPr lang="en-US" altLang="en-US" sz="2400" b="1" dirty="0" err="1">
                <a:solidFill>
                  <a:srgbClr val="0000FF"/>
                </a:solidFill>
              </a:rPr>
              <a:t>tập</a:t>
            </a:r>
            <a:r>
              <a:rPr lang="en-US" altLang="en-US" sz="2400" b="1" dirty="0">
                <a:solidFill>
                  <a:srgbClr val="0000FF"/>
                </a:solidFill>
              </a:rPr>
              <a:t> </a:t>
            </a:r>
            <a:r>
              <a:rPr lang="en-US" altLang="en-US" sz="2400" b="1" dirty="0" err="1">
                <a:solidFill>
                  <a:srgbClr val="0000FF"/>
                </a:solidFill>
              </a:rPr>
              <a:t>đoàn</a:t>
            </a:r>
            <a:r>
              <a:rPr lang="en-US" altLang="en-US" sz="2400" b="1" dirty="0">
                <a:solidFill>
                  <a:srgbClr val="0000FF"/>
                </a:solidFill>
              </a:rPr>
              <a:t> </a:t>
            </a:r>
            <a:r>
              <a:rPr lang="en-US" altLang="en-US" sz="2400" b="1" dirty="0" err="1">
                <a:solidFill>
                  <a:srgbClr val="0000FF"/>
                </a:solidFill>
              </a:rPr>
              <a:t>thống</a:t>
            </a:r>
            <a:r>
              <a:rPr lang="en-US" altLang="en-US" sz="2400" b="1" dirty="0">
                <a:solidFill>
                  <a:srgbClr val="0000FF"/>
                </a:solidFill>
              </a:rPr>
              <a:t> </a:t>
            </a:r>
            <a:r>
              <a:rPr lang="en-US" altLang="en-US" sz="2400" b="1" dirty="0" err="1">
                <a:solidFill>
                  <a:srgbClr val="0000FF"/>
                </a:solidFill>
              </a:rPr>
              <a:t>trị</a:t>
            </a:r>
            <a:r>
              <a:rPr lang="en-US" altLang="en-US" sz="2400" b="1" dirty="0">
                <a:solidFill>
                  <a:srgbClr val="0000FF"/>
                </a:solidFill>
              </a:rPr>
              <a:t> </a:t>
            </a:r>
            <a:r>
              <a:rPr lang="en-US" altLang="en-US" sz="2400" b="1" dirty="0" err="1">
                <a:solidFill>
                  <a:srgbClr val="0000FF"/>
                </a:solidFill>
              </a:rPr>
              <a:t>Mỹ</a:t>
            </a:r>
            <a:r>
              <a:rPr lang="en-US" altLang="en-US" sz="2400" b="1" dirty="0">
                <a:solidFill>
                  <a:srgbClr val="0000FF"/>
                </a:solidFill>
              </a:rPr>
              <a:t> </a:t>
            </a:r>
            <a:r>
              <a:rPr lang="en-US" altLang="en-US" sz="2400" b="1" dirty="0" err="1">
                <a:solidFill>
                  <a:srgbClr val="0000FF"/>
                </a:solidFill>
              </a:rPr>
              <a:t>hưởng</a:t>
            </a:r>
            <a:r>
              <a:rPr lang="en-US" altLang="en-US" sz="2400" b="1" dirty="0">
                <a:solidFill>
                  <a:srgbClr val="0000FF"/>
                </a:solidFill>
              </a:rPr>
              <a:t> </a:t>
            </a:r>
            <a:r>
              <a:rPr lang="en-US" altLang="en-US" sz="2400" b="1" dirty="0" err="1">
                <a:solidFill>
                  <a:srgbClr val="0000FF"/>
                </a:solidFill>
              </a:rPr>
              <a:t>ứng</a:t>
            </a:r>
            <a:r>
              <a:rPr lang="en-US" altLang="en-US" sz="2400" b="1" dirty="0">
                <a:solidFill>
                  <a:srgbClr val="0000FF"/>
                </a:solidFill>
              </a:rPr>
              <a:t>, </a:t>
            </a:r>
            <a:r>
              <a:rPr lang="en-US" altLang="en-US" sz="2400" b="1" dirty="0" err="1">
                <a:solidFill>
                  <a:srgbClr val="0000FF"/>
                </a:solidFill>
              </a:rPr>
              <a:t>tán</a:t>
            </a:r>
            <a:r>
              <a:rPr lang="en-US" altLang="en-US" sz="2400" b="1" dirty="0">
                <a:solidFill>
                  <a:srgbClr val="0000FF"/>
                </a:solidFill>
              </a:rPr>
              <a:t> </a:t>
            </a:r>
            <a:r>
              <a:rPr lang="en-US" altLang="en-US" sz="2400" b="1" dirty="0" err="1">
                <a:solidFill>
                  <a:srgbClr val="0000FF"/>
                </a:solidFill>
              </a:rPr>
              <a:t>dương</a:t>
            </a:r>
            <a:r>
              <a:rPr lang="en-US" altLang="en-US" sz="2400" b="1" dirty="0">
                <a:solidFill>
                  <a:srgbClr val="0000FF"/>
                </a:solidFill>
              </a:rPr>
              <a:t>, </a:t>
            </a:r>
            <a:r>
              <a:rPr lang="en-US" altLang="en-US" sz="2400" b="1" dirty="0" err="1">
                <a:solidFill>
                  <a:srgbClr val="0000FF"/>
                </a:solidFill>
              </a:rPr>
              <a:t>bổ</a:t>
            </a:r>
            <a:r>
              <a:rPr lang="en-US" altLang="en-US" sz="2400" b="1" dirty="0">
                <a:solidFill>
                  <a:srgbClr val="0000FF"/>
                </a:solidFill>
              </a:rPr>
              <a:t> sung </a:t>
            </a:r>
            <a:r>
              <a:rPr lang="en-US" altLang="en-US" sz="2400" b="1" dirty="0" err="1">
                <a:solidFill>
                  <a:srgbClr val="0000FF"/>
                </a:solidFill>
              </a:rPr>
              <a:t>hoàn</a:t>
            </a:r>
            <a:r>
              <a:rPr lang="en-US" altLang="en-US" sz="2400" b="1" dirty="0">
                <a:solidFill>
                  <a:srgbClr val="0000FF"/>
                </a:solidFill>
              </a:rPr>
              <a:t> </a:t>
            </a:r>
            <a:r>
              <a:rPr lang="en-US" altLang="en-US" sz="2400" b="1" dirty="0" err="1">
                <a:solidFill>
                  <a:srgbClr val="0000FF"/>
                </a:solidFill>
              </a:rPr>
              <a:t>thiện</a:t>
            </a:r>
            <a:r>
              <a:rPr lang="en-US" altLang="en-US" sz="2400" b="1" dirty="0">
                <a:solidFill>
                  <a:srgbClr val="0000FF"/>
                </a:solidFill>
              </a:rPr>
              <a:t> </a:t>
            </a:r>
          </a:p>
        </p:txBody>
      </p:sp>
      <p:pic>
        <p:nvPicPr>
          <p:cNvPr id="8" name="Picture 4" descr="10902846-K">
            <a:extLst>
              <a:ext uri="{FF2B5EF4-FFF2-40B4-BE49-F238E27FC236}">
                <a16:creationId xmlns="" xmlns:a16="http://schemas.microsoft.com/office/drawing/2014/main" id="{F62C2A16-917A-41D6-B437-C683B261C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06674"/>
            <a:ext cx="30480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9">
            <a:extLst>
              <a:ext uri="{FF2B5EF4-FFF2-40B4-BE49-F238E27FC236}">
                <a16:creationId xmlns="" xmlns:a16="http://schemas.microsoft.com/office/drawing/2014/main" id="{B3865A73-2F1F-4800-BF71-90A6594D5ED4}"/>
              </a:ext>
            </a:extLst>
          </p:cNvPr>
          <p:cNvSpPr>
            <a:spLocks noChangeArrowheads="1"/>
          </p:cNvSpPr>
          <p:nvPr/>
        </p:nvSpPr>
        <p:spPr bwMode="auto">
          <a:xfrm>
            <a:off x="2276475" y="262229"/>
            <a:ext cx="7677150" cy="1219200"/>
          </a:xfrm>
          <a:prstGeom prst="wedgeRoundRectCallout">
            <a:avLst>
              <a:gd name="adj1" fmla="val -41118"/>
              <a:gd name="adj2" fmla="val 139323"/>
              <a:gd name="adj3" fmla="val 16667"/>
            </a:avLst>
          </a:prstGeom>
          <a:solidFill>
            <a:schemeClr val="folHlink"/>
          </a:solidFill>
          <a:ln w="9525">
            <a:solidFill>
              <a:schemeClr val="tx1"/>
            </a:solidFill>
            <a:miter lim="800000"/>
            <a:headEnd/>
            <a:tailEnd/>
          </a:ln>
          <a:effectLst/>
        </p:spPr>
        <p:txBody>
          <a:bodyPr/>
          <a:lstStyle/>
          <a:p>
            <a:pPr algn="ctr" eaLnBrk="1" hangingPunct="1">
              <a:defRPr/>
            </a:pPr>
            <a:endParaRPr lang="vi-VN">
              <a:effectLst>
                <a:outerShdw blurRad="38100" dist="38100" dir="2700000" algn="tl">
                  <a:srgbClr val="000000"/>
                </a:outerShdw>
              </a:effectLst>
              <a:latin typeface="Arial" charset="0"/>
            </a:endParaRPr>
          </a:p>
        </p:txBody>
      </p:sp>
      <p:sp>
        <p:nvSpPr>
          <p:cNvPr id="10" name="Text Box 11">
            <a:extLst>
              <a:ext uri="{FF2B5EF4-FFF2-40B4-BE49-F238E27FC236}">
                <a16:creationId xmlns="" xmlns:a16="http://schemas.microsoft.com/office/drawing/2014/main" id="{AFC3005D-067C-481B-86C0-63A86543AED4}"/>
              </a:ext>
            </a:extLst>
          </p:cNvPr>
          <p:cNvSpPr txBox="1">
            <a:spLocks noChangeArrowheads="1"/>
          </p:cNvSpPr>
          <p:nvPr/>
        </p:nvSpPr>
        <p:spPr bwMode="auto">
          <a:xfrm>
            <a:off x="2495550" y="361295"/>
            <a:ext cx="7239000" cy="1015663"/>
          </a:xfrm>
          <a:prstGeom prst="rect">
            <a:avLst/>
          </a:prstGeom>
          <a:noFill/>
          <a:ln w="9525">
            <a:noFill/>
            <a:miter lim="800000"/>
            <a:headEnd/>
            <a:tailEnd/>
          </a:ln>
          <a:effectLst/>
        </p:spPr>
        <p:txBody>
          <a:bodyPr wrap="square">
            <a:spAutoFit/>
          </a:bodyPr>
          <a:lstStyle/>
          <a:p>
            <a:pPr algn="just" eaLnBrk="1" hangingPunct="1">
              <a:spcBef>
                <a:spcPct val="50000"/>
              </a:spcBef>
              <a:defRPr/>
            </a:pPr>
            <a:r>
              <a:rPr lang="en-US" sz="2000" b="1" dirty="0">
                <a:solidFill>
                  <a:schemeClr val="bg1">
                    <a:lumMod val="60000"/>
                    <a:lumOff val="40000"/>
                  </a:schemeClr>
                </a:solidFill>
                <a:latin typeface="Arial" charset="0"/>
              </a:rPr>
              <a:t>“ Mỹ </a:t>
            </a:r>
            <a:r>
              <a:rPr lang="en-US" sz="2000" b="1" dirty="0" err="1">
                <a:solidFill>
                  <a:schemeClr val="bg1">
                    <a:lumMod val="60000"/>
                    <a:lumOff val="40000"/>
                  </a:schemeClr>
                </a:solidFill>
                <a:latin typeface="Arial" charset="0"/>
              </a:rPr>
              <a:t>phải</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thực</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hiện</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giải</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pháp</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chiến</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lược</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ngăn</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chặn</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bằng</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thu</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đoạn</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gieo</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vào</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trong</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lòng</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chê</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đô</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Xô</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Viết</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những</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mần</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mống</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tư</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thu</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tiêu</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tư</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hủy</a:t>
            </a:r>
            <a:r>
              <a:rPr lang="en-US" sz="2000" b="1" dirty="0">
                <a:solidFill>
                  <a:schemeClr val="bg1">
                    <a:lumMod val="60000"/>
                    <a:lumOff val="40000"/>
                  </a:schemeClr>
                </a:solidFill>
                <a:latin typeface="Arial" charset="0"/>
              </a:rPr>
              <a:t> </a:t>
            </a:r>
            <a:r>
              <a:rPr lang="en-US" sz="2000" b="1" dirty="0" err="1">
                <a:solidFill>
                  <a:schemeClr val="bg1">
                    <a:lumMod val="60000"/>
                    <a:lumOff val="40000"/>
                  </a:schemeClr>
                </a:solidFill>
                <a:latin typeface="Arial" charset="0"/>
              </a:rPr>
              <a:t>hoại</a:t>
            </a:r>
            <a:r>
              <a:rPr lang="en-US" sz="2000" b="1" dirty="0">
                <a:solidFill>
                  <a:schemeClr val="bg1">
                    <a:lumMod val="60000"/>
                    <a:lumOff val="40000"/>
                  </a:schemeClr>
                </a:solidFill>
                <a:latin typeface="Arial" charset="0"/>
              </a:rPr>
              <a:t>”</a:t>
            </a:r>
          </a:p>
        </p:txBody>
      </p:sp>
    </p:spTree>
    <p:extLst>
      <p:ext uri="{BB962C8B-B14F-4D97-AF65-F5344CB8AC3E}">
        <p14:creationId xmlns:p14="http://schemas.microsoft.com/office/powerpoint/2010/main" val="204402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4)">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lide(fromBottom)">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2310</TotalTime>
  <Words>8622</Words>
  <Application>Microsoft Office PowerPoint</Application>
  <PresentationFormat>Widescreen</PresentationFormat>
  <Paragraphs>351</Paragraphs>
  <Slides>65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vt:lpstr>
      <vt:lpstr>Arial</vt:lpstr>
      <vt:lpstr>Calibri</vt:lpstr>
      <vt:lpstr>Calibri Light</vt:lpstr>
      <vt:lpstr>Montserrat</vt:lpstr>
      <vt:lpstr>Roboto</vt:lpstr>
      <vt:lpstr>Tahoma</vt:lpstr>
      <vt:lpstr>Times New Roman</vt:lpstr>
      <vt:lpstr>Trebuchet MS</vt:lpstr>
      <vt:lpstr>Retrospect</vt:lpstr>
      <vt:lpstr>PowerPoint Presentation</vt:lpstr>
      <vt:lpstr>PowerPoint Presentation</vt:lpstr>
      <vt:lpstr>MỤC ĐÍCH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Giai đoạn từ 1980 đến nay</vt:lpstr>
      <vt:lpstr>- Giai đoạn từ 1980 đến nay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PowerPoint Presentation</vt:lpstr>
      <vt:lpstr>PowerPoint Presentation</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PowerPoint Presentation</vt:lpstr>
      <vt:lpstr>PowerPoint Presentation</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PowerPoint Presentation</vt:lpstr>
      <vt:lpstr>PowerPoint Presentation</vt:lpstr>
      <vt:lpstr>II- Chiến lược “Diễn biến hòa bình”, bạo loạn lật đổ của các thế lực thù địch chống phá cách mạng Việt Nam.</vt:lpstr>
      <vt:lpstr>PowerPoint Presentation</vt:lpstr>
      <vt:lpstr>II- Chiến lược “Diễn biến hòa bình”, bạo loạn lật đổ của các thế lực thù địch chống phá cách mạng Việt Nam.</vt:lpstr>
      <vt:lpstr>PowerPoint Presentation</vt:lpstr>
      <vt:lpstr>PowerPoint Presentation</vt:lpstr>
      <vt:lpstr>PowerPoint Presentation</vt:lpstr>
      <vt:lpstr>PowerPoint Presentation</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II- Chiến lược “Diễn biến hòa bình”, bạo loạn lật đổ của các thế lực thù địch chống phá cách mạng Việt Nam.</vt:lpstr>
      <vt:lpstr> III. Mục tiêu, nhiệm vụ, quan điểm và phương châm phòng, chống Chiến lược “diễn biến hòa bình”, bạo loạn lật đổ của Đảng, Nhà nước ta </vt:lpstr>
      <vt:lpstr>III. Mục tiêu, nhiệm vụ, quan điểm và phương châm phòng, chống Chiến lược “diễn biến hòa bình”, bạo loạn lật đổ của Đảng, Nhà nước ta </vt:lpstr>
      <vt:lpstr>III. Mục tiêu, nhiệm vụ, quan điểm và phương châm phòng, chống Chiến lược “diễn biến hòa bình”, bạo loạn lật đổ của Đảng, Nhà nước 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285</cp:revision>
  <dcterms:created xsi:type="dcterms:W3CDTF">2020-08-21T06:58:07Z</dcterms:created>
  <dcterms:modified xsi:type="dcterms:W3CDTF">2021-12-13T05:10:25Z</dcterms:modified>
</cp:coreProperties>
</file>